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1060" r:id="rId2"/>
    <p:sldId id="717" r:id="rId3"/>
    <p:sldId id="718" r:id="rId4"/>
    <p:sldId id="1100" r:id="rId5"/>
    <p:sldId id="1101" r:id="rId6"/>
    <p:sldId id="1084" r:id="rId7"/>
    <p:sldId id="1085" r:id="rId8"/>
    <p:sldId id="1086" r:id="rId9"/>
    <p:sldId id="1087" r:id="rId10"/>
    <p:sldId id="1088" r:id="rId11"/>
    <p:sldId id="1089" r:id="rId12"/>
    <p:sldId id="1090" r:id="rId13"/>
    <p:sldId id="1091" r:id="rId14"/>
    <p:sldId id="1092" r:id="rId15"/>
    <p:sldId id="1093" r:id="rId16"/>
    <p:sldId id="705" r:id="rId17"/>
    <p:sldId id="706" r:id="rId18"/>
    <p:sldId id="1117" r:id="rId19"/>
    <p:sldId id="707" r:id="rId20"/>
    <p:sldId id="721" r:id="rId21"/>
    <p:sldId id="722" r:id="rId22"/>
    <p:sldId id="1105" r:id="rId23"/>
    <p:sldId id="1106" r:id="rId24"/>
    <p:sldId id="1107" r:id="rId25"/>
    <p:sldId id="1108" r:id="rId26"/>
    <p:sldId id="1066" r:id="rId27"/>
    <p:sldId id="1103" r:id="rId28"/>
    <p:sldId id="1104" r:id="rId29"/>
    <p:sldId id="1109" r:id="rId30"/>
    <p:sldId id="431" r:id="rId31"/>
    <p:sldId id="432" r:id="rId32"/>
    <p:sldId id="1065" r:id="rId33"/>
    <p:sldId id="1111" r:id="rId34"/>
    <p:sldId id="1064" r:id="rId35"/>
    <p:sldId id="1110" r:id="rId36"/>
    <p:sldId id="1113" r:id="rId37"/>
    <p:sldId id="1067" r:id="rId38"/>
    <p:sldId id="1068" r:id="rId39"/>
    <p:sldId id="1114" r:id="rId40"/>
    <p:sldId id="1112" r:id="rId41"/>
    <p:sldId id="1102" r:id="rId42"/>
    <p:sldId id="1115" r:id="rId43"/>
    <p:sldId id="1116" r:id="rId44"/>
    <p:sldId id="541" r:id="rId4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AA9744-790A-4F6F-A13B-7E34CC1FE4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63A3A93-E5B2-49B2-A9CC-526B687CDD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AA6ED9-9543-4F4B-A561-43540517B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AF0A-1421-46A3-9772-490AB03B0956}" type="datetimeFigureOut">
              <a:rPr lang="zh-CN" altLang="en-US" smtClean="0"/>
              <a:t>2020/5/31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0BAE12-0328-45D7-9D4C-A56138D50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DC7EB7-AA2F-419B-BED0-EAA868F52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CC22D-8E4B-452D-A2AC-359F4D025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600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FF13BB-2449-49EC-B94D-2B61BBB65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31AB6A-5ADA-4E79-A02B-04F624E69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39460F9-BA3F-401D-BB20-CEEE06B12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AF0A-1421-46A3-9772-490AB03B0956}" type="datetimeFigureOut">
              <a:rPr lang="zh-CN" altLang="en-US" smtClean="0"/>
              <a:t>2020/5/31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FB6339-6652-4370-BE61-8080C8235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61EA10-48B1-4C12-A70A-2300DB7E3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CC22D-8E4B-452D-A2AC-359F4D025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54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55FDFA-2DD5-48C1-B815-461F222F8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F3B8693-451D-4261-857D-A836B6680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D6CFE8-697F-442F-9C4E-1CCAB5CFE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AF0A-1421-46A3-9772-490AB03B0956}" type="datetimeFigureOut">
              <a:rPr lang="zh-CN" altLang="en-US" smtClean="0"/>
              <a:t>2020/5/31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0F20F2C-E3C6-4704-AA00-6FDB9A570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37B5DA-3D78-4906-8C34-C28D008BD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CC22D-8E4B-452D-A2AC-359F4D025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783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484195-13F6-4568-98CD-6A0CE27AE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240A26E-1072-4C7A-9FE7-2BC8A21A9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D9CC0796-5181-4CD6-93A9-AA484EC8F8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73F8B9D-5171-4304-9158-71631CE01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AF0A-1421-46A3-9772-490AB03B0956}" type="datetimeFigureOut">
              <a:rPr lang="zh-CN" altLang="en-US" smtClean="0"/>
              <a:t>2020/5/31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3B3D7D4-025F-4E03-84A5-1913781C9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99EDBF6-B8C1-434C-A270-5362322D5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CC22D-8E4B-452D-A2AC-359F4D025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012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FF650A-0763-42FC-9D8D-F8B08D406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CB0A0D9-93F7-446A-AA66-2191A4B3D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9A289C1-F126-44CA-BD4F-3F755DDA24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D580AE6-28C9-4448-8B93-A61638091D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842716E-DE71-484D-8B15-691CB5D15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1F14307-A491-4FB0-BDFC-AFF819222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AF0A-1421-46A3-9772-490AB03B0956}" type="datetimeFigureOut">
              <a:rPr lang="zh-CN" altLang="en-US" smtClean="0"/>
              <a:t>2020/5/31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4A11CC9-E36D-47B6-96FE-DDE42C5D0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D5D63A80-60CE-4F94-8255-688A87614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CC22D-8E4B-452D-A2AC-359F4D025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419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56D2F2-0238-49E6-9280-552AFAC65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1CD23EDF-F4D1-429C-A9A9-8BFCC9B72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AF0A-1421-46A3-9772-490AB03B0956}" type="datetimeFigureOut">
              <a:rPr lang="zh-CN" altLang="en-US" smtClean="0"/>
              <a:t>2020/5/31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4A653E60-ED70-4044-AE12-97B0B0F32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B97D26E-4AB1-4B1A-823A-983833FB5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CC22D-8E4B-452D-A2AC-359F4D025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807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C008FA0-6222-49B7-ACBC-CDE33F9C7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AF0A-1421-46A3-9772-490AB03B0956}" type="datetimeFigureOut">
              <a:rPr lang="zh-CN" altLang="en-US" smtClean="0"/>
              <a:t>2020/5/31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47A1540-6416-423F-9A71-6F02FE6B5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7B81A97-BBD6-4B64-B660-065F47C2E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CC22D-8E4B-452D-A2AC-359F4D025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626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573043-2D94-45DE-B64D-84B7A9F1A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F21B41-2BCB-4C58-BCB2-655F49A3E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43182D1-29C6-4A73-A067-80AC20AD16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97D7CCE-7726-423F-94C1-CF7D040C2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AF0A-1421-46A3-9772-490AB03B0956}" type="datetimeFigureOut">
              <a:rPr lang="zh-CN" altLang="en-US" smtClean="0"/>
              <a:t>2020/5/31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F5E862F-50E0-4B1C-A3CF-03B1F7543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E956D3B-52BD-4C19-ACD7-4E3DBCD8C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CC22D-8E4B-452D-A2AC-359F4D025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2795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5021A5-6990-49BD-ADBE-6EAF6568C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18E507D-4907-47A1-958F-E9674C9B69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8CE9C78-5AE2-4260-96FD-ED11490A01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E605F40-CD50-4A2D-AB27-BA3142025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AF0A-1421-46A3-9772-490AB03B0956}" type="datetimeFigureOut">
              <a:rPr lang="zh-CN" altLang="en-US" smtClean="0"/>
              <a:t>2020/5/31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59516F6-2A73-4495-953C-090E0878D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141B64C-0E69-40D5-887A-173F47533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CC22D-8E4B-452D-A2AC-359F4D025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8502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23BA7F-67CD-442B-B543-B27400649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718D620-D8EF-4F1F-9C17-89B47D486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CA4923F-B60F-4660-BB55-C78546284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AF0A-1421-46A3-9772-490AB03B0956}" type="datetimeFigureOut">
              <a:rPr lang="zh-CN" altLang="en-US" smtClean="0"/>
              <a:t>2020/5/31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985ADC-73A8-4256-821C-DC941016C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63EF92-D507-4914-B218-D99342EF8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CC22D-8E4B-452D-A2AC-359F4D025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776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D33A121-2466-4823-80A6-80CCAA8942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F04036C-CF64-49E7-93C4-BE7675A13B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29839F-58DD-408A-8D1E-38675F63F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6DAF0A-1421-46A3-9772-490AB03B0956}" type="datetimeFigureOut">
              <a:rPr lang="zh-CN" altLang="en-US" smtClean="0"/>
              <a:t>2020/5/31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F5252F-9CEB-4FE4-9624-06998FA6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09C292-610A-4DD2-95C0-675694EB9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CC22D-8E4B-452D-A2AC-359F4D025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898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D1F15DD-E863-4351-B487-BC95F18B7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FB87BE-B19D-43B4-988D-821ED6405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4180577-2BD0-464B-8748-4AF83F91FE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6DAF0A-1421-46A3-9772-490AB03B0956}" type="datetimeFigureOut">
              <a:rPr lang="zh-CN" altLang="en-US" smtClean="0"/>
              <a:t>2020/5/31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79F0B4-02E4-41BA-BF8C-0DA3F8DF2A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FF622EE-ADEA-4AE2-8C5A-E9A4A231C4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3CC22D-8E4B-452D-A2AC-359F4D0253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744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静态树分治与计算几何中的扫描线问题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——</a:t>
            </a:r>
            <a:r>
              <a:rPr lang="zh-CN" altLang="en-US" dirty="0"/>
              <a:t>成都七中 </a:t>
            </a:r>
            <a:r>
              <a:rPr lang="en-US" altLang="zh-CN" dirty="0"/>
              <a:t>nzhtl1477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3878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24E7F47-38F2-4071-A38C-C9E11D38C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Loj</a:t>
            </a:r>
            <a:r>
              <a:rPr lang="en-US" altLang="zh-CN" dirty="0"/>
              <a:t> 6276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5A4C5D-E166-499D-BAA4-F1085E9D3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树，有多少链满足上面的颜色互不相同</a:t>
            </a:r>
            <a:endParaRPr lang="en-US" altLang="zh-CN" dirty="0"/>
          </a:p>
          <a:p>
            <a:r>
              <a:rPr lang="zh-CN" altLang="en-US" dirty="0"/>
              <a:t>颜色数</a:t>
            </a:r>
            <a:r>
              <a:rPr lang="en-US" altLang="zh-CN" dirty="0"/>
              <a:t>20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274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2D1C3F-F967-4EA1-9238-243A1F7AF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E1094C-07B2-48CC-9805-5454847BD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我们考虑提取出每种颜色</a:t>
            </a:r>
            <a:endParaRPr lang="en-US" altLang="zh-CN" dirty="0"/>
          </a:p>
          <a:p>
            <a:r>
              <a:rPr lang="zh-CN" altLang="en-US" dirty="0"/>
              <a:t>假设这个颜色出现在</a:t>
            </a:r>
            <a:r>
              <a:rPr lang="en-US" altLang="zh-CN" dirty="0"/>
              <a:t>x</a:t>
            </a:r>
            <a:r>
              <a:rPr lang="zh-CN" altLang="en-US" dirty="0"/>
              <a:t>和</a:t>
            </a:r>
            <a:r>
              <a:rPr lang="en-US" altLang="zh-CN" dirty="0"/>
              <a:t>y</a:t>
            </a:r>
            <a:r>
              <a:rPr lang="zh-CN" altLang="en-US" dirty="0"/>
              <a:t>的位置，如果</a:t>
            </a:r>
            <a:r>
              <a:rPr lang="en-US" altLang="zh-CN" dirty="0"/>
              <a:t>x</a:t>
            </a:r>
            <a:r>
              <a:rPr lang="zh-CN" altLang="en-US" dirty="0"/>
              <a:t>和</a:t>
            </a:r>
            <a:r>
              <a:rPr lang="en-US" altLang="zh-CN" dirty="0"/>
              <a:t>y</a:t>
            </a:r>
            <a:r>
              <a:rPr lang="zh-CN" altLang="en-US" dirty="0"/>
              <a:t>不构成祖先关系，则</a:t>
            </a:r>
            <a:r>
              <a:rPr lang="en-US" altLang="zh-CN" dirty="0"/>
              <a:t>DFS</a:t>
            </a:r>
            <a:r>
              <a:rPr lang="zh-CN" altLang="en-US" dirty="0"/>
              <a:t>序在</a:t>
            </a:r>
            <a:r>
              <a:rPr lang="en-US" altLang="zh-CN" dirty="0"/>
              <a:t>[</a:t>
            </a:r>
            <a:r>
              <a:rPr lang="en-US" altLang="zh-CN" dirty="0" err="1"/>
              <a:t>lx,rx</a:t>
            </a:r>
            <a:r>
              <a:rPr lang="en-US" altLang="zh-CN" dirty="0"/>
              <a:t>]</a:t>
            </a:r>
            <a:r>
              <a:rPr lang="zh-CN" altLang="en-US" dirty="0"/>
              <a:t> </a:t>
            </a:r>
            <a:r>
              <a:rPr lang="en-US" altLang="zh-CN" dirty="0"/>
              <a:t>x</a:t>
            </a:r>
            <a:r>
              <a:rPr lang="zh-CN" altLang="en-US" dirty="0"/>
              <a:t> </a:t>
            </a:r>
            <a:r>
              <a:rPr lang="en-US" altLang="zh-CN" dirty="0"/>
              <a:t>[</a:t>
            </a:r>
            <a:r>
              <a:rPr lang="en-US" altLang="zh-CN" dirty="0" err="1"/>
              <a:t>ly,ry</a:t>
            </a:r>
            <a:r>
              <a:rPr lang="en-US" altLang="zh-CN" dirty="0"/>
              <a:t>]</a:t>
            </a:r>
            <a:r>
              <a:rPr lang="zh-CN" altLang="en-US" dirty="0"/>
              <a:t>这个矩形中的所有链都是不可行的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C60EE1E-8D47-4EDD-B2FA-2A1F74807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069" y="3429000"/>
            <a:ext cx="3381375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766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B07BE0-3951-4E66-AEE5-5E14C53D4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2EDCBFF-B369-4A43-8D36-F1EA0E59D3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如果二者构成祖先关系，则这个相当于是一个区间补的形式（就是删除一个子树的</a:t>
            </a:r>
            <a:r>
              <a:rPr lang="en-US" altLang="zh-CN" dirty="0"/>
              <a:t>DFS</a:t>
            </a:r>
            <a:r>
              <a:rPr lang="zh-CN" altLang="en-US" dirty="0"/>
              <a:t>序，也可以用</a:t>
            </a:r>
            <a:r>
              <a:rPr lang="en-US" altLang="zh-CN" dirty="0"/>
              <a:t>O(1)</a:t>
            </a:r>
            <a:r>
              <a:rPr lang="zh-CN" altLang="en-US" dirty="0"/>
              <a:t>个矩形表示）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1D35F43-1949-4E43-94A9-51D44326D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831" y="2929631"/>
            <a:ext cx="2891604" cy="392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18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E0823A-9213-47D5-9661-E4C225CE7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F7DA03-3D34-4694-B476-CE78DBE93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所以我们可以预处理出每种颜色所导致的限制条件，然后问题转换为，给定</a:t>
            </a:r>
            <a:r>
              <a:rPr lang="en-US" altLang="zh-CN" dirty="0"/>
              <a:t>O( </a:t>
            </a:r>
            <a:r>
              <a:rPr lang="en-US" altLang="zh-CN" dirty="0" err="1"/>
              <a:t>cn</a:t>
            </a:r>
            <a:r>
              <a:rPr lang="en-US" altLang="zh-CN" dirty="0"/>
              <a:t> )</a:t>
            </a:r>
            <a:r>
              <a:rPr lang="zh-CN" altLang="en-US" dirty="0"/>
              <a:t>个矩形，求面积并</a:t>
            </a:r>
            <a:endParaRPr lang="en-US" altLang="zh-CN" dirty="0"/>
          </a:p>
          <a:p>
            <a:r>
              <a:rPr lang="zh-CN" altLang="en-US" dirty="0"/>
              <a:t>扫描线维护矩形面积并，总时间复杂度</a:t>
            </a:r>
            <a:r>
              <a:rPr lang="en-US" altLang="zh-CN" dirty="0"/>
              <a:t>O( </a:t>
            </a:r>
            <a:r>
              <a:rPr lang="en-US" altLang="zh-CN" dirty="0" err="1"/>
              <a:t>cnlogn</a:t>
            </a:r>
            <a:r>
              <a:rPr lang="en-US" altLang="zh-CN" dirty="0"/>
              <a:t> 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0269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54E400-9E69-4E8B-80BB-92BCED6E7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一个有趣的问题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E42688-8B8A-4753-9A67-49210D288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给一棵边权为</a:t>
            </a:r>
            <a:r>
              <a:rPr lang="en-US" altLang="zh-CN" dirty="0"/>
              <a:t>1</a:t>
            </a:r>
            <a:r>
              <a:rPr lang="zh-CN" altLang="en-US" dirty="0"/>
              <a:t>，有点权的树，每次查询一个距离</a:t>
            </a:r>
            <a:r>
              <a:rPr lang="en-US" altLang="zh-CN" dirty="0"/>
              <a:t>a</a:t>
            </a:r>
            <a:r>
              <a:rPr lang="zh-CN" altLang="en-US" dirty="0"/>
              <a:t>小于等于</a:t>
            </a:r>
            <a:r>
              <a:rPr lang="en-US" altLang="zh-CN" dirty="0"/>
              <a:t>b</a:t>
            </a:r>
            <a:r>
              <a:rPr lang="zh-CN" altLang="en-US" dirty="0"/>
              <a:t>的所有点中点权小于</a:t>
            </a:r>
            <a:r>
              <a:rPr lang="en-US" altLang="zh-CN" dirty="0"/>
              <a:t>x</a:t>
            </a:r>
            <a:r>
              <a:rPr lang="zh-CN" altLang="en-US" dirty="0"/>
              <a:t>的最大的数</a:t>
            </a:r>
            <a:endParaRPr lang="en-US" altLang="zh-CN" dirty="0"/>
          </a:p>
          <a:p>
            <a:r>
              <a:rPr lang="zh-CN" altLang="en-US" dirty="0"/>
              <a:t>（树邻域前驱）</a:t>
            </a:r>
          </a:p>
        </p:txBody>
      </p:sp>
    </p:spTree>
    <p:extLst>
      <p:ext uri="{BB962C8B-B14F-4D97-AF65-F5344CB8AC3E}">
        <p14:creationId xmlns:p14="http://schemas.microsoft.com/office/powerpoint/2010/main" val="3239440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709401-32AE-4DE3-B9FD-6E4100C0A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5C03F1-B646-476F-AA69-998D5E4465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我们把距离</a:t>
            </a:r>
            <a:r>
              <a:rPr lang="en-US" altLang="zh-CN" dirty="0"/>
              <a:t>a&lt;=b</a:t>
            </a:r>
            <a:r>
              <a:rPr lang="zh-CN" altLang="en-US" dirty="0"/>
              <a:t>的点集叫做树的</a:t>
            </a:r>
            <a:r>
              <a:rPr lang="en-US" altLang="zh-CN" dirty="0"/>
              <a:t>N(</a:t>
            </a:r>
            <a:r>
              <a:rPr lang="en-US" altLang="zh-CN" dirty="0" err="1"/>
              <a:t>a,b</a:t>
            </a:r>
            <a:r>
              <a:rPr lang="en-US" altLang="zh-CN" dirty="0"/>
              <a:t>)</a:t>
            </a:r>
            <a:r>
              <a:rPr lang="zh-CN" altLang="en-US" dirty="0"/>
              <a:t>邻域</a:t>
            </a:r>
            <a:endParaRPr lang="en-US" altLang="zh-CN" dirty="0"/>
          </a:p>
          <a:p>
            <a:r>
              <a:rPr lang="zh-CN" altLang="en-US" dirty="0"/>
              <a:t>邻域可以用边分治来划分出来</a:t>
            </a:r>
            <a:endParaRPr lang="en-US" altLang="zh-CN" dirty="0"/>
          </a:p>
          <a:p>
            <a:r>
              <a:rPr lang="zh-CN" altLang="en-US" dirty="0"/>
              <a:t>如果邻域在分治中心的一边</a:t>
            </a:r>
            <a:r>
              <a:rPr lang="en-US" altLang="zh-CN" dirty="0"/>
              <a:t>||||</a:t>
            </a:r>
            <a:r>
              <a:rPr lang="zh-CN" altLang="en-US" dirty="0"/>
              <a:t>如果邻域被分治中心分成两半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C94BF98-9F60-4090-B520-22D2A92E8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56" y="3327400"/>
            <a:ext cx="1716173" cy="35306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5B26E79-D5A6-412E-BB36-E3F3A05AE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9400" y="3327399"/>
            <a:ext cx="2225386" cy="3530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162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38406D-1758-46EE-AEE5-EE7FF42EA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3530FF-E833-42EB-B82B-97D97897F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和序列分治类似，我们在第二种情况中，这个询问就是查询两个分治子图的前缀</a:t>
            </a:r>
            <a:endParaRPr lang="en-US" altLang="zh-CN" dirty="0"/>
          </a:p>
          <a:p>
            <a:r>
              <a:rPr lang="zh-CN" altLang="en-US" dirty="0"/>
              <a:t>这里分治子图的前缀实际上和树的结构无关了，我们可以将其序列化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168202F-443A-466E-99C8-0707EA502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278" y="3630966"/>
            <a:ext cx="3402597" cy="322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580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0EE5FC-EFB2-48B7-8AFF-A2AD858CD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21BE87-BA6C-4EF9-8630-448BA79F8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于是可以看做是一棵线段树，每层需要查询一些区间前后缀的前驱：</a:t>
            </a:r>
            <a:endParaRPr lang="en-US" altLang="zh-CN" dirty="0"/>
          </a:p>
          <a:p>
            <a:r>
              <a:rPr lang="zh-CN" altLang="en-US" dirty="0"/>
              <a:t>大家记住这个结构，这个是一种重量平衡的静态</a:t>
            </a:r>
            <a:r>
              <a:rPr lang="en-US" altLang="zh-CN" dirty="0"/>
              <a:t>top tree</a:t>
            </a:r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A031187-768B-4A3C-AC6D-B5ED0CEEF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92" y="3400425"/>
            <a:ext cx="7715250" cy="3457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974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908CA3-D4FB-4717-A71B-657E5291F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48FB21-12C0-40E4-B8DA-6BE0C1BE0E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如何维护出每个线段树节点的每个前缀和后缀中</a:t>
            </a:r>
            <a:r>
              <a:rPr lang="en-US" altLang="zh-CN" dirty="0"/>
              <a:t>x</a:t>
            </a:r>
            <a:r>
              <a:rPr lang="zh-CN" altLang="en-US" dirty="0"/>
              <a:t>的前驱呢？</a:t>
            </a:r>
            <a:endParaRPr lang="en-US" altLang="zh-CN" dirty="0"/>
          </a:p>
          <a:p>
            <a:r>
              <a:rPr lang="zh-CN" altLang="en-US" dirty="0"/>
              <a:t>可以归并排序上去</a:t>
            </a:r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20B46AF-6DE9-47B3-B260-7F8F63AB4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996" y="3511550"/>
            <a:ext cx="7496175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915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98E936-F8E7-492D-8C17-E14497BD1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8232A0-1B13-4BCF-AF17-4C0822D09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在每层中，我们做的问题是：每次查询前缀</a:t>
            </a:r>
            <a:r>
              <a:rPr lang="en-US" altLang="zh-CN" dirty="0"/>
              <a:t>[1,x]</a:t>
            </a:r>
            <a:r>
              <a:rPr lang="zh-CN" altLang="en-US" dirty="0"/>
              <a:t>中小于</a:t>
            </a:r>
            <a:r>
              <a:rPr lang="en-US" altLang="zh-CN" dirty="0"/>
              <a:t>y</a:t>
            </a:r>
            <a:r>
              <a:rPr lang="zh-CN" altLang="en-US" dirty="0"/>
              <a:t>的最大的数</a:t>
            </a:r>
            <a:endParaRPr lang="en-US" altLang="zh-CN" dirty="0"/>
          </a:p>
          <a:p>
            <a:r>
              <a:rPr lang="zh-CN" altLang="en-US" dirty="0"/>
              <a:t>这个如果我们在线正着做，插入一个数，查询前驱，复杂度</a:t>
            </a:r>
            <a:r>
              <a:rPr lang="el-GR" altLang="zh-CN" dirty="0"/>
              <a:t>Θ</a:t>
            </a:r>
            <a:r>
              <a:rPr lang="en-US" altLang="zh-CN" dirty="0"/>
              <a:t>( </a:t>
            </a:r>
            <a:r>
              <a:rPr lang="en-US" altLang="zh-CN" dirty="0" err="1"/>
              <a:t>loglogn</a:t>
            </a:r>
            <a:r>
              <a:rPr lang="en-US" altLang="zh-CN" dirty="0"/>
              <a:t> )</a:t>
            </a:r>
          </a:p>
          <a:p>
            <a:r>
              <a:rPr lang="zh-CN" altLang="en-US" dirty="0"/>
              <a:t>离线？</a:t>
            </a:r>
          </a:p>
        </p:txBody>
      </p:sp>
    </p:spTree>
    <p:extLst>
      <p:ext uri="{BB962C8B-B14F-4D97-AF65-F5344CB8AC3E}">
        <p14:creationId xmlns:p14="http://schemas.microsoft.com/office/powerpoint/2010/main" val="2099111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C10FB4-A263-464F-A725-4444260BD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6C3AE6-33BF-4C37-8EA4-D6D43F036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每次删除一个数，查询前驱？</a:t>
            </a:r>
            <a:endParaRPr lang="en-US" altLang="zh-CN" dirty="0"/>
          </a:p>
          <a:p>
            <a:r>
              <a:rPr lang="zh-CN" altLang="en-US" dirty="0"/>
              <a:t>可以链表维护？</a:t>
            </a:r>
            <a:endParaRPr lang="en-US" altLang="zh-CN" dirty="0"/>
          </a:p>
          <a:p>
            <a:r>
              <a:rPr lang="zh-CN" altLang="en-US" dirty="0"/>
              <a:t>然而我们这个问题不太一样，我们有两个集合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B</a:t>
            </a:r>
            <a:r>
              <a:rPr lang="zh-CN" altLang="en-US" dirty="0"/>
              <a:t>，每次删除</a:t>
            </a:r>
            <a:r>
              <a:rPr lang="en-US" altLang="zh-CN" dirty="0"/>
              <a:t>A</a:t>
            </a:r>
            <a:r>
              <a:rPr lang="zh-CN" altLang="en-US" dirty="0"/>
              <a:t>集合中一个数，或者查询</a:t>
            </a:r>
            <a:r>
              <a:rPr lang="en-US" altLang="zh-CN" dirty="0"/>
              <a:t>B</a:t>
            </a:r>
            <a:r>
              <a:rPr lang="zh-CN" altLang="en-US" dirty="0"/>
              <a:t>集合中一个数在</a:t>
            </a:r>
            <a:r>
              <a:rPr lang="en-US" altLang="zh-CN" dirty="0"/>
              <a:t>A</a:t>
            </a:r>
            <a:r>
              <a:rPr lang="zh-CN" altLang="en-US" dirty="0"/>
              <a:t>集合中的前驱</a:t>
            </a:r>
            <a:endParaRPr lang="en-US" altLang="zh-CN" dirty="0"/>
          </a:p>
          <a:p>
            <a:r>
              <a:rPr lang="zh-CN" altLang="en-US" dirty="0"/>
              <a:t>如果大量</a:t>
            </a:r>
            <a:r>
              <a:rPr lang="en-US" altLang="zh-CN" dirty="0"/>
              <a:t>B</a:t>
            </a:r>
            <a:r>
              <a:rPr lang="zh-CN" altLang="en-US" dirty="0"/>
              <a:t>集合中的数都挤在一起，这样是不能用链表维护的</a:t>
            </a:r>
          </a:p>
        </p:txBody>
      </p:sp>
    </p:spTree>
    <p:extLst>
      <p:ext uri="{BB962C8B-B14F-4D97-AF65-F5344CB8AC3E}">
        <p14:creationId xmlns:p14="http://schemas.microsoft.com/office/powerpoint/2010/main" val="2233963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AC369C-0F0C-4CDA-AAB6-EFEFE5986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Technology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4364AD-2552-45B4-8A8D-A1E498977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我们用并查集来维护，每次删除一个点之后将其和前面的点合并起来</a:t>
            </a:r>
            <a:endParaRPr lang="en-US" altLang="zh-CN" dirty="0"/>
          </a:p>
          <a:p>
            <a:r>
              <a:rPr lang="zh-CN" altLang="en-US" dirty="0"/>
              <a:t>然后我们预处理的时候把</a:t>
            </a:r>
            <a:r>
              <a:rPr lang="en-US" altLang="zh-CN" dirty="0"/>
              <a:t>B</a:t>
            </a:r>
            <a:r>
              <a:rPr lang="zh-CN" altLang="en-US" dirty="0"/>
              <a:t>集合每个元素挂在其最近的</a:t>
            </a:r>
            <a:r>
              <a:rPr lang="en-US" altLang="zh-CN" dirty="0"/>
              <a:t>A</a:t>
            </a:r>
            <a:r>
              <a:rPr lang="zh-CN" altLang="en-US" dirty="0"/>
              <a:t>集合元素上，这个把</a:t>
            </a:r>
            <a:r>
              <a:rPr lang="en-US" altLang="zh-CN" dirty="0"/>
              <a:t>AB</a:t>
            </a:r>
            <a:r>
              <a:rPr lang="zh-CN" altLang="en-US" dirty="0"/>
              <a:t>集合的元素一起排序就行了，可以在之前说的结构上归并上来</a:t>
            </a:r>
            <a:endParaRPr lang="en-US" altLang="zh-CN" dirty="0"/>
          </a:p>
          <a:p>
            <a:r>
              <a:rPr lang="en-US" altLang="zh-CN" dirty="0"/>
              <a:t>O( α(n) 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77275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C745E3-F784-4EDD-B73D-C8B7197E2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Technology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D47B90-1CDA-4709-B912-3D4EB72B1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线性并查集：已知合并顺序的并查集可以做到</a:t>
            </a:r>
            <a:r>
              <a:rPr lang="en-US" altLang="zh-CN" dirty="0"/>
              <a:t>O(1)</a:t>
            </a:r>
          </a:p>
          <a:p>
            <a:r>
              <a:rPr lang="zh-CN" altLang="en-US" dirty="0"/>
              <a:t>考虑将并查集分为</a:t>
            </a:r>
            <a:r>
              <a:rPr lang="el-GR" altLang="zh-CN" dirty="0"/>
              <a:t>Θ</a:t>
            </a:r>
            <a:r>
              <a:rPr lang="en-US" altLang="zh-CN" dirty="0"/>
              <a:t>( </a:t>
            </a:r>
            <a:r>
              <a:rPr lang="en-US" altLang="zh-CN" dirty="0" err="1"/>
              <a:t>logn</a:t>
            </a:r>
            <a:r>
              <a:rPr lang="en-US" altLang="zh-CN" dirty="0"/>
              <a:t> )</a:t>
            </a:r>
            <a:r>
              <a:rPr lang="zh-CN" altLang="en-US" dirty="0"/>
              <a:t>大小的块，这样并查集只用开</a:t>
            </a:r>
            <a:r>
              <a:rPr lang="en-US" altLang="zh-CN" dirty="0"/>
              <a:t>O( n/</a:t>
            </a:r>
            <a:r>
              <a:rPr lang="en-US" altLang="zh-CN" dirty="0" err="1"/>
              <a:t>logn</a:t>
            </a:r>
            <a:r>
              <a:rPr lang="en-US" altLang="zh-CN" dirty="0"/>
              <a:t> )</a:t>
            </a:r>
            <a:r>
              <a:rPr lang="zh-CN" altLang="en-US" dirty="0"/>
              <a:t>大小</a:t>
            </a:r>
            <a:endParaRPr lang="en-US" altLang="zh-CN" dirty="0"/>
          </a:p>
          <a:p>
            <a:r>
              <a:rPr lang="zh-CN" altLang="en-US" dirty="0"/>
              <a:t>每一个块里面每个位置是否被删除可以用二进制表示</a:t>
            </a:r>
            <a:endParaRPr lang="en-US" altLang="zh-CN" dirty="0"/>
          </a:p>
          <a:p>
            <a:r>
              <a:rPr lang="zh-CN" altLang="en-US" dirty="0"/>
              <a:t>当一个块所有位置都被删除后，将这个块和前面合并</a:t>
            </a:r>
            <a:endParaRPr lang="en-US" altLang="zh-CN" dirty="0"/>
          </a:p>
          <a:p>
            <a:r>
              <a:rPr lang="zh-CN" altLang="en-US" dirty="0"/>
              <a:t>我们这样只能定位到是在哪一个块里面，具体定位值需要位运算优化，这个可以做到</a:t>
            </a:r>
            <a:r>
              <a:rPr lang="en-US" altLang="zh-CN" dirty="0"/>
              <a:t>O(1)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857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CBE60F-B9EF-4C97-99F5-F460375D5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56E22A-6C83-4578-AAD0-38BA06D074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分治并且归并的总复杂度</a:t>
            </a:r>
            <a:r>
              <a:rPr lang="en-US" altLang="zh-CN" dirty="0"/>
              <a:t>O( </a:t>
            </a:r>
            <a:r>
              <a:rPr lang="en-US" altLang="zh-CN" dirty="0" err="1"/>
              <a:t>nlogn</a:t>
            </a:r>
            <a:r>
              <a:rPr lang="en-US" altLang="zh-CN" dirty="0"/>
              <a:t> )</a:t>
            </a:r>
          </a:p>
          <a:p>
            <a:r>
              <a:rPr lang="zh-CN" altLang="en-US" dirty="0"/>
              <a:t>对于每个询问会拆成</a:t>
            </a:r>
            <a:r>
              <a:rPr lang="en-US" altLang="zh-CN" dirty="0"/>
              <a:t>2</a:t>
            </a:r>
            <a:r>
              <a:rPr lang="zh-CN" altLang="en-US" dirty="0"/>
              <a:t>个前缀前驱询问，每个询问是</a:t>
            </a:r>
            <a:r>
              <a:rPr lang="en-US" altLang="zh-CN" dirty="0"/>
              <a:t>O(1)</a:t>
            </a:r>
            <a:r>
              <a:rPr lang="zh-CN" altLang="en-US" dirty="0"/>
              <a:t>的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总时间复杂度</a:t>
            </a:r>
            <a:r>
              <a:rPr lang="en-US" altLang="zh-CN" dirty="0"/>
              <a:t>O( (</a:t>
            </a:r>
            <a:r>
              <a:rPr lang="en-US" altLang="zh-CN" dirty="0" err="1"/>
              <a:t>n+m</a:t>
            </a:r>
            <a:r>
              <a:rPr lang="en-US" altLang="zh-CN" dirty="0"/>
              <a:t>)</a:t>
            </a:r>
            <a:r>
              <a:rPr lang="en-US" altLang="zh-CN" dirty="0" err="1"/>
              <a:t>logn</a:t>
            </a:r>
            <a:r>
              <a:rPr lang="en-US" altLang="zh-CN" dirty="0"/>
              <a:t> 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00897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42C368-A39F-406F-8C82-5FB0C936A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Luogu</a:t>
            </a:r>
            <a:r>
              <a:rPr lang="en-US" altLang="zh-CN" dirty="0"/>
              <a:t> 5439【XR-2】</a:t>
            </a:r>
            <a:r>
              <a:rPr lang="zh-CN" altLang="en-US" dirty="0"/>
              <a:t>永恒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6FAFEC2F-42D1-405D-BD02-5739C50BE7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5414" y="1497151"/>
            <a:ext cx="7801336" cy="534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371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7224E16-493B-49FE-96CA-516A0A355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4922BE-41DA-4019-9962-F00D82CA2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首先链的子链可以同个给每个链</a:t>
            </a:r>
            <a:r>
              <a:rPr lang="en-US" altLang="zh-CN" dirty="0"/>
              <a:t>x -&gt; y</a:t>
            </a:r>
            <a:r>
              <a:rPr lang="zh-CN" altLang="en-US" dirty="0"/>
              <a:t>加个</a:t>
            </a:r>
            <a:r>
              <a:rPr lang="en-US" altLang="zh-CN" dirty="0"/>
              <a:t>x</a:t>
            </a:r>
            <a:r>
              <a:rPr lang="zh-CN" altLang="en-US" dirty="0"/>
              <a:t>左边的点个数*</a:t>
            </a:r>
            <a:r>
              <a:rPr lang="en-US" altLang="zh-CN" dirty="0"/>
              <a:t>y</a:t>
            </a:r>
            <a:r>
              <a:rPr lang="zh-CN" altLang="en-US" dirty="0"/>
              <a:t>右边的点个数这样的权值，变成普通的链统计</a:t>
            </a:r>
            <a:endParaRPr lang="en-US" altLang="zh-CN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275E2857-82BA-4268-BB82-EFFB2A239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879" y="2646994"/>
            <a:ext cx="4133804" cy="421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14540622-6DD8-47FE-85E7-EFFE49234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984" y="2646994"/>
            <a:ext cx="4133804" cy="421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573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DAC7C9-3487-44F1-8B8C-BBDDC15F6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8E6413B-F005-43B7-B713-6D947A853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然后树分治一下，由于每个字符串都是</a:t>
            </a:r>
            <a:r>
              <a:rPr lang="en-US" altLang="zh-CN" dirty="0" err="1"/>
              <a:t>trie</a:t>
            </a:r>
            <a:r>
              <a:rPr lang="zh-CN" altLang="en-US" dirty="0"/>
              <a:t>上的一条根开始的链，发现这个就是对分出来的点集，求两两</a:t>
            </a:r>
            <a:r>
              <a:rPr lang="en-US" altLang="zh-CN" dirty="0" err="1"/>
              <a:t>lca</a:t>
            </a:r>
            <a:r>
              <a:rPr lang="zh-CN" altLang="en-US" dirty="0"/>
              <a:t>深度和</a:t>
            </a:r>
            <a:endParaRPr lang="en-US" altLang="zh-CN" dirty="0"/>
          </a:p>
          <a:p>
            <a:r>
              <a:rPr lang="zh-CN" altLang="en-US" dirty="0"/>
              <a:t>这个显然可以枚举每个点，点到根加点到根和来做掉</a:t>
            </a:r>
            <a:endParaRPr lang="en-US" altLang="zh-CN" dirty="0"/>
          </a:p>
          <a:p>
            <a:r>
              <a:rPr lang="en-US" altLang="zh-CN" dirty="0"/>
              <a:t>O( nlog^2n )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29913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B463E5-1747-46AC-90AF-8E31AA0E7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B61709-CA6B-464E-8ADF-38625F3FFF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其实我们只用统计这个信息的话可以虚树维护</a:t>
            </a:r>
            <a:endParaRPr lang="en-US" altLang="zh-CN" dirty="0"/>
          </a:p>
          <a:p>
            <a:r>
              <a:rPr lang="zh-CN" altLang="en-US" dirty="0"/>
              <a:t>虚树然后离线计数排序的话可以</a:t>
            </a:r>
            <a:r>
              <a:rPr lang="en-US" altLang="zh-CN" dirty="0"/>
              <a:t>O(n)</a:t>
            </a:r>
            <a:r>
              <a:rPr lang="zh-CN" altLang="en-US" dirty="0"/>
              <a:t>统计</a:t>
            </a:r>
            <a:endParaRPr lang="en-US" altLang="zh-CN" dirty="0"/>
          </a:p>
          <a:p>
            <a:r>
              <a:rPr lang="zh-CN" altLang="en-US" dirty="0"/>
              <a:t>于是这道题可以做到</a:t>
            </a:r>
            <a:r>
              <a:rPr lang="en-US" altLang="zh-CN" dirty="0"/>
              <a:t>O( </a:t>
            </a:r>
            <a:r>
              <a:rPr lang="en-US" altLang="zh-CN" dirty="0" err="1"/>
              <a:t>nlogn</a:t>
            </a:r>
            <a:r>
              <a:rPr lang="en-US" altLang="zh-CN" dirty="0"/>
              <a:t> )</a:t>
            </a:r>
            <a:r>
              <a:rPr lang="zh-CN" altLang="en-US" dirty="0"/>
              <a:t>时间</a:t>
            </a:r>
          </a:p>
        </p:txBody>
      </p:sp>
    </p:spTree>
    <p:extLst>
      <p:ext uri="{BB962C8B-B14F-4D97-AF65-F5344CB8AC3E}">
        <p14:creationId xmlns:p14="http://schemas.microsoft.com/office/powerpoint/2010/main" val="25869289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E5A7BF-8FB4-4E73-A40F-8A975DDE3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Luogu3292 [SCOI2016]</a:t>
            </a:r>
            <a:r>
              <a:rPr lang="zh-CN" altLang="en-US" dirty="0"/>
              <a:t>幸运数字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BB3712-25BE-4A4E-96BC-9C35CEDD9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一颗带点权的树，求树上两点间异或值最大子集的异或值</a:t>
            </a:r>
            <a:endParaRPr lang="en-US" altLang="zh-CN" dirty="0"/>
          </a:p>
          <a:p>
            <a:r>
              <a:rPr lang="zh-CN" altLang="en-US" dirty="0"/>
              <a:t>由于不带修改，所以也算静态问题</a:t>
            </a:r>
          </a:p>
        </p:txBody>
      </p:sp>
    </p:spTree>
    <p:extLst>
      <p:ext uri="{BB962C8B-B14F-4D97-AF65-F5344CB8AC3E}">
        <p14:creationId xmlns:p14="http://schemas.microsoft.com/office/powerpoint/2010/main" val="42025591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B3716C-B217-4FF2-BB69-614EED941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14273F7-8BCA-424A-A82A-F5AD78F98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链线性基</a:t>
            </a:r>
            <a:endParaRPr lang="en-US" altLang="zh-CN" dirty="0"/>
          </a:p>
          <a:p>
            <a:r>
              <a:rPr lang="zh-CN" altLang="en-US" dirty="0"/>
              <a:t>由这道题我们分析一下各种树上分治算法的复杂度吧</a:t>
            </a:r>
            <a:endParaRPr lang="en-US" altLang="zh-CN" dirty="0"/>
          </a:p>
          <a:p>
            <a:r>
              <a:rPr lang="zh-CN" altLang="en-US" dirty="0"/>
              <a:t>线性基是很特殊的分治信息，特性：</a:t>
            </a:r>
            <a:endParaRPr lang="en-US" altLang="zh-CN" dirty="0"/>
          </a:p>
          <a:p>
            <a:r>
              <a:rPr lang="zh-CN" altLang="en-US" dirty="0"/>
              <a:t>设字节为</a:t>
            </a:r>
            <a:r>
              <a:rPr lang="en-US" altLang="zh-CN" dirty="0"/>
              <a:t>w</a:t>
            </a:r>
          </a:p>
          <a:p>
            <a:r>
              <a:rPr lang="zh-CN" altLang="en-US" dirty="0"/>
              <a:t>空间</a:t>
            </a:r>
            <a:r>
              <a:rPr lang="en-US" altLang="zh-CN" dirty="0"/>
              <a:t>O( w )</a:t>
            </a:r>
          </a:p>
          <a:p>
            <a:r>
              <a:rPr lang="zh-CN" altLang="en-US" dirty="0"/>
              <a:t>合并</a:t>
            </a:r>
            <a:r>
              <a:rPr lang="en-US" altLang="zh-CN" dirty="0"/>
              <a:t>O( w^2 )</a:t>
            </a:r>
          </a:p>
          <a:p>
            <a:r>
              <a:rPr lang="zh-CN" altLang="en-US" dirty="0"/>
              <a:t>插入元素</a:t>
            </a:r>
            <a:r>
              <a:rPr lang="en-US" altLang="zh-CN" dirty="0"/>
              <a:t>O( w )</a:t>
            </a:r>
          </a:p>
        </p:txBody>
      </p:sp>
    </p:spTree>
    <p:extLst>
      <p:ext uri="{BB962C8B-B14F-4D97-AF65-F5344CB8AC3E}">
        <p14:creationId xmlns:p14="http://schemas.microsoft.com/office/powerpoint/2010/main" val="1959263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02FA9B-83A0-4278-B0CF-5EB2BF37F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Solution1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5458109-DB4B-44C9-A4E8-9B7F5557C6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HLD</a:t>
            </a:r>
            <a:r>
              <a:rPr lang="zh-CN" altLang="en-US" dirty="0"/>
              <a:t>：每次合并</a:t>
            </a:r>
            <a:r>
              <a:rPr lang="en-US" altLang="zh-CN" dirty="0"/>
              <a:t>O( log^2n )</a:t>
            </a:r>
            <a:r>
              <a:rPr lang="zh-CN" altLang="en-US" dirty="0"/>
              <a:t>个信息，每合并两个信息的代价是</a:t>
            </a:r>
            <a:r>
              <a:rPr lang="en-US" altLang="zh-CN" dirty="0"/>
              <a:t>O( w^2 )</a:t>
            </a:r>
            <a:r>
              <a:rPr lang="zh-CN" altLang="en-US" dirty="0"/>
              <a:t>，总复杂度</a:t>
            </a:r>
            <a:r>
              <a:rPr lang="en-US" altLang="zh-CN" dirty="0"/>
              <a:t>O( (n+mlog^2n)w^2 )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3778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52F5ED-8392-44BB-A0A9-B2D5755B8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Solution2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FEFF0B0-EBA1-426D-9548-8CF9D3BF13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LCT</a:t>
            </a:r>
            <a:r>
              <a:rPr lang="zh-CN" altLang="en-US" dirty="0"/>
              <a:t>：每次合并</a:t>
            </a:r>
            <a:r>
              <a:rPr lang="en-US" altLang="zh-CN" dirty="0"/>
              <a:t>O( </a:t>
            </a:r>
            <a:r>
              <a:rPr lang="en-US" altLang="zh-CN" dirty="0" err="1"/>
              <a:t>logn</a:t>
            </a:r>
            <a:r>
              <a:rPr lang="en-US" altLang="zh-CN" dirty="0"/>
              <a:t> )</a:t>
            </a:r>
            <a:r>
              <a:rPr lang="zh-CN" altLang="en-US" dirty="0"/>
              <a:t>个信息，每合并两个信息的复杂度是</a:t>
            </a:r>
            <a:r>
              <a:rPr lang="en-US" altLang="zh-CN" dirty="0"/>
              <a:t>O( w^2 )</a:t>
            </a:r>
            <a:r>
              <a:rPr lang="zh-CN" altLang="en-US" dirty="0"/>
              <a:t>，总复杂度</a:t>
            </a:r>
            <a:r>
              <a:rPr lang="en-US" altLang="zh-CN" dirty="0"/>
              <a:t>O( (</a:t>
            </a:r>
            <a:r>
              <a:rPr lang="en-US" altLang="zh-CN" dirty="0" err="1"/>
              <a:t>n+mlogn</a:t>
            </a:r>
            <a:r>
              <a:rPr lang="en-US" altLang="zh-CN" dirty="0"/>
              <a:t>)w^2 )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65494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25AD90-5432-42CB-BE33-95B9D21B6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Solution3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E71EBD9-0C65-4F2F-AC81-972B34AD4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倍增：预处理合并</a:t>
            </a:r>
            <a:r>
              <a:rPr lang="en-US" altLang="zh-CN" dirty="0"/>
              <a:t>O( </a:t>
            </a:r>
            <a:r>
              <a:rPr lang="en-US" altLang="zh-CN" dirty="0" err="1"/>
              <a:t>nlogn</a:t>
            </a:r>
            <a:r>
              <a:rPr lang="en-US" altLang="zh-CN" dirty="0"/>
              <a:t> )</a:t>
            </a:r>
            <a:r>
              <a:rPr lang="zh-CN" altLang="en-US" dirty="0"/>
              <a:t>个信息，查询每次合并</a:t>
            </a:r>
            <a:r>
              <a:rPr lang="en-US" altLang="zh-CN" dirty="0"/>
              <a:t>O( </a:t>
            </a:r>
            <a:r>
              <a:rPr lang="en-US" altLang="zh-CN" dirty="0" err="1"/>
              <a:t>logn</a:t>
            </a:r>
            <a:r>
              <a:rPr lang="en-US" altLang="zh-CN" dirty="0"/>
              <a:t> )</a:t>
            </a:r>
            <a:r>
              <a:rPr lang="zh-CN" altLang="en-US" dirty="0"/>
              <a:t>个信息，每合并两个信息的复杂度是</a:t>
            </a:r>
            <a:r>
              <a:rPr lang="en-US" altLang="zh-CN" dirty="0"/>
              <a:t>O( w^2 )</a:t>
            </a:r>
            <a:r>
              <a:rPr lang="zh-CN" altLang="en-US" dirty="0"/>
              <a:t>，总复杂度</a:t>
            </a:r>
            <a:r>
              <a:rPr lang="en-US" altLang="zh-CN" dirty="0"/>
              <a:t>O( (</a:t>
            </a:r>
            <a:r>
              <a:rPr lang="en-US" altLang="zh-CN" dirty="0" err="1"/>
              <a:t>n+m</a:t>
            </a:r>
            <a:r>
              <a:rPr lang="en-US" altLang="zh-CN" dirty="0"/>
              <a:t>)lognw^2 )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4496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7F76D8-3090-465C-94D7-93BE2C58D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Solution4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DC3F246-A3B2-4A81-AB8F-7D68B6707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树分</a:t>
            </a:r>
            <a:r>
              <a:rPr lang="zh-CN" altLang="en-US"/>
              <a:t>治：分治过程中总共</a:t>
            </a:r>
            <a:r>
              <a:rPr lang="zh-CN" altLang="en-US" dirty="0"/>
              <a:t>插入</a:t>
            </a:r>
            <a:r>
              <a:rPr lang="en-US" altLang="zh-CN" dirty="0"/>
              <a:t>O( </a:t>
            </a:r>
            <a:r>
              <a:rPr lang="en-US" altLang="zh-CN" dirty="0" err="1"/>
              <a:t>nlogn</a:t>
            </a:r>
            <a:r>
              <a:rPr lang="en-US" altLang="zh-CN" dirty="0"/>
              <a:t> )</a:t>
            </a:r>
            <a:r>
              <a:rPr lang="zh-CN" altLang="en-US" dirty="0"/>
              <a:t>个数，因为树分治是把每条链拆成两条链合并，所以每次查询只需要合并两个信息，总复杂度</a:t>
            </a:r>
            <a:r>
              <a:rPr lang="en-US" altLang="zh-CN" dirty="0"/>
              <a:t>O( </a:t>
            </a:r>
            <a:r>
              <a:rPr lang="en-US" altLang="zh-CN" dirty="0" err="1"/>
              <a:t>nlognw</a:t>
            </a:r>
            <a:r>
              <a:rPr lang="en-US" altLang="zh-CN" dirty="0"/>
              <a:t> + nw^2 )</a:t>
            </a:r>
            <a:r>
              <a:rPr lang="zh-CN" altLang="en-US" dirty="0"/>
              <a:t>，比其他做法优越</a:t>
            </a:r>
            <a:endParaRPr lang="en-US" altLang="zh-CN" dirty="0"/>
          </a:p>
          <a:p>
            <a:r>
              <a:rPr lang="zh-CN" altLang="en-US" dirty="0"/>
              <a:t>能不能更低呢？</a:t>
            </a:r>
          </a:p>
          <a:p>
            <a:r>
              <a:rPr lang="zh-CN" altLang="en-US" dirty="0"/>
              <a:t>好像有人说可以</a:t>
            </a:r>
            <a:r>
              <a:rPr lang="en-US" altLang="zh-CN" dirty="0"/>
              <a:t>1log</a:t>
            </a:r>
            <a:r>
              <a:rPr lang="zh-CN" altLang="en-US" dirty="0"/>
              <a:t>，但我不懂线性基的额外性质所以不知道怎么做</a:t>
            </a:r>
          </a:p>
        </p:txBody>
      </p:sp>
    </p:spTree>
    <p:extLst>
      <p:ext uri="{BB962C8B-B14F-4D97-AF65-F5344CB8AC3E}">
        <p14:creationId xmlns:p14="http://schemas.microsoft.com/office/powerpoint/2010/main" val="34429306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4BF3CB-FF8C-48DF-B0CB-E63204452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计算几何中的扫描线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195B026-C7FE-4141-8179-713BB72E78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这类问题看上去更形象一些</a:t>
            </a:r>
            <a:endParaRPr lang="en-US" altLang="zh-CN" dirty="0"/>
          </a:p>
          <a:p>
            <a:r>
              <a:rPr lang="zh-CN" altLang="en-US" dirty="0"/>
              <a:t>可以看做是拿着一条线去扫平面</a:t>
            </a:r>
          </a:p>
        </p:txBody>
      </p:sp>
    </p:spTree>
    <p:extLst>
      <p:ext uri="{BB962C8B-B14F-4D97-AF65-F5344CB8AC3E}">
        <p14:creationId xmlns:p14="http://schemas.microsoft.com/office/powerpoint/2010/main" val="28306939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D5F538-E95F-44CE-9DD6-3D0DA3AD4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矩形面积并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9D82F8-D3E3-4684-8B13-688C9C822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给定二维平面上的一堆矩形，求矩形面积的并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0AEC94A-ACFA-4AB3-94A9-FAB687C94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155" y="2335141"/>
            <a:ext cx="6732048" cy="445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417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0A8153-149A-409F-BE93-00A0E4630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DF76B4-3076-418C-9EC9-C36EDF012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先离散化，因为端点个数只有</a:t>
            </a:r>
            <a:r>
              <a:rPr lang="en-US" altLang="zh-CN" dirty="0"/>
              <a:t>O(n)</a:t>
            </a:r>
            <a:r>
              <a:rPr lang="zh-CN" altLang="en-US" dirty="0"/>
              <a:t>个</a:t>
            </a:r>
            <a:endParaRPr lang="en-US" altLang="zh-CN" dirty="0"/>
          </a:p>
          <a:p>
            <a:r>
              <a:rPr lang="zh-CN" altLang="en-US" dirty="0"/>
              <a:t>然后扫描线，使用线段树维护：</a:t>
            </a:r>
            <a:endParaRPr lang="en-US" altLang="zh-CN" dirty="0"/>
          </a:p>
          <a:p>
            <a:r>
              <a:rPr lang="zh-CN" altLang="en-US" dirty="0"/>
              <a:t>进入一个矩形的时候区间</a:t>
            </a:r>
            <a:r>
              <a:rPr lang="en-US" altLang="zh-CN" dirty="0"/>
              <a:t>+1</a:t>
            </a:r>
          </a:p>
          <a:p>
            <a:r>
              <a:rPr lang="zh-CN" altLang="en-US" dirty="0"/>
              <a:t>走出一个矩形的时候区间</a:t>
            </a:r>
            <a:r>
              <a:rPr lang="en-US" altLang="zh-CN" dirty="0"/>
              <a:t>-1</a:t>
            </a:r>
          </a:p>
          <a:p>
            <a:r>
              <a:rPr lang="zh-CN" altLang="en-US" dirty="0"/>
              <a:t>这一部分中被覆盖的位置就是全局</a:t>
            </a:r>
            <a:r>
              <a:rPr lang="en-US" altLang="zh-CN" dirty="0"/>
              <a:t>&gt;0</a:t>
            </a:r>
            <a:r>
              <a:rPr lang="zh-CN" altLang="en-US" dirty="0"/>
              <a:t>的位置</a:t>
            </a:r>
            <a:endParaRPr lang="en-US" altLang="zh-CN" dirty="0"/>
          </a:p>
          <a:p>
            <a:r>
              <a:rPr lang="zh-CN" altLang="en-US" dirty="0"/>
              <a:t>这里每个位置加了个权，就是其对应</a:t>
            </a:r>
            <a:r>
              <a:rPr lang="en-US" altLang="zh-CN" dirty="0"/>
              <a:t>y</a:t>
            </a:r>
            <a:r>
              <a:rPr lang="zh-CN" altLang="en-US" dirty="0"/>
              <a:t>轴区间长度</a:t>
            </a:r>
            <a:endParaRPr lang="en-US" altLang="zh-CN" dirty="0"/>
          </a:p>
          <a:p>
            <a:r>
              <a:rPr lang="zh-CN" altLang="en-US" dirty="0"/>
              <a:t>如何维护呢？</a:t>
            </a:r>
          </a:p>
        </p:txBody>
      </p:sp>
    </p:spTree>
    <p:extLst>
      <p:ext uri="{BB962C8B-B14F-4D97-AF65-F5344CB8AC3E}">
        <p14:creationId xmlns:p14="http://schemas.microsoft.com/office/powerpoint/2010/main" val="3485265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8EC2071-45BE-4906-A490-D607C8862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428B962-F0C9-4447-B639-2EB5D2FAC1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可以发现每个位置都</a:t>
            </a:r>
            <a:r>
              <a:rPr lang="en-US" altLang="zh-CN" dirty="0"/>
              <a:t>&gt;=0</a:t>
            </a:r>
          </a:p>
          <a:p>
            <a:r>
              <a:rPr lang="zh-CN" altLang="en-US" dirty="0"/>
              <a:t>所以可以用那个维护</a:t>
            </a:r>
            <a:r>
              <a:rPr lang="en-US" altLang="zh-CN" dirty="0"/>
              <a:t>min</a:t>
            </a:r>
            <a:r>
              <a:rPr lang="zh-CN" altLang="en-US" dirty="0"/>
              <a:t>和</a:t>
            </a:r>
            <a:r>
              <a:rPr lang="en-US" altLang="zh-CN" dirty="0"/>
              <a:t>min</a:t>
            </a:r>
            <a:r>
              <a:rPr lang="zh-CN" altLang="en-US" dirty="0"/>
              <a:t>出现次数的方法维护</a:t>
            </a:r>
            <a:r>
              <a:rPr lang="en-US" altLang="zh-CN" dirty="0"/>
              <a:t>0</a:t>
            </a:r>
            <a:r>
              <a:rPr lang="zh-CN" altLang="en-US" dirty="0"/>
              <a:t>位置的个数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总复杂度</a:t>
            </a:r>
            <a:r>
              <a:rPr lang="en-US" altLang="zh-CN" dirty="0"/>
              <a:t>O( (</a:t>
            </a:r>
            <a:r>
              <a:rPr lang="en-US" altLang="zh-CN" dirty="0" err="1"/>
              <a:t>n+m</a:t>
            </a:r>
            <a:r>
              <a:rPr lang="en-US" altLang="zh-CN" dirty="0"/>
              <a:t>)</a:t>
            </a:r>
            <a:r>
              <a:rPr lang="en-US" altLang="zh-CN" dirty="0" err="1"/>
              <a:t>logn</a:t>
            </a:r>
            <a:r>
              <a:rPr lang="en-US" altLang="zh-CN" dirty="0"/>
              <a:t> )</a:t>
            </a:r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327198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/>
              <a:t>Luogu</a:t>
            </a:r>
            <a:r>
              <a:rPr lang="en-US" altLang="zh-CN" dirty="0"/>
              <a:t> 3268 [JLOI2016]</a:t>
            </a:r>
            <a:r>
              <a:rPr lang="zh-CN" altLang="en-US" dirty="0"/>
              <a:t>圆的异或并</a:t>
            </a:r>
            <a:r>
              <a:rPr lang="en-US" altLang="zh-CN" dirty="0"/>
              <a:t>&amp;BZOJ2758 [SCOI2012]Blinker</a:t>
            </a:r>
            <a:r>
              <a:rPr lang="zh-CN" altLang="en-US" dirty="0"/>
              <a:t>的噩梦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zh-CN" altLang="en-US" sz="2400" dirty="0"/>
              <a:t>平面上有</a:t>
            </a:r>
            <a:r>
              <a:rPr lang="en-US" altLang="zh-CN" sz="2400" dirty="0"/>
              <a:t>n</a:t>
            </a:r>
            <a:r>
              <a:rPr lang="zh-CN" altLang="en-US" sz="2400" dirty="0"/>
              <a:t>个多边形（凸包和圆）</a:t>
            </a:r>
            <a:endParaRPr lang="en-US" altLang="zh-CN" sz="2400" dirty="0"/>
          </a:p>
          <a:p>
            <a:r>
              <a:rPr lang="zh-CN" altLang="en-US" sz="2400" dirty="0"/>
              <a:t>任意两个多边形</a:t>
            </a:r>
            <a:r>
              <a:rPr lang="en-US" altLang="zh-CN" sz="2400" dirty="0"/>
              <a:t>AB</a:t>
            </a:r>
            <a:r>
              <a:rPr lang="zh-CN" altLang="en-US" sz="2400" dirty="0"/>
              <a:t>只有两种关系：（</a:t>
            </a:r>
            <a:r>
              <a:rPr lang="en-US" altLang="zh-CN" sz="2400" dirty="0"/>
              <a:t>1</a:t>
            </a:r>
            <a:r>
              <a:rPr lang="zh-CN" altLang="en-US" sz="2400" dirty="0"/>
              <a:t>）</a:t>
            </a:r>
            <a:r>
              <a:rPr lang="en-US" altLang="zh-CN" sz="2400" dirty="0"/>
              <a:t>A</a:t>
            </a:r>
            <a:r>
              <a:rPr lang="zh-CN" altLang="en-US" sz="2400" dirty="0"/>
              <a:t>包含</a:t>
            </a:r>
            <a:r>
              <a:rPr lang="en-US" altLang="zh-CN" sz="2400" dirty="0"/>
              <a:t>B</a:t>
            </a:r>
            <a:r>
              <a:rPr lang="zh-CN" altLang="en-US" sz="2400" dirty="0"/>
              <a:t>或者</a:t>
            </a:r>
            <a:r>
              <a:rPr lang="en-US" altLang="zh-CN" sz="2400" dirty="0"/>
              <a:t>B</a:t>
            </a:r>
            <a:r>
              <a:rPr lang="zh-CN" altLang="en-US" sz="2400" dirty="0"/>
              <a:t>包含</a:t>
            </a:r>
            <a:r>
              <a:rPr lang="en-US" altLang="zh-CN" sz="2400" dirty="0"/>
              <a:t>A</a:t>
            </a:r>
            <a:r>
              <a:rPr lang="zh-CN" altLang="en-US" sz="2400" dirty="0"/>
              <a:t>；</a:t>
            </a:r>
            <a:r>
              <a:rPr lang="en-US" altLang="zh-CN" sz="2400" dirty="0"/>
              <a:t>(2)AB</a:t>
            </a:r>
            <a:r>
              <a:rPr lang="zh-CN" altLang="en-US" sz="2400" dirty="0"/>
              <a:t>的公共面积为</a:t>
            </a:r>
            <a:r>
              <a:rPr lang="en-US" altLang="zh-CN" sz="2400" dirty="0"/>
              <a:t>0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r>
              <a:rPr lang="zh-CN" altLang="en-US" sz="2400" dirty="0"/>
              <a:t>每个多边形有一个值</a:t>
            </a:r>
            <a:r>
              <a:rPr lang="en-US" altLang="zh-CN" sz="2400" dirty="0"/>
              <a:t>x</a:t>
            </a:r>
            <a:r>
              <a:rPr lang="zh-CN" altLang="en-US" sz="2400" dirty="0"/>
              <a:t>。</a:t>
            </a:r>
            <a:r>
              <a:rPr lang="en-US" altLang="zh-CN" sz="2400" dirty="0"/>
              <a:t>m</a:t>
            </a:r>
            <a:r>
              <a:rPr lang="zh-CN" altLang="en-US" sz="2400" dirty="0"/>
              <a:t>个查询。</a:t>
            </a:r>
            <a:endParaRPr lang="en-US" altLang="zh-CN" sz="2400" dirty="0"/>
          </a:p>
          <a:p>
            <a:r>
              <a:rPr lang="zh-CN" altLang="en-US" sz="2400" dirty="0"/>
              <a:t>分两种：（</a:t>
            </a:r>
            <a:r>
              <a:rPr lang="en-US" altLang="zh-CN" sz="2400" dirty="0"/>
              <a:t>1</a:t>
            </a:r>
            <a:r>
              <a:rPr lang="zh-CN" altLang="en-US" sz="2400" dirty="0"/>
              <a:t>）修改某个多边形的值；</a:t>
            </a:r>
            <a:endParaRPr lang="en-US" altLang="zh-CN" sz="2400" dirty="0"/>
          </a:p>
          <a:p>
            <a:r>
              <a:rPr lang="zh-CN" altLang="en-US" sz="2400" dirty="0"/>
              <a:t>（</a:t>
            </a:r>
            <a:r>
              <a:rPr lang="en-US" altLang="zh-CN" sz="2400" dirty="0"/>
              <a:t>2</a:t>
            </a:r>
            <a:r>
              <a:rPr lang="zh-CN" altLang="en-US" sz="2400" dirty="0"/>
              <a:t>）从一点</a:t>
            </a:r>
            <a:r>
              <a:rPr lang="en-US" altLang="zh-CN" sz="2400" dirty="0"/>
              <a:t>s</a:t>
            </a:r>
            <a:r>
              <a:rPr lang="zh-CN" altLang="en-US" sz="2400" dirty="0"/>
              <a:t>走到另一点</a:t>
            </a:r>
            <a:r>
              <a:rPr lang="en-US" altLang="zh-CN" sz="2400" dirty="0"/>
              <a:t>t</a:t>
            </a:r>
            <a:r>
              <a:rPr lang="zh-CN" altLang="en-US" sz="2400" dirty="0"/>
              <a:t>。每次走出一个多边形或者进入一个多边形时，都要</a:t>
            </a:r>
            <a:r>
              <a:rPr lang="en-US" altLang="zh-CN" sz="2400" dirty="0" err="1"/>
              <a:t>xor</a:t>
            </a:r>
            <a:r>
              <a:rPr lang="zh-CN" altLang="en-US" sz="2400" dirty="0"/>
              <a:t>上该多边形的值。输出走到</a:t>
            </a:r>
            <a:r>
              <a:rPr lang="en-US" altLang="zh-CN" sz="2400" dirty="0"/>
              <a:t>t</a:t>
            </a:r>
            <a:r>
              <a:rPr lang="zh-CN" altLang="en-US" sz="2400" dirty="0"/>
              <a:t>时的值。（由</a:t>
            </a:r>
            <a:r>
              <a:rPr lang="en-US" altLang="zh-CN" sz="2400" dirty="0" err="1"/>
              <a:t>xor</a:t>
            </a:r>
            <a:r>
              <a:rPr lang="zh-CN" altLang="en-US" sz="2400" dirty="0"/>
              <a:t>的性质和本题定义可得这个值跟走的路经无关）</a:t>
            </a:r>
            <a:endParaRPr lang="en-US" altLang="zh-CN" sz="2400" dirty="0"/>
          </a:p>
          <a:p>
            <a:r>
              <a:rPr lang="en-US" altLang="zh-CN" sz="2400" dirty="0"/>
              <a:t>----</a:t>
            </a:r>
            <a:r>
              <a:rPr lang="zh-CN" altLang="en-US" sz="2400" dirty="0"/>
              <a:t>简洁版题面摘自某博客</a:t>
            </a:r>
            <a:endParaRPr lang="en-US" altLang="zh-CN" sz="2400" dirty="0"/>
          </a:p>
          <a:p>
            <a:r>
              <a:rPr lang="en-US" altLang="zh-CN" sz="2400" dirty="0"/>
              <a:t>https://blog.csdn.net/u014609452/article/details/50926290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 dirty="0"/>
              <a:t>只要是那种给你一些图形，这些图形要么相互包含，要么相离，那就是扫描线把这些图形构成的树建出来，然后再建出来的这个树上面搞的题了</a:t>
            </a:r>
            <a:endParaRPr lang="en-US" altLang="zh-CN" sz="2400" dirty="0"/>
          </a:p>
          <a:p>
            <a:r>
              <a:rPr lang="zh-CN" altLang="en-US" sz="2400" dirty="0"/>
              <a:t>可以用平衡树维护扫描线，扫描线上</a:t>
            </a:r>
            <a:r>
              <a:rPr lang="en-US" altLang="zh-CN" sz="2400" dirty="0"/>
              <a:t>1</a:t>
            </a:r>
            <a:r>
              <a:rPr lang="zh-CN" altLang="en-US" sz="2400" dirty="0"/>
              <a:t>表示一个多边形的下半部分，</a:t>
            </a:r>
            <a:r>
              <a:rPr lang="en-US" altLang="zh-CN" sz="2400" dirty="0"/>
              <a:t>-1</a:t>
            </a:r>
            <a:r>
              <a:rPr lang="zh-CN" altLang="en-US" sz="2400" dirty="0"/>
              <a:t>表示一个多边形的上半部分，类似括号序列的维护方法，每次插入一个图形的时候在平衡树上二分，得到其应该在的位置，二分的时候每个多边形或圆在当前扫描线的位置可以</a:t>
            </a:r>
            <a:r>
              <a:rPr lang="en-US" altLang="zh-CN" sz="2400" dirty="0"/>
              <a:t>O(1)</a:t>
            </a:r>
            <a:r>
              <a:rPr lang="zh-CN" altLang="en-US" sz="2400" dirty="0"/>
              <a:t>得到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zh-CN" altLang="en-US" sz="2400" dirty="0"/>
              <a:t>没有任何思维难度，但是会很码的无聊东西</a:t>
            </a:r>
            <a:endParaRPr lang="en-US" altLang="zh-CN" sz="2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22B68B-A1DB-4D21-9094-163F4490F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Luogu5525 [Ynoi2012]WC2016</a:t>
            </a:r>
            <a:r>
              <a:rPr lang="zh-CN" altLang="en-US" dirty="0"/>
              <a:t>充满了失望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02FE71-4B79-4E0C-BF71-96A8A53BF7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在平面直角坐标系中，</a:t>
            </a:r>
          </a:p>
          <a:p>
            <a:r>
              <a:rPr lang="zh-CN" altLang="en-US" dirty="0"/>
              <a:t>给 </a:t>
            </a:r>
            <a:r>
              <a:rPr lang="en-US" altLang="zh-CN" dirty="0"/>
              <a:t>n</a:t>
            </a:r>
            <a:r>
              <a:rPr lang="zh-CN" altLang="en-US" dirty="0"/>
              <a:t> 个点，这 </a:t>
            </a:r>
            <a:r>
              <a:rPr lang="en-US" altLang="zh-CN" dirty="0"/>
              <a:t>n</a:t>
            </a:r>
            <a:r>
              <a:rPr lang="zh-CN" altLang="en-US" dirty="0"/>
              <a:t> 个点是可达的，如果点 </a:t>
            </a:r>
            <a:r>
              <a:rPr lang="en-US" altLang="zh-CN" dirty="0"/>
              <a:t>A,B</a:t>
            </a:r>
            <a:r>
              <a:rPr lang="zh-CN" altLang="en-US" dirty="0"/>
              <a:t> 可达则线段 </a:t>
            </a:r>
            <a:r>
              <a:rPr lang="en-US" altLang="zh-CN" dirty="0"/>
              <a:t>AB</a:t>
            </a:r>
            <a:r>
              <a:rPr lang="zh-CN" altLang="en-US" dirty="0"/>
              <a:t> 上的点均可达。</a:t>
            </a:r>
          </a:p>
          <a:p>
            <a:r>
              <a:rPr lang="zh-CN" altLang="en-US" dirty="0"/>
              <a:t>给 </a:t>
            </a:r>
            <a:r>
              <a:rPr lang="en-US" altLang="zh-CN" dirty="0"/>
              <a:t>m</a:t>
            </a:r>
            <a:r>
              <a:rPr lang="zh-CN" altLang="en-US" dirty="0"/>
              <a:t> 个圆，问有哪些圆满足圆内任意点都是可达的。</a:t>
            </a:r>
          </a:p>
          <a:p>
            <a:r>
              <a:rPr lang="zh-CN" altLang="en-US" dirty="0"/>
              <a:t>如果无法理解题意，可以认为是给了一个凸包，每次查询一个圆是否被凸包包含</a:t>
            </a:r>
          </a:p>
        </p:txBody>
      </p:sp>
    </p:spTree>
    <p:extLst>
      <p:ext uri="{BB962C8B-B14F-4D97-AF65-F5344CB8AC3E}">
        <p14:creationId xmlns:p14="http://schemas.microsoft.com/office/powerpoint/2010/main" val="35305289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D8EAF8-088E-4992-98B7-EBEA8A103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Luogu5525 [Ynoi2012]WC2016</a:t>
            </a:r>
            <a:r>
              <a:rPr lang="zh-CN" altLang="en-US" dirty="0"/>
              <a:t>充满了失望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B8DF61-0360-49F1-A9C7-291445BC1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21FD014-6D9C-4517-9DF7-01DFCE0AE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20056"/>
            <a:ext cx="6581775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677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3D0EDE-893D-4EDA-9896-5975AE3CD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16DEA1-4975-4BB1-9339-0B9FA55126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可达的点集即为</a:t>
            </a:r>
            <a:r>
              <a:rPr lang="en-US" altLang="zh-CN" dirty="0"/>
              <a:t>n</a:t>
            </a:r>
            <a:r>
              <a:rPr lang="zh-CN" altLang="en-US" dirty="0"/>
              <a:t>个点的凸包。求出凸包后，只需判断每个圆是否被凸包完全包含。 判断半径为</a:t>
            </a:r>
            <a:r>
              <a:rPr lang="en-US" altLang="zh-CN" dirty="0"/>
              <a:t>r</a:t>
            </a:r>
            <a:r>
              <a:rPr lang="zh-CN" altLang="en-US" dirty="0"/>
              <a:t>，圆⼼为</a:t>
            </a:r>
            <a:r>
              <a:rPr lang="en-US" altLang="zh-CN" dirty="0"/>
              <a:t>O</a:t>
            </a:r>
            <a:r>
              <a:rPr lang="zh-CN" altLang="en-US" dirty="0"/>
              <a:t>的圆是否被凸包包含，只需将凸包收缩</a:t>
            </a:r>
            <a:r>
              <a:rPr lang="en-US" altLang="zh-CN" dirty="0"/>
              <a:t>r</a:t>
            </a:r>
            <a:r>
              <a:rPr lang="zh-CN" altLang="en-US" dirty="0"/>
              <a:t>（即将凸包看作半平⾯交，每个半平⾯向凸包内部平移距离</a:t>
            </a:r>
            <a:r>
              <a:rPr lang="en-US" altLang="zh-CN" dirty="0"/>
              <a:t>r</a:t>
            </a:r>
            <a:r>
              <a:rPr lang="zh-CN" altLang="en-US" dirty="0"/>
              <a:t>），判断收缩后的凸包是否包含圆⼼。</a:t>
            </a:r>
          </a:p>
        </p:txBody>
      </p:sp>
    </p:spTree>
    <p:extLst>
      <p:ext uri="{BB962C8B-B14F-4D97-AF65-F5344CB8AC3E}">
        <p14:creationId xmlns:p14="http://schemas.microsoft.com/office/powerpoint/2010/main" val="8348689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F568DA-F9FE-4D63-8E42-AA6E38543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004EE5-AEB2-4480-BA35-FD33F6727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离线，将询问对半径</a:t>
            </a:r>
            <a:r>
              <a:rPr lang="en-US" altLang="zh-CN" dirty="0"/>
              <a:t>r</a:t>
            </a:r>
            <a:r>
              <a:rPr lang="zh-CN" altLang="en-US" dirty="0"/>
              <a:t>升序排序，将</a:t>
            </a:r>
            <a:r>
              <a:rPr lang="en-US" altLang="zh-CN" dirty="0"/>
              <a:t>r</a:t>
            </a:r>
            <a:r>
              <a:rPr lang="zh-CN" altLang="en-US" dirty="0"/>
              <a:t>看作时间，模拟凸包收缩的过程。可以使⽤平衡树 </a:t>
            </a:r>
            <a:r>
              <a:rPr lang="en-US" altLang="zh-CN" dirty="0"/>
              <a:t>(</a:t>
            </a:r>
            <a:r>
              <a:rPr lang="zh-CN" altLang="en-US" dirty="0"/>
              <a:t>对于</a:t>
            </a:r>
            <a:r>
              <a:rPr lang="en-US" altLang="zh-CN" dirty="0" err="1"/>
              <a:t>c++</a:t>
            </a:r>
            <a:r>
              <a:rPr lang="zh-CN" altLang="en-US" dirty="0"/>
              <a:t>，使⽤</a:t>
            </a:r>
            <a:r>
              <a:rPr lang="en-US" altLang="zh-CN" dirty="0"/>
              <a:t>std::set</a:t>
            </a:r>
            <a:r>
              <a:rPr lang="zh-CN" altLang="en-US" dirty="0"/>
              <a:t>是⾜够的</a:t>
            </a:r>
            <a:r>
              <a:rPr lang="en-US" altLang="zh-CN" dirty="0"/>
              <a:t>)</a:t>
            </a:r>
            <a:r>
              <a:rPr lang="zh-CN" altLang="en-US" dirty="0"/>
              <a:t>维护凸包上的每条线段的端点的位置关于</a:t>
            </a:r>
            <a:r>
              <a:rPr lang="en-US" altLang="zh-CN" dirty="0"/>
              <a:t>r</a:t>
            </a:r>
            <a:r>
              <a:rPr lang="zh-CN" altLang="en-US" dirty="0"/>
              <a:t>的函数，以 及凸包上每条线段消失的时间，当⼀条线段消失时更新相邻两条线段的信息。查询点在凸包内可以像平常⼀样⼆分。</a:t>
            </a:r>
            <a:endParaRPr lang="en-US" altLang="zh-CN" dirty="0"/>
          </a:p>
          <a:p>
            <a:r>
              <a:rPr lang="zh-CN" altLang="en-US" dirty="0"/>
              <a:t>收缩凸包的时候如何计算出每条线段消失时间呢？</a:t>
            </a: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9193217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27F6F1-39E0-454D-A4EA-B6C8AF29B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186305-A711-4F31-9BEC-01F7BA4B5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可以发现我们收缩凸包的时候，画出一条线段相邻的两条角平分线，他们的交点位置就是我们这条线段长度变为</a:t>
            </a:r>
            <a:r>
              <a:rPr lang="en-US" altLang="zh-CN" dirty="0"/>
              <a:t>0</a:t>
            </a:r>
            <a:r>
              <a:rPr lang="zh-CN" altLang="en-US" dirty="0"/>
              <a:t>时凸包收缩到的位置，于是长度就是垂线长度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总时间复杂度</a:t>
            </a:r>
            <a:r>
              <a:rPr lang="en-US" altLang="zh-CN" dirty="0"/>
              <a:t>O( (</a:t>
            </a:r>
            <a:r>
              <a:rPr lang="en-US" altLang="zh-CN" dirty="0" err="1"/>
              <a:t>n+m</a:t>
            </a:r>
            <a:r>
              <a:rPr lang="en-US" altLang="zh-CN" dirty="0"/>
              <a:t>)</a:t>
            </a:r>
            <a:r>
              <a:rPr lang="en-US" altLang="zh-CN" dirty="0" err="1"/>
              <a:t>logn</a:t>
            </a:r>
            <a:r>
              <a:rPr lang="en-US" altLang="zh-CN" dirty="0"/>
              <a:t> )</a:t>
            </a:r>
            <a:endParaRPr lang="zh-CN" altLang="en-US" dirty="0"/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5A62486-3307-4C67-9B63-1A8429CFF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278079"/>
            <a:ext cx="2257425" cy="261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0402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94FF4E7-EB2B-4FDC-B0B1-6F7556ADC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Luogu6106 [Ynoi2010]Self Adjusting Top Tree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91E67D-E802-463B-BFD7-3C385896A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平面上有 </a:t>
            </a:r>
            <a:r>
              <a:rPr lang="en-US" altLang="zh-CN" dirty="0"/>
              <a:t>n </a:t>
            </a:r>
            <a:r>
              <a:rPr lang="zh-CN" altLang="en-US" dirty="0"/>
              <a:t>条线段。</a:t>
            </a:r>
          </a:p>
          <a:p>
            <a:r>
              <a:rPr lang="zh-CN" altLang="en-US" dirty="0"/>
              <a:t>共 </a:t>
            </a:r>
            <a:r>
              <a:rPr lang="en-US" altLang="zh-CN" dirty="0"/>
              <a:t>m </a:t>
            </a:r>
            <a:r>
              <a:rPr lang="zh-CN" altLang="en-US" dirty="0"/>
              <a:t>次询问，每次询问给出一个边平行于坐标轴的矩形，问 每条与矩形有交的线段与矩形的交的长度之和 与 所有线段的长度之和 的 比值，要求输出与标准答案的相对误差或绝对误差不超过 </a:t>
            </a:r>
            <a:r>
              <a:rPr lang="en-US" altLang="zh-CN" dirty="0"/>
              <a:t>1e-6</a:t>
            </a:r>
            <a:r>
              <a:rPr lang="zh-CN" altLang="en-US" dirty="0"/>
              <a:t>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862831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79FA97-499F-47BC-A211-B83E7BBA7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C2228F-22F8-45DA-B811-517BE7F43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首先考虑所有斜率为正的线段。为负的那些只需要翻转一下坐标系。</a:t>
            </a:r>
          </a:p>
          <a:p>
            <a:r>
              <a:rPr lang="zh-CN" altLang="en-US" dirty="0"/>
              <a:t>这是个求和问题</a:t>
            </a:r>
            <a:r>
              <a:rPr lang="en-US" altLang="zh-CN" dirty="0"/>
              <a:t>,</a:t>
            </a:r>
            <a:r>
              <a:rPr lang="zh-CN" altLang="en-US" dirty="0"/>
              <a:t>贡献可减</a:t>
            </a:r>
            <a:r>
              <a:rPr lang="en-US" altLang="zh-CN" dirty="0"/>
              <a:t>,</a:t>
            </a:r>
            <a:r>
              <a:rPr lang="zh-CN" altLang="en-US" dirty="0"/>
              <a:t>我们把所有的询问容斥成前缀矩形。</a:t>
            </a:r>
            <a:endParaRPr lang="en-US" altLang="zh-CN" dirty="0"/>
          </a:p>
          <a:p>
            <a:r>
              <a:rPr lang="zh-CN" altLang="en-US" dirty="0"/>
              <a:t>这里就是通过二维前缀和的差分把</a:t>
            </a:r>
            <a:r>
              <a:rPr lang="en-US" altLang="zh-CN" dirty="0"/>
              <a:t>1</a:t>
            </a:r>
            <a:r>
              <a:rPr lang="zh-CN" altLang="en-US" dirty="0"/>
              <a:t>个</a:t>
            </a:r>
            <a:r>
              <a:rPr lang="en-US" altLang="zh-CN" dirty="0"/>
              <a:t>4-side</a:t>
            </a:r>
            <a:r>
              <a:rPr lang="zh-CN" altLang="en-US" dirty="0"/>
              <a:t>的矩形差分为</a:t>
            </a:r>
            <a:r>
              <a:rPr lang="en-US" altLang="zh-CN" dirty="0"/>
              <a:t>4</a:t>
            </a:r>
            <a:r>
              <a:rPr lang="zh-CN" altLang="en-US" dirty="0"/>
              <a:t>个</a:t>
            </a:r>
            <a:r>
              <a:rPr lang="en-US" altLang="zh-CN" dirty="0"/>
              <a:t>2-side</a:t>
            </a:r>
            <a:r>
              <a:rPr lang="zh-CN" altLang="en-US" dirty="0"/>
              <a:t>的矩形</a:t>
            </a:r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78324EF-B0A0-40B2-82DA-391CCA207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893" y="3636950"/>
            <a:ext cx="5734050" cy="328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6468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F0DCE6-17F6-4ADC-B6EE-03344828D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B2CE64E-6A54-4D4A-A670-3BD935A2B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我们发现</a:t>
            </a:r>
            <a:r>
              <a:rPr lang="en-US" altLang="zh-CN" dirty="0"/>
              <a:t>,</a:t>
            </a:r>
            <a:r>
              <a:rPr lang="zh-CN" altLang="en-US" dirty="0"/>
              <a:t>此时所有的线段与矩形的位置关系只有四种情况 </a:t>
            </a:r>
            <a:r>
              <a:rPr lang="en-US" altLang="zh-CN" dirty="0"/>
              <a:t>:</a:t>
            </a:r>
          </a:p>
          <a:p>
            <a:r>
              <a:rPr lang="en-US" altLang="zh-CN" dirty="0"/>
              <a:t> ①</a:t>
            </a:r>
            <a:r>
              <a:rPr lang="zh-CN" altLang="en-US" dirty="0"/>
              <a:t>相离 ②完全包含 ③与上边界相交 ④与右边界相交</a:t>
            </a:r>
          </a:p>
          <a:p>
            <a:r>
              <a:rPr lang="zh-CN" altLang="en-US" dirty="0"/>
              <a:t>这里没有办法同时与上和右边界相交，除非是刚好在最右上方的点，这个可以归为④处理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CD0DC69-853D-46CC-A3DB-E8C0B0AF8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3751" y="3283164"/>
            <a:ext cx="6231200" cy="357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3601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C414B9-F6D9-4CAD-9387-3200FAD10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EFCC71A-9ED9-4F58-AEA8-C8B17D5031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对于完全包含的线段</a:t>
            </a:r>
            <a:r>
              <a:rPr lang="en-US" altLang="zh-CN" dirty="0"/>
              <a:t>,</a:t>
            </a:r>
            <a:r>
              <a:rPr lang="zh-CN" altLang="en-US" dirty="0"/>
              <a:t>充要条件是 </a:t>
            </a:r>
            <a:r>
              <a:rPr lang="en-US" altLang="zh-CN" dirty="0"/>
              <a:t>: </a:t>
            </a:r>
            <a:r>
              <a:rPr lang="zh-CN" altLang="en-US" dirty="0"/>
              <a:t>右上端点在矩形内。这是个经典二维偏序。</a:t>
            </a:r>
          </a:p>
          <a:p>
            <a:r>
              <a:rPr lang="zh-CN" altLang="en-US" dirty="0"/>
              <a:t>然后</a:t>
            </a:r>
            <a:r>
              <a:rPr lang="en-US" altLang="zh-CN" dirty="0"/>
              <a:t>,</a:t>
            </a:r>
            <a:r>
              <a:rPr lang="zh-CN" altLang="en-US" dirty="0"/>
              <a:t>我们就只需要考虑相交的情况。</a:t>
            </a:r>
          </a:p>
          <a:p>
            <a:r>
              <a:rPr lang="zh-CN" altLang="en-US" dirty="0"/>
              <a:t>对于与上边界相交的情况</a:t>
            </a:r>
            <a:r>
              <a:rPr lang="en-US" altLang="zh-CN" dirty="0"/>
              <a:t>,</a:t>
            </a:r>
            <a:r>
              <a:rPr lang="zh-CN" altLang="en-US" dirty="0"/>
              <a:t>我们可以翻转坐标系的两轴</a:t>
            </a:r>
            <a:r>
              <a:rPr lang="en-US" altLang="zh-CN" dirty="0"/>
              <a:t>,</a:t>
            </a:r>
            <a:r>
              <a:rPr lang="zh-CN" altLang="en-US" dirty="0"/>
              <a:t>或者把这个作为对称情况讨论，这样就只用考虑与右边界相交。</a:t>
            </a:r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2D66280-FAF8-49B4-8E16-516B19AE7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1810" y="4098064"/>
            <a:ext cx="4810771" cy="275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9201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B4D7A2-B471-496C-B48A-D500B426A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3EC8DF-8230-4FE0-BAE6-E08B92188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题目给出了一个非常特殊的条件 </a:t>
            </a:r>
            <a:r>
              <a:rPr lang="en-US" altLang="zh-CN" dirty="0"/>
              <a:t>: </a:t>
            </a:r>
            <a:r>
              <a:rPr lang="zh-CN" altLang="en-US" dirty="0"/>
              <a:t>所有线段不相交。</a:t>
            </a:r>
          </a:p>
          <a:p>
            <a:r>
              <a:rPr lang="zh-CN" altLang="en-US" dirty="0"/>
              <a:t>这就表明</a:t>
            </a:r>
            <a:r>
              <a:rPr lang="en-US" altLang="zh-CN" dirty="0"/>
              <a:t>,</a:t>
            </a:r>
            <a:r>
              <a:rPr lang="zh-CN" altLang="en-US" dirty="0"/>
              <a:t>如果我们拿一条竖着的直线直线切这些线段</a:t>
            </a:r>
            <a:r>
              <a:rPr lang="en-US" altLang="zh-CN" dirty="0"/>
              <a:t>,</a:t>
            </a:r>
            <a:r>
              <a:rPr lang="zh-CN" altLang="en-US" dirty="0"/>
              <a:t>并从左往右移动</a:t>
            </a:r>
            <a:r>
              <a:rPr lang="en-US" altLang="zh-CN" dirty="0"/>
              <a:t>,</a:t>
            </a:r>
            <a:r>
              <a:rPr lang="zh-CN" altLang="en-US" dirty="0"/>
              <a:t>所得的交点的顺序是不会改变的。反之则代表线段相交。</a:t>
            </a:r>
          </a:p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B4B0874-0324-431F-A005-138F1E113D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2041" y="3200400"/>
            <a:ext cx="29718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599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E5134A-FFD3-435D-A9E8-3E3E213E5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2F1593-543E-456E-B342-160F1A25F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所以</a:t>
            </a:r>
            <a:r>
              <a:rPr lang="en-US" altLang="zh-CN" dirty="0"/>
              <a:t>,</a:t>
            </a:r>
            <a:r>
              <a:rPr lang="zh-CN" altLang="en-US" dirty="0"/>
              <a:t>我们可以按照 </a:t>
            </a:r>
            <a:r>
              <a:rPr lang="en-US" altLang="zh-CN" dirty="0"/>
              <a:t>x</a:t>
            </a:r>
            <a:r>
              <a:rPr lang="en-US" altLang="zh-CN" i="1" dirty="0"/>
              <a:t>x</a:t>
            </a:r>
            <a:r>
              <a:rPr lang="zh-CN" altLang="en-US" dirty="0"/>
              <a:t> 坐标跑扫描线</a:t>
            </a:r>
            <a:r>
              <a:rPr lang="en-US" altLang="zh-CN" dirty="0"/>
              <a:t>,</a:t>
            </a:r>
            <a:r>
              <a:rPr lang="zh-CN" altLang="en-US" dirty="0"/>
              <a:t>用平衡树按照 </a:t>
            </a:r>
            <a:r>
              <a:rPr lang="en-US" altLang="zh-CN" dirty="0" err="1"/>
              <a:t>y</a:t>
            </a:r>
            <a:r>
              <a:rPr lang="en-US" altLang="zh-CN" i="1" dirty="0" err="1"/>
              <a:t>y</a:t>
            </a:r>
            <a:r>
              <a:rPr lang="zh-CN" altLang="en-US" dirty="0"/>
              <a:t> 坐标维护这些线段。</a:t>
            </a:r>
          </a:p>
          <a:p>
            <a:r>
              <a:rPr lang="zh-CN" altLang="en-US" dirty="0"/>
              <a:t>每次查询的时候</a:t>
            </a:r>
            <a:r>
              <a:rPr lang="en-US" altLang="zh-CN" dirty="0"/>
              <a:t>,</a:t>
            </a:r>
            <a:r>
              <a:rPr lang="zh-CN" altLang="en-US" dirty="0"/>
              <a:t>和矩形右边界相交的线段</a:t>
            </a:r>
            <a:r>
              <a:rPr lang="en-US" altLang="zh-CN" dirty="0"/>
              <a:t>,</a:t>
            </a:r>
            <a:r>
              <a:rPr lang="zh-CN" altLang="en-US" dirty="0"/>
              <a:t>在平衡树上一定是一个前缀区间。</a:t>
            </a:r>
          </a:p>
          <a:p>
            <a:r>
              <a:rPr lang="zh-CN" altLang="en-US" dirty="0"/>
              <a:t>我们来思考如何统计在右边界左边的总长度。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74999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0FC3EB-06A2-4D52-8F87-0B2164956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Solution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55B81D1-93FE-486E-BC6E-337CB7044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我们先解出每条线段向右经过一单位所得的长度是多少</a:t>
            </a:r>
            <a:r>
              <a:rPr lang="en-US" altLang="zh-CN" dirty="0"/>
              <a:t>,</a:t>
            </a:r>
            <a:r>
              <a:rPr lang="zh-CN" altLang="en-US" dirty="0"/>
              <a:t>称之为单位线长。</a:t>
            </a:r>
          </a:p>
          <a:p>
            <a:r>
              <a:rPr lang="zh-CN" altLang="en-US" dirty="0"/>
              <a:t>然后维护单位线长</a:t>
            </a:r>
            <a:r>
              <a:rPr lang="en-US" altLang="zh-CN" dirty="0"/>
              <a:t>,</a:t>
            </a:r>
            <a:r>
              <a:rPr lang="zh-CN" altLang="en-US" dirty="0"/>
              <a:t>和从左端点延长到左边界的线段长度和。</a:t>
            </a:r>
          </a:p>
          <a:p>
            <a:r>
              <a:rPr lang="zh-CN" altLang="en-US" dirty="0"/>
              <a:t>我们用单位线长的前缀和乘以边界的 </a:t>
            </a:r>
            <a:r>
              <a:rPr lang="en-US" altLang="zh-CN" dirty="0"/>
              <a:t>x</a:t>
            </a:r>
            <a:r>
              <a:rPr lang="en-US" altLang="zh-CN" i="1" dirty="0"/>
              <a:t>x</a:t>
            </a:r>
            <a:r>
              <a:rPr lang="zh-CN" altLang="en-US" dirty="0"/>
              <a:t> 坐标</a:t>
            </a:r>
            <a:r>
              <a:rPr lang="en-US" altLang="zh-CN" dirty="0"/>
              <a:t>,</a:t>
            </a:r>
            <a:r>
              <a:rPr lang="zh-CN" altLang="en-US" dirty="0"/>
              <a:t>就能得到整条线的长度</a:t>
            </a:r>
            <a:r>
              <a:rPr lang="en-US" altLang="zh-CN" dirty="0"/>
              <a:t>,</a:t>
            </a:r>
            <a:r>
              <a:rPr lang="zh-CN" altLang="en-US" dirty="0"/>
              <a:t>再减去准备好的延长线长度总和即可。实际上就是在取补集。</a:t>
            </a:r>
            <a:endParaRPr lang="en-US" altLang="zh-CN" dirty="0"/>
          </a:p>
          <a:p>
            <a:r>
              <a:rPr lang="zh-CN" altLang="en-US" dirty="0"/>
              <a:t>总时间复杂度</a:t>
            </a:r>
            <a:r>
              <a:rPr lang="en-US" altLang="zh-CN" dirty="0"/>
              <a:t>O((</a:t>
            </a:r>
            <a:r>
              <a:rPr lang="en-US" altLang="zh-CN" dirty="0" err="1"/>
              <a:t>n+m</a:t>
            </a:r>
            <a:r>
              <a:rPr lang="en-US" altLang="zh-CN" dirty="0"/>
              <a:t>)</a:t>
            </a:r>
            <a:r>
              <a:rPr lang="en-US" altLang="zh-CN" dirty="0" err="1"/>
              <a:t>logn</a:t>
            </a:r>
            <a:r>
              <a:rPr lang="en-US" altLang="zh-CN" dirty="0"/>
              <a:t>)</a:t>
            </a:r>
            <a:r>
              <a:rPr lang="zh-CN" altLang="en-US" dirty="0"/>
              <a:t>，常数大概</a:t>
            </a:r>
            <a:r>
              <a:rPr lang="en-US" altLang="zh-CN" dirty="0"/>
              <a:t>24</a:t>
            </a:r>
            <a:r>
              <a:rPr lang="zh-CN" altLang="en-US" dirty="0"/>
              <a:t>倍</a:t>
            </a:r>
          </a:p>
          <a:p>
            <a:endParaRPr lang="zh-CN" alt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CEAC685-61BF-48C8-98C9-F9F56748D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77" y="4591050"/>
            <a:ext cx="9410700" cy="2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0350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E49D9C-A6D4-4BBE-AB82-06242676F0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Thanks for listening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ED1779D3-1EF0-4724-BAB3-1CD9A2794E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5711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2406</Words>
  <Application>Microsoft Office PowerPoint</Application>
  <PresentationFormat>宽屏</PresentationFormat>
  <Paragraphs>161</Paragraphs>
  <Slides>44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48" baseType="lpstr">
      <vt:lpstr>等线</vt:lpstr>
      <vt:lpstr>等线 Light</vt:lpstr>
      <vt:lpstr>Arial</vt:lpstr>
      <vt:lpstr>Office 主题​​</vt:lpstr>
      <vt:lpstr>静态树分治与计算几何中的扫描线问题</vt:lpstr>
      <vt:lpstr>Loj 6276</vt:lpstr>
      <vt:lpstr>Solution</vt:lpstr>
      <vt:lpstr>Solution</vt:lpstr>
      <vt:lpstr>Solution</vt:lpstr>
      <vt:lpstr>一个有趣的问题</vt:lpstr>
      <vt:lpstr>Solution</vt:lpstr>
      <vt:lpstr>Solution</vt:lpstr>
      <vt:lpstr>Solution</vt:lpstr>
      <vt:lpstr>Solution</vt:lpstr>
      <vt:lpstr>Solution</vt:lpstr>
      <vt:lpstr>Solution</vt:lpstr>
      <vt:lpstr>Technology</vt:lpstr>
      <vt:lpstr>Technology</vt:lpstr>
      <vt:lpstr>Solution</vt:lpstr>
      <vt:lpstr>Luogu 5439【XR-2】永恒</vt:lpstr>
      <vt:lpstr>Solution</vt:lpstr>
      <vt:lpstr>Solution</vt:lpstr>
      <vt:lpstr>Solution</vt:lpstr>
      <vt:lpstr>Luogu3292 [SCOI2016]幸运数字</vt:lpstr>
      <vt:lpstr>Solution</vt:lpstr>
      <vt:lpstr>Solution1</vt:lpstr>
      <vt:lpstr>Solution2</vt:lpstr>
      <vt:lpstr>Solution3</vt:lpstr>
      <vt:lpstr>Solution4</vt:lpstr>
      <vt:lpstr>计算几何中的扫描线</vt:lpstr>
      <vt:lpstr>矩形面积并</vt:lpstr>
      <vt:lpstr>Solution</vt:lpstr>
      <vt:lpstr>Solution</vt:lpstr>
      <vt:lpstr>Luogu 3268 [JLOI2016]圆的异或并&amp;BZOJ2758 [SCOI2012]Blinker的噩梦</vt:lpstr>
      <vt:lpstr>Solution</vt:lpstr>
      <vt:lpstr>Luogu5525 [Ynoi2012]WC2016充满了失望</vt:lpstr>
      <vt:lpstr>Luogu5525 [Ynoi2012]WC2016充满了失望</vt:lpstr>
      <vt:lpstr>Solution</vt:lpstr>
      <vt:lpstr>Solution</vt:lpstr>
      <vt:lpstr>Solution</vt:lpstr>
      <vt:lpstr>Luogu6106 [Ynoi2010]Self Adjusting Top Tree</vt:lpstr>
      <vt:lpstr>Solution</vt:lpstr>
      <vt:lpstr>Solution</vt:lpstr>
      <vt:lpstr>Solution</vt:lpstr>
      <vt:lpstr>Solution</vt:lpstr>
      <vt:lpstr>Solution</vt:lpstr>
      <vt:lpstr>Solution</vt:lpstr>
      <vt:lpstr>Thanks for listening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静态树分治与计算几何中的数据结构问题</dc:title>
  <dc:creator>Cai Chengze</dc:creator>
  <cp:lastModifiedBy>Cai Chengze</cp:lastModifiedBy>
  <cp:revision>19</cp:revision>
  <dcterms:created xsi:type="dcterms:W3CDTF">2020-05-25T10:00:59Z</dcterms:created>
  <dcterms:modified xsi:type="dcterms:W3CDTF">2020-05-31T09:09:34Z</dcterms:modified>
</cp:coreProperties>
</file>