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56" r:id="rId2"/>
    <p:sldId id="292" r:id="rId3"/>
    <p:sldId id="294" r:id="rId4"/>
    <p:sldId id="295" r:id="rId5"/>
    <p:sldId id="293" r:id="rId6"/>
    <p:sldId id="290" r:id="rId7"/>
    <p:sldId id="291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12" r:id="rId17"/>
    <p:sldId id="313" r:id="rId18"/>
    <p:sldId id="314" r:id="rId19"/>
    <p:sldId id="315" r:id="rId20"/>
    <p:sldId id="316" r:id="rId21"/>
    <p:sldId id="317" r:id="rId22"/>
    <p:sldId id="305" r:id="rId23"/>
    <p:sldId id="304" r:id="rId24"/>
    <p:sldId id="306" r:id="rId25"/>
    <p:sldId id="307" r:id="rId26"/>
    <p:sldId id="308" r:id="rId27"/>
    <p:sldId id="309" r:id="rId28"/>
    <p:sldId id="310" r:id="rId29"/>
    <p:sldId id="311" r:id="rId30"/>
    <p:sldId id="319" r:id="rId31"/>
    <p:sldId id="327" r:id="rId32"/>
    <p:sldId id="328" r:id="rId33"/>
    <p:sldId id="329" r:id="rId34"/>
    <p:sldId id="331" r:id="rId35"/>
    <p:sldId id="330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1" r:id="rId45"/>
    <p:sldId id="342" r:id="rId46"/>
    <p:sldId id="343" r:id="rId47"/>
    <p:sldId id="344" r:id="rId48"/>
    <p:sldId id="345" r:id="rId49"/>
    <p:sldId id="340" r:id="rId50"/>
    <p:sldId id="350" r:id="rId51"/>
    <p:sldId id="351" r:id="rId52"/>
    <p:sldId id="346" r:id="rId53"/>
    <p:sldId id="347" r:id="rId54"/>
    <p:sldId id="348" r:id="rId55"/>
    <p:sldId id="352" r:id="rId56"/>
    <p:sldId id="353" r:id="rId57"/>
    <p:sldId id="354" r:id="rId58"/>
    <p:sldId id="355" r:id="rId59"/>
    <p:sldId id="318" r:id="rId60"/>
    <p:sldId id="320" r:id="rId61"/>
    <p:sldId id="321" r:id="rId62"/>
    <p:sldId id="322" r:id="rId63"/>
    <p:sldId id="323" r:id="rId64"/>
    <p:sldId id="324" r:id="rId65"/>
    <p:sldId id="326" r:id="rId66"/>
    <p:sldId id="325" r:id="rId67"/>
    <p:sldId id="358" r:id="rId68"/>
    <p:sldId id="359" r:id="rId69"/>
    <p:sldId id="360" r:id="rId70"/>
    <p:sldId id="361" r:id="rId71"/>
    <p:sldId id="362" r:id="rId72"/>
    <p:sldId id="363" r:id="rId73"/>
    <p:sldId id="364" r:id="rId74"/>
    <p:sldId id="365" r:id="rId75"/>
    <p:sldId id="366" r:id="rId76"/>
    <p:sldId id="367" r:id="rId77"/>
    <p:sldId id="368" r:id="rId78"/>
    <p:sldId id="369" r:id="rId79"/>
    <p:sldId id="370" r:id="rId80"/>
    <p:sldId id="371" r:id="rId81"/>
    <p:sldId id="374" r:id="rId82"/>
    <p:sldId id="373" r:id="rId83"/>
    <p:sldId id="375" r:id="rId84"/>
    <p:sldId id="376" r:id="rId85"/>
    <p:sldId id="377" r:id="rId86"/>
    <p:sldId id="378" r:id="rId87"/>
    <p:sldId id="379" r:id="rId88"/>
    <p:sldId id="380" r:id="rId89"/>
    <p:sldId id="381" r:id="rId90"/>
    <p:sldId id="382" r:id="rId91"/>
    <p:sldId id="383" r:id="rId92"/>
    <p:sldId id="384" r:id="rId93"/>
    <p:sldId id="385" r:id="rId94"/>
    <p:sldId id="386" r:id="rId9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引入" id="{CC597254-8648-467D-9B07-04140E01A66C}">
          <p14:sldIdLst>
            <p14:sldId id="256"/>
          </p14:sldIdLst>
        </p14:section>
        <p14:section name="状压DP" id="{42B6C0F9-AC08-4D3A-B4FC-4A02D27EDD9C}">
          <p14:sldIdLst>
            <p14:sldId id="292"/>
            <p14:sldId id="294"/>
            <p14:sldId id="295"/>
            <p14:sldId id="293"/>
            <p14:sldId id="290"/>
            <p14:sldId id="291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12"/>
            <p14:sldId id="313"/>
            <p14:sldId id="314"/>
            <p14:sldId id="315"/>
            <p14:sldId id="316"/>
            <p14:sldId id="317"/>
            <p14:sldId id="305"/>
            <p14:sldId id="304"/>
            <p14:sldId id="306"/>
            <p14:sldId id="307"/>
            <p14:sldId id="308"/>
            <p14:sldId id="309"/>
            <p14:sldId id="310"/>
            <p14:sldId id="311"/>
          </p14:sldIdLst>
        </p14:section>
        <p14:section name="树形DP" id="{608031AB-2187-444F-A8BA-0F87B1CE248D}">
          <p14:sldIdLst>
            <p14:sldId id="319"/>
            <p14:sldId id="327"/>
            <p14:sldId id="328"/>
            <p14:sldId id="329"/>
            <p14:sldId id="331"/>
            <p14:sldId id="330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1"/>
            <p14:sldId id="342"/>
            <p14:sldId id="343"/>
            <p14:sldId id="344"/>
            <p14:sldId id="345"/>
            <p14:sldId id="340"/>
            <p14:sldId id="350"/>
            <p14:sldId id="351"/>
            <p14:sldId id="346"/>
            <p14:sldId id="347"/>
            <p14:sldId id="348"/>
            <p14:sldId id="352"/>
            <p14:sldId id="353"/>
            <p14:sldId id="354"/>
            <p14:sldId id="355"/>
            <p14:sldId id="318"/>
            <p14:sldId id="320"/>
            <p14:sldId id="321"/>
            <p14:sldId id="322"/>
            <p14:sldId id="323"/>
            <p14:sldId id="324"/>
            <p14:sldId id="326"/>
            <p14:sldId id="325"/>
            <p14:sldId id="358"/>
          </p14:sldIdLst>
        </p14:section>
        <p14:section name="长链剖分优化树形DP" id="{C2CDB553-31A3-4175-9813-0BE1EA270C48}">
          <p14:sldIdLst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</p14:sldIdLst>
        </p14:section>
        <p14:section name="线段树合并维护一类树形DP" id="{A99B46DD-AE9F-4706-9EBE-5D70E3288A01}">
          <p14:sldIdLst>
            <p14:sldId id="374"/>
            <p14:sldId id="373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2A2DE-7F4A-4599-A7F4-425266A14B62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D43B3-5F6E-4A8D-B1D7-35C9C85AA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476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7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294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683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59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994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777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294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857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77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479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031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552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229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05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871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2947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705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623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060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125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122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537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678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369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3564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9193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0279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334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FD43B3-5F6E-4A8D-B1D7-35C9C85AAE1A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73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4D2920-6DCD-F4FB-753F-10558CE50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41C081E-F126-52B1-2B1E-C0924501DE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99907D-3116-CA17-3295-25CA3FC1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A42205-7C4A-8EF2-531A-8BDED20E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A5AD1E-A7C0-4E0D-CAE8-E0EDC0E4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539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587A7D-553C-25CC-B3F6-92FDB5AD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0E5191-F17C-E6B9-347A-CAB027FB6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220033-47D4-84BC-633D-2A531E8AF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E98321-7206-D77D-5603-A517AD84C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8993B4-4382-F1DD-8218-4E9682A7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BE780A-F85B-6234-F479-0F5345C05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5E41D8-70E2-F75D-9B9D-07961D04E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8F34C0-0B13-EF44-26C9-15F44300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847C61-87EA-FFB6-D54D-BA86ECAB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A4F505-000D-BED9-E25D-5C05FBC6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06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AFC75A-10D3-D030-187D-C12E7198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A786E9-AC0F-02D0-6D82-CEFC8A9F9F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C535E9-7F02-C88A-D6A0-9A8E1AB6F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221141-9B3F-D3BF-CA14-A79EDFA41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340348-E0E9-EE02-1A40-39922043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076A5F-741D-9A3E-EF2F-6E6D185A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3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B519D1-C528-A58C-6A96-D7562031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5D27B2-B1E6-8948-6AF6-456EE4DA0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98EC1C-1AB1-042A-35F6-648E91172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1800F8-A004-7374-4459-779391C1C5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5AC31B5-552D-E8ED-1D7E-2967EA93F4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E5F2776-F695-478F-465C-A2D8A5B2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A49F42-C59B-FA0D-C066-2522FD506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6577616-75CC-EA87-71F1-9061F7BFE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66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69EEC1-0B7A-3D02-BCA7-DB38EDB83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BFA32E-A652-2A44-C19C-9C387BC68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7AB8DEF-772B-1D47-B850-CF15152F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C1E886-CA81-9536-D682-EAB7B2D6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54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12C01C1-C116-1989-83C5-D6031390B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B2AF309-29DA-1D51-93D1-DBAEA1560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1EBCD9-2164-BCF9-A8F4-E61D0AE9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06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47D7C-FDE0-87EB-FC13-A5B137FE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117A16-9E40-0403-0040-C6884E1CD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2BB7EC3-4645-740C-8708-F9436A6F4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974F71-E94D-C5A1-98D5-2C0C61046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8CE5099-B844-288E-7A0B-763E89D0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07A60E-53B5-2608-FFB9-95A260F6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4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165090-D3D8-0EBE-C317-99BD81707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23EC197-97A6-4021-3F5A-81D1805CA6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1F3A24-22D8-2B70-2C13-458D41650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D847DD-A559-50AE-1C31-A039599E0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8851063-B224-8539-A2D3-8977707C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29A8B57-FA64-38BC-C081-73AD5BD84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51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D19137-1B11-5DDC-929E-0CE251D7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765FAE-7D15-1335-2DF6-C0093BA3D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664107-D11F-F725-C521-19CF0BB6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A5312E-0192-45A4-FB25-DE20F6881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435BC5-1029-11C8-C44C-11FD3B19C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8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B718597-1553-9BCB-D436-F704DE8F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EAC91B-E392-0431-F2CC-76AE7CD5B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BE3941-ED38-F46F-3F0D-ADC50F59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20608E-100E-3067-5DD6-9E6F32F4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D6F3C8-7DCA-4E7A-DDBA-3452AE66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80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1A69A7B-2358-9406-9DF5-61BCD375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A534A2-0102-93F1-4D46-5284A84C8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E812AF-3CF7-F5E7-1297-06AA34D8DC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3369A-5992-4834-B0BD-9DB95CC68DC8}" type="datetimeFigureOut">
              <a:rPr lang="zh-CN" altLang="en-US" smtClean="0"/>
              <a:t>2023/7/15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6A12E1-58B4-00E1-1C9A-F18DDE99B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26328B-366F-929C-8B59-35E8F82CD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EF9B5-B3B0-471C-AA36-58A4DBC4F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16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3B5E9-5305-BEE1-31F4-D00F6B498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DP&amp;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5E23250-A788-51CC-880C-0B5134957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87408"/>
            <a:ext cx="9144000" cy="1655762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清华大学 张华清</a:t>
            </a:r>
          </a:p>
        </p:txBody>
      </p:sp>
    </p:spTree>
    <p:extLst>
      <p:ext uri="{BB962C8B-B14F-4D97-AF65-F5344CB8AC3E}">
        <p14:creationId xmlns:p14="http://schemas.microsoft.com/office/powerpoint/2010/main" val="3562213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3B5E9-5305-BEE1-31F4-D00F6B498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9360"/>
            <a:ext cx="9144000" cy="23876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581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状态是一个集合，使用二进制数把集合压缩为整数。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位运算：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提取第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(S&gt;&gt;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)&amp;1</a:t>
            </a: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把第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位从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变成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S|(1&lt;&lt;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)  </a:t>
            </a:r>
            <a:r>
              <a:rPr lang="zh-CN" altLang="en-US" sz="1800" i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若为</a:t>
            </a:r>
            <a:r>
              <a:rPr lang="en-US" altLang="zh-CN" sz="1800" i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long </a:t>
            </a:r>
            <a:r>
              <a:rPr lang="en-US" altLang="zh-CN" sz="1800" i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long</a:t>
            </a:r>
            <a:r>
              <a:rPr lang="zh-CN" altLang="en-US" sz="1800" i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，则需要写成</a:t>
            </a:r>
            <a:r>
              <a:rPr lang="en-US" altLang="zh-CN" sz="1800" i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1ll&lt;&lt;I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转移：通常有两种：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枚举特殊元素（如集合中最靠后的元素等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枚举子集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困难之处往往在设计状态，即把什么压起来。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38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枚举子集：给定集合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，遍历其所有子集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⊂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:</m:t>
                    </m:r>
                  </m:oMath>
                </a14:m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正确性：每次把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的最后一个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变成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，并把其右边的能为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的位置都变成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举例：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11010-&gt;11000-&gt;10010-&gt;10000-&gt;01010-&gt;01000-&gt;00010-&gt;00000</a:t>
                </a: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复杂度：如下代码的复杂度为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。考虑每个元素只有三种情况：在</a:t>
                </a:r>
                <a:r>
                  <a:rPr lang="en-US" altLang="zh-CN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zh-CN" altLang="en-US" sz="24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内，在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内不在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内，不在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746F80C5-F05F-27A9-2ADA-C865B28CB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560" y="2282210"/>
            <a:ext cx="2758769" cy="8398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2BE9007-A52E-791B-4114-153BDEED3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120" y="5225062"/>
            <a:ext cx="3175984" cy="108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2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3694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邦邦的大合唱站队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7781C87A-0C21-CE4C-C63A-B2212B140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4261" y="3887152"/>
            <a:ext cx="3667637" cy="1905266"/>
          </a:xfr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47DA5E1-A261-8E22-3EF8-55B01C05E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339" y="2014278"/>
            <a:ext cx="7287642" cy="1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00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3694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邦邦的大合唱站队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m&lt;=10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m!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枚举所有排列方式即可。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978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3694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邦邦的大合唱站队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m&lt;=20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：状压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f[S]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集合内的组合是前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个被选中的。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转移考虑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中的哪个组合是第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个被选中的。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用前缀和计算代价。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652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3694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邦邦的大合唱站队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若一个问题可以用枚举全排列的方法暴搜，而“内部顺序”无后效性，则可以使用状压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优化。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本题中，我们只关心前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个组合是谁，不关心它们内部是怎么排的。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类似地，在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TSP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问题中，我们只关心走过了哪些点，不关心它们内部走的顺序。需要额外记录最后一步在哪个点。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66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NOIP2017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宝藏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AB45AD4-A3E5-170D-DB3C-6B2FF7082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6028" y="1520825"/>
            <a:ext cx="7339944" cy="435133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061EBF6-BAC7-FBFD-354D-6A19DB4C0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496" y="6072439"/>
            <a:ext cx="4887007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07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NOIP2017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宝藏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题意：求一棵生成树，最小化代价和。其中每条边的代价是长度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992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NOIP2017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宝藏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看到数据范围显然想状压。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我们需要记录什么东西？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哪些点已被加入树中。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深度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分别记录每个点的深度，一个一个点地加入？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记录最深深度，一层一层地加入！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111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NOIP2017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宝藏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][S]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为到第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层，前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里的点加入了生成树中。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𝑆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limLow>
                      <m:limLow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min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𝑐𝑜𝑠𝑡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𝑆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T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∗(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−1))</m:t>
                        </m:r>
                      </m:e>
                      <m:li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⊂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𝑆</m:t>
                        </m:r>
                      </m:lim>
                    </m:limLow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我们还需要预处理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𝑐𝑜𝑠𝑡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\</m:t>
                    </m:r>
                    <m:r>
                      <m:rPr>
                        <m:sty m:val="p"/>
                      </m:rP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S\T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中每个点到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中任意一点最短距离的和。注意，形如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(S1,S2)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且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2=∅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pair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只有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而非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复杂度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0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2109 [NOI2007]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生成树计数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题意：所有点依次排成一条链，任意编号差的绝对值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&lt;=k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的点连一条边。求生成树个数。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F365D6-D456-D566-468C-C036281B7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230" y="2646331"/>
            <a:ext cx="3689540" cy="11938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996193E-6E59-D8F8-E3B3-3A02C66B4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116" y="4097752"/>
            <a:ext cx="5769768" cy="221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66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2109 [NOI2007]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生成树计数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与之前的题不同，这个题我们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状态不是集合，而是记录连通性。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更具体地，我们令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][S]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为考虑前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1…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个点内部的边，最后五个点的连通性状态为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相同的数字表示在一个连通块中。如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11111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12123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12213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使用最小表示法不重复地记录状态。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暴搜搜出所有状态。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k=5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时，总共有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个状态（即贝尔数）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依次搜每一位。第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位不能超过当前最大值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，并更新最大值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26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2109 [NOI2007]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生成树计数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考虑转移。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号点，我们暴力枚举它和前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个点的连边状态。（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枚举即可。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怎样的连边状态是合法的？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不能成环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用并查集判断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</a:t>
                </a: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-k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号结点必须和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[i-k+1,i]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内的结点联通起来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否则就再也没机会了！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这样，我们就可以枚举出从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f[i-1][S]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][S’]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的系数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g[S’]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，即有多少种合法的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号点的连边方式，使得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状态转移到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S’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状态。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接下来显然矩阵快速幂即可。最后答案即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f[n][11111]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/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合法性？全都是联通的。并且自始至终未出现过环。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49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个好串，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个坏串，求最短的字符串，使其包括所有好串，且不含任意坏串。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n&lt;=20,m&lt;=1e6,|Ω|=4,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串长均为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k&lt;=6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435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把所有长为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的点拿出来建图。建出转移边。如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1234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2341,2342,2343,2344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删去所有坏点。问题转化成求经过所有好点的最短路径。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764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f[S][x]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为当前走过了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中的好点，现在在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的最短路径？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20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预处理好点之间两两最短路。求哈密顿路径即可。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启发：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状态较多，考虑只记录关键状态，压缩非关键状态间的转移。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9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九省联考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一双木棋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F0DADA3-538B-9E67-3B88-24C0943B2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059" y="1558829"/>
            <a:ext cx="7429882" cy="3740342"/>
          </a:xfrm>
        </p:spPr>
      </p:pic>
    </p:spTree>
    <p:extLst>
      <p:ext uri="{BB962C8B-B14F-4D97-AF65-F5344CB8AC3E}">
        <p14:creationId xmlns:p14="http://schemas.microsoft.com/office/powerpoint/2010/main" val="4001395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九省联考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一双木棋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状压的依据：每个人在下棋时，只关心哪些位置被下过了，不关心之前这些棋具体是怎么下的。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可以发现被下过棋的位置是一个阶梯型。我们记录轮廓线：从右上角到左下角。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表示向左，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表示向下。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068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九省联考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一双木棋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接下来就是经典操作：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f[S]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为当前轮廓线为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时，从此刻到游戏结束，菲菲得分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牛牛得分会是多少。（注意不是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从开始到此刻得分是多少。因为每个人做决策时，都是向后看，而不管之前发生了什么）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当菲菲做操作时，是对所有转移取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。而牛牛则是取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min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转移顺序并不明确，可以用记忆化搜索实现。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054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DE84DE1-68E9-B779-0B7B-9A2DD5A76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0688"/>
            <a:ext cx="7550538" cy="4286470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26DA18-5342-3ECB-5D95-18FB2403D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187" y="3257549"/>
            <a:ext cx="5186153" cy="173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175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暴力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：别枚举每种连边状态，然后算最大匹配数。这样复杂度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𝑚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或许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能拿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5pts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暴力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：枚举所有可能的最大匹配（也即枚举全排列），算贡献。即多少种情况中，该最大匹配中所有的边都存在。复杂度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!⋅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，期望得分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pts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8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649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正解沿用了暴力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算贡献的想法。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我们显然还是希望用状压的方法，把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!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。比如说，我们想记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f[S]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为左边前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|S|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个结点，匹配了右边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集合中的点，所得到的概率和。但困难之处在于，之前一条边的选择与否，会影响同组的边是否被选择。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19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有了大致思路后，我们先从简单情况想起。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类组？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我们设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[S]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为，左边前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个结点匹配右边的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集合中结点，能够发生的概率和。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更具体地，它表示：对于所有用前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个结点匹配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中结点的方案，考虑随机生成的图使得该方案合法（也即该方案中所有的匹配边都存在）的概率，的和。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转移是简单的：枚举左边第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|S|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号结点匹配谁，乘上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转移过去即可。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：我们为什么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概率和而不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方案数？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：概率和只和方案内的边有关，好处理；而方案数和外界有关，不好处理。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695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类组和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类组会有什么问题？组内先被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到的那条边的选择与否，会影响组内第二条边的选择与否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有后效性了。但我们又不能直接把每个组的第一条边是否选择记到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状态里。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同时请注意“在图中”和“是匹配边”是两回事。如第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组边，只是说他们同时在图中，不是说他们同时要成为匹配边。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207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先只考虑第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类和第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类边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考虑一组匹配方案，它应该贡献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1/2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的几次方的概率和？该方案内有多少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组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边！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如果是如果我们就把第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类组里的两条边当成两个独立的边，会发生什么？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如果匹配方案中只选中了其中的一条边，那确实就贡献了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1/2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，很合理。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如果匹配方案中同时选中了其中的两条边，那就贡献了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的系数，但应该只贡献一个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那咋办？容斥掉！额外加入一组转移，即同时选中两条边，其转移系数为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那么同时选中两条边的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case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就会从以上两种方式转移来，其系数的和就是我们想要的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den>
                    </m:f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1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54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同理，对于第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类边，如果一个匹配方案选中了两条边中的一条，那系数为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1/2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，没问题。但如果同时选中两个，贡献系数为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但本应为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额外加入一组转移，即同时选中两条边，其转移系数为</a:t>
                </a:r>
                <a14:m>
                  <m:oMath xmlns:m="http://schemas.openxmlformats.org/officeDocument/2006/math">
                    <m:r>
                      <a:rPr lang="en-US" altLang="zh-CN" sz="2400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那么同时选中两条边的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case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就会从以上两种方式转移来，其系数的和就是我们想要的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den>
                    </m:f>
                    <m:r>
                      <a:rPr lang="en-US" altLang="zh-CN" sz="24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80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4547 [THUWC2017]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随机二分图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实现细节：需要同时记录左边哪些点匹配了，右边哪些点匹配了。即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f[S][T]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。但总状态数不是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(2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)^2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，而是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=0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𝐶</m:t>
                        </m:r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𝑛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,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(2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1e8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左右，用哈希表存状态。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转移时为了不因选边顺序不同重复统计，钦定每次从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集合中编号最小的点出发进行转移。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6863" r="-28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540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3B5E9-5305-BEE1-31F4-D00F6B498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9360"/>
            <a:ext cx="9144000" cy="23876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0902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在树上做动态规划。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往往设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子树内的答案。转移时需要合并子树信息。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871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2585 [ZJOI2006]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三色二叉树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n&lt;=5e5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61B8537-B169-FF7A-A896-C5DF6CC90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500" y="2471687"/>
            <a:ext cx="9129681" cy="117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2585 [ZJOI2006]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三色二叉树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注意到红色和蓝色地位相等。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f[x][0/1]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的颜色为绿色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非绿色时，最多有几个绿色点。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没有儿子，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f[x][0]=1,f[x][1]=0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有一个儿子，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f[x][0]=f[son][1]+1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f[x][1]=max(f[son][0],f[son][1])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有两个儿子，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f[x][0]=f[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][1]+f[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][1]+1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f[x][1]=max(f[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][0]+f[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][1],f[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][1]+f[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Rson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][0])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075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Luogu2014 [CTSC1997]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A57A68A-23AB-D70B-5F8A-07E222B3E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7374" y="1866819"/>
            <a:ext cx="7817252" cy="3124361"/>
          </a:xfrm>
        </p:spPr>
      </p:pic>
    </p:spTree>
    <p:extLst>
      <p:ext uri="{BB962C8B-B14F-4D97-AF65-F5344CB8AC3E}">
        <p14:creationId xmlns:p14="http://schemas.microsoft.com/office/powerpoint/2010/main" val="924466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Luogu2014 [CTSC1997]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依赖关系显然成一棵有根树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（其实是有根树森林。不过可以建一个虚拟点当根。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1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Luogu2014 [CTSC1997]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树形背包。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普通的背包问题，各个物品之间独立，可以以任意顺序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本题中，物品间存在树形的依赖关系。我们不得不用从子树推父亲的特殊顺序进行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898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Luogu2014 [CTSC1997]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f[x][j]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子树中，已经选择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门课程的最大学分。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树形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常见操作：一棵一棵地合并子树。本题中，即为合并背包。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ea typeface="微软雅黑" panose="020B0503020204020204" pitchFamily="34" charset="-122"/>
                  </a:rPr>
                  <a:t>初始</a:t>
                </a:r>
                <a14:m>
                  <m:oMath xmlns:m="http://schemas.openxmlformats.org/officeDocument/2006/math">
                    <m:r>
                      <a:rPr lang="zh-CN" altLang="en-US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][1]=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𝑡𝑚𝑝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limLow>
                      <m:limLow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e>
                      <m:li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1≤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已合并</m:t>
                        </m:r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的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子树</m:t>
                        </m:r>
                        <m:r>
                          <a:rPr lang="zh-CN" altLang="en-US" sz="24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大小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𝑠𝑖𝑧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</m:t>
                        </m:r>
                      </m:lim>
                    </m:limLow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𝑡𝑚𝑝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可以不必</a:t>
                </a:r>
                <a:r>
                  <a:rPr lang="en-US" altLang="zh-CN" sz="2400" i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tmp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。只用一个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数组，倒序枚举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即可。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62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Luogu2014 [CTSC1997]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复杂度？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朴素的分析：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O(nm^2)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较为细致的分析：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O(n^2)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考虑这样的枚举：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for(int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=0;i&lt;=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已经合并的子树大小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++)</a:t>
            </a:r>
          </a:p>
          <a:p>
            <a:pPr marL="2743200" lvl="6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for(int j=0;j&lt;=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siz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[v];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j++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总复杂度是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O(n^2)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，因为树上每对点只会在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LCA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处合并一次。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更细致的分析：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O(nm)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是枚举的上界，即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i+j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&lt;=m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377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4516 [JSOI2018]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潜入行动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n&lt;=1e5,m&lt;=100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3CC184A-F053-CE31-088B-F81741662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077" y="1825625"/>
            <a:ext cx="7671194" cy="42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5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4516 [JSOI2018]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潜入行动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状态设计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子树内，放了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个监听设备的方案数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额外信息？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点是否被监听了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点是否有设备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子树内其他点的信息无需被记录。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][0/1][0/1]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子树内，放了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个监听设备，其中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是否有设备，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是否被监听的方案数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535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4516 [JSOI2018]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潜入行动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转移：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err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000" i="1" dirty="0" err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i="1" dirty="0" err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=∑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</m:t>
                    </m:r>
                    <m:r>
                      <m:rPr>
                        <m:sty m:val="p"/>
                      </m:rP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j</m:t>
                    </m:r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][0][1]</m:t>
                    </m:r>
                    <m:r>
                      <a:rPr lang="zh-CN" altLang="en-US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没有设备也没被监听，那么</a:t>
                </a:r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不能有设备并且</a:t>
                </a:r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必须被监听了。</a:t>
                </a:r>
                <a:endParaRPr lang="en-US" altLang="zh-CN" sz="18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=∑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b="0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f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v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j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0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0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zh-CN" altLang="en-US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有设备，但没被监听，那么</a:t>
                </a:r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不能有设备。</a:t>
                </a:r>
                <a:endParaRPr lang="en-US" altLang="zh-CN" sz="18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i="1" dirty="0" err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=∑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][1][1]</m:t>
                    </m:r>
                    <m:r>
                      <a:rPr lang="zh-CN" altLang="en-US" sz="20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没设备，但需要被监听。如果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之前已经被监听了，那么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不必有设备，但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自己必须被监听。如果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之前没被监听，那就必须被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处的设备监听，所以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必须有设备</a:t>
                </a:r>
                <a:endParaRPr lang="en-US" altLang="zh-CN" sz="1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=∑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][1][1])</m:t>
                    </m:r>
                  </m:oMath>
                </a14:m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设备，也需要被监听。如果之前已经被监听了，那么对</a:t>
                </a:r>
                <a:r>
                  <a:rPr lang="en-US" altLang="zh-CN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b="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没有任何要求。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之前没被监听，那就必须被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处的设备监听。</a:t>
                </a:r>
                <a:endParaRPr lang="en-US" altLang="zh-CN" sz="1800" b="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说明：转移方程中，左边的</a:t>
                </a:r>
                <a:r>
                  <a:rPr lang="en-US" altLang="zh-CN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是合并后的</a:t>
                </a:r>
                <a:r>
                  <a:rPr lang="en-US" altLang="zh-CN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，右边的</a:t>
                </a:r>
                <a:r>
                  <a:rPr lang="en-US" altLang="zh-CN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是合并前的</a:t>
                </a:r>
                <a:r>
                  <a:rPr lang="en-US" altLang="zh-CN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。实现时，需要新建一个</a:t>
                </a:r>
                <a:r>
                  <a:rPr lang="en-US" altLang="zh-CN" sz="2000" i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tmp</a:t>
                </a:r>
                <a:r>
                  <a:rPr lang="zh-CN" altLang="en-US" sz="20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数组。</a:t>
                </a:r>
                <a:endParaRPr lang="en-US" altLang="zh-CN" sz="20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1401" r="-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287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4516 [JSOI2018]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潜入行动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状态设计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子树内，放了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个监听设备的方案数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额外信息？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点是否被监听了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点是否有设备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子树内其他点的信息无需被记录。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][0/1][0/1]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子树内，放了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个监听设备，其中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是否有设备，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是否被监听的方案数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700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CF1324F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8A99D3E-1668-9B48-46E9-AC8ABA9FA2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3292" y="2212350"/>
            <a:ext cx="9436059" cy="2433299"/>
          </a:xfrm>
        </p:spPr>
      </p:pic>
    </p:spTree>
    <p:extLst>
      <p:ext uri="{BB962C8B-B14F-4D97-AF65-F5344CB8AC3E}">
        <p14:creationId xmlns:p14="http://schemas.microsoft.com/office/powerpoint/2010/main" val="1426474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CF1324F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换根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：需要求出以每个点分别作为根时的答案。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先随便选取一个点（比如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）为根，进行预处理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，求出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子树内的答案。此时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即为根节点的答案。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接着从根节点出发进行第二次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dfs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f’[x]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作为根时的答案。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dfs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的父亲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f’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值已经求出。我们想由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f’[fa]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f’[x]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168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CF1324F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回到本题。题意：点带权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+-1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。对于每个点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，求出包含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的连通块权值和的最大值。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先选定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为根，进行预处理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子树内，包含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的连通块权值和最大值。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”包含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”是为了保证连通性。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∈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𝑠𝑜𝑛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(0,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])</m:t>
                        </m:r>
                      </m:e>
                    </m:nary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即为包含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的连通块权值和的最大值。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853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CF1324F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下面开始第二次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dfs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（换根）：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f’[x]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为根时的答案，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f’[1]=f[1]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unc>
                      <m:func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0,</m:t>
                            </m:r>
                            <m:sSup>
                              <m:sSupPr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𝑓𝑎</m:t>
                                </m:r>
                              </m:e>
                            </m:d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400" b="0" i="0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max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0,</m:t>
                                    </m:r>
                                    <m:r>
                                      <a:rPr lang="en-US" altLang="zh-CN" sz="2400" b="0" i="1" dirty="0" smtClean="0"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𝑓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sz="2400" b="0" i="1" dirty="0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400" b="0" i="1" dirty="0" smtClean="0">
                                            <a:latin typeface="Cambria Math" panose="02040503050406030204" pitchFamily="18" charset="0"/>
                                            <a:ea typeface="微软雅黑" panose="020B0503020204020204" pitchFamily="34" charset="-122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含义：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f’[x]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是由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做根时每个子树的答案线性加起来。大多数子树的答案都含在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里了，除了它头顶上的那棵树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即原来的爸爸变成了现在的儿子。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这棵子树的答案怎么求？就是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𝑓𝑎</m:t>
                        </m:r>
                      </m:e>
                    </m:d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func>
                      <m:func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0,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——f’[fa]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的答案减去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子树的贡献。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94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APIO2014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连珠线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A09BE1E-678E-B4B8-7EBB-C0878363F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1205" y="2105721"/>
            <a:ext cx="7569589" cy="3791145"/>
          </a:xfrm>
        </p:spPr>
      </p:pic>
    </p:spTree>
    <p:extLst>
      <p:ext uri="{BB962C8B-B14F-4D97-AF65-F5344CB8AC3E}">
        <p14:creationId xmlns:p14="http://schemas.microsoft.com/office/powerpoint/2010/main" val="32486100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APIO2014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连珠线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当最开始的唯一结点为根时，所有的蓝色边必须满足：两条蓝边为一组，每一组都是直上直下的。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号结点即为最开始的唯一节点，进行树形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f[x][0/1]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是否是某个蓝边组的中间节点。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unc>
                      <m:func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∑</m:t>
                        </m:r>
                        <m:r>
                          <m:rPr>
                            <m:sty m:val="p"/>
                          </m:rPr>
                          <a:rPr lang="en-US" altLang="zh-CN" sz="2400" b="0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</m:d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的父亲边的边权。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sPre>
                          <m:sPrePr>
                            <m:ctrlPr>
                              <a:rPr lang="zh-CN" altLang="en-US" sz="240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PrePr>
                          <m: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∈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𝑠𝑜</m:t>
                            </m:r>
                            <m:sSub>
                              <m:sSubPr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sub>
                            </m:sSub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𝑠𝑜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!=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  <m:sup/>
                              <m:e>
                                <m:func>
                                  <m:func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fName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d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d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func>
                              </m:e>
                            </m:nary>
                          </m:e>
                        </m:sPre>
                      </m:e>
                    </m:func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即枚举蓝边组底下的点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是谁。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11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APIO2014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连珠线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[0]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即为以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结点初始点时的答案。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于是我们有一个简单的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做法，即分别枚举每个点当初始点，进行如上的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如何优化？当然还是换根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758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APIO2014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连珠线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我们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g[x][0/1]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为根时，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原来的爸爸（现在成为了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的儿子）的子树内的最大值，当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不是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是某个蓝色组的中间点。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进行第二遍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dfs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。当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dfs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g[x][0/1]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已经在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处求出。那么以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为根的答案即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w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重要任务：求出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的各个儿子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g[v][0/1]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26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APIO2014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连珠线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g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的求法和前面求</a:t>
                </a:r>
                <a:r>
                  <a:rPr lang="en-US" altLang="zh-CN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很像。只不过把</a:t>
                </a:r>
                <a:r>
                  <a:rPr lang="en-US" altLang="zh-CN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当成</a:t>
                </a:r>
                <a:r>
                  <a:rPr lang="en-US" altLang="zh-CN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的一个儿子。</a:t>
                </a:r>
                <a:endParaRPr lang="en-US" altLang="zh-CN" sz="2400" b="0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𝑔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𝑣</m:t>
                                </m:r>
                              </m:sub>
                            </m:sSub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func>
                          <m:func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max</m:t>
                            </m:r>
                          </m:fName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1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𝑔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同样需要枚举蓝色边组最“下”面的点是谁（该点为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的一个不是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的儿子，或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的父亲），取贡献最大的那个。（比较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需要特殊判断）。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预处理最大值和次大值。如果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不取到最大值，则用最大值求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g[v]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，否则用次大值。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101" r="-4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A1CEC8B9-9B3B-921A-FDEC-69FBDD491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333" y="1196860"/>
            <a:ext cx="6477333" cy="44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8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NOI2012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迷失游乐园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C5051C9-5891-41A3-AF7F-4707CA357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342" y="1131034"/>
            <a:ext cx="5505733" cy="5029458"/>
          </a:xfrm>
          <a:prstGeom prst="rect">
            <a:avLst/>
          </a:prstGeom>
        </p:spPr>
      </p:pic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329C96A-7E7E-2EF8-C51A-F8633C62C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6925" y="2089870"/>
            <a:ext cx="7467984" cy="3530781"/>
          </a:xfrm>
        </p:spPr>
      </p:pic>
    </p:spTree>
    <p:extLst>
      <p:ext uri="{BB962C8B-B14F-4D97-AF65-F5344CB8AC3E}">
        <p14:creationId xmlns:p14="http://schemas.microsoft.com/office/powerpoint/2010/main" val="35959685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NOI2012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迷失游乐园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树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的情形？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出发，一定走向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子树内的条件下的期望长度。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!=1]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∈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𝑠𝑜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𝑑𝑖𝑠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此时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即为从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出发的期望长度。换根即可求出从任一点出发的期望长度。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1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86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NOI2012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迷失游乐园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首先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，对于环上每个点为根的小树，进行如上的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，求出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接着，枚举环上的每一个点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，考虑求出从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出发的答案。考虑若第一步顺时针走，用走到环上某个点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并进入其子树的概率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[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即可。逆时针同理。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求出环上每个点的答案后，用同样的方法进入到每棵小树内换根。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 r="-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79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4099 [HEOI2013] SAO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题意：求树形有向图的拓扑序个数。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n&lt;=1000</a:t>
            </a:r>
          </a:p>
        </p:txBody>
      </p:sp>
    </p:spTree>
    <p:extLst>
      <p:ext uri="{BB962C8B-B14F-4D97-AF65-F5344CB8AC3E}">
        <p14:creationId xmlns:p14="http://schemas.microsoft.com/office/powerpoint/2010/main" val="153414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4099 [HEOI2013] SAO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先考虑外向树。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拓扑序的要求：每个点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都是其子树中第一个出现的。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各个子树独立。则合法拓扑序个数为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∏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𝑠𝑖𝑧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其中</m:t>
                    </m:r>
                  </m:oMath>
                </a14:m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siz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子树大小。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73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4099 [HEOI2013] SAO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再考虑有反向边的情形。 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有正有反不好做，考虑容斥。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把每一条反向边拆成：（没有任何限制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有正向边）。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则总方案数为：所有反向边都不存在的方案数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某一条反向边改为正向边，其他反向边不存在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某两条反向边改为正向边，其他反向边不存在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+…</a:t>
                </a: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我们当然可以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枚举每条反向边是否存在，得到的结果即外向树森林，答案还是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∏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𝑠𝑖𝑧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23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4099 [HEOI2013] SAO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容斥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把系数放到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过程中。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只需要记录所需的额外信息，本题中即为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所在子树大小（即把所有“当作不存在”的反向边删去后的子树大小）。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所在子树大小为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对于一条正向边，像树形背包那样正常合并。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对于一条反向边，分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1*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没有任何限制和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-1*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变成正向边转移。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复杂度同树形背包，为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26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n, m&lt;=5e5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E6F4CFD-37A0-E90A-6316-B7CC45E4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831493" cy="196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0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先考虑序列做法。把链按右端点排序。设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为考虑了前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条链的答案。转移考虑第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条链选不选。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不选？直接继承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f[i-1]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选？那就找最靠后的，与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不相交的链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（可以二分），继承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f[pos]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]=f[i-1]+f[pos]</a:t>
            </a:r>
          </a:p>
        </p:txBody>
      </p:sp>
    </p:spTree>
    <p:extLst>
      <p:ext uri="{BB962C8B-B14F-4D97-AF65-F5344CB8AC3E}">
        <p14:creationId xmlns:p14="http://schemas.microsoft.com/office/powerpoint/2010/main" val="3532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下面我们试图把如上方法扩展到树上。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问题在于序列上每个点只有一个前驱，而树却又多个（多个儿子）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如果选择了一条链，序列情形：这段区间所有点都不能选；树上情形：链上的点不能选，但它的子树们可以选。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我们不再能设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为考虑前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条链的答案，而应该设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为考虑了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子树内的点。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226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序列情形，我们选择按右端点对链们排序之后，在右端点考虑每一条链选不选。那树上问题，我们应在哪个位置决定这条链选不选呢？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——LCA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468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f[x][0/1]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为仅考虑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子树内的链的方案数，其中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（没）有被覆盖。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g[x]=f[x][0]+f[x][1]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，即总方案数。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f[x][0]?x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自己不被覆盖，它的儿子们随便选。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∈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𝑠𝑜𝑛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(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)</m:t>
                        </m:r>
                      </m:sub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𝑔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f[x][1]?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选且仅能选一条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lca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的链。加法原理，依次考虑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lca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的那些链选不选。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 r="-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753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70006" cy="4351338"/>
          </a:xfrm>
        </p:spPr>
        <p:txBody>
          <a:bodyPr>
            <a:normAutofit lnSpcReduction="10000"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画个图：假设选了这个链：我们发现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的大多数儿子都随便选（各个子树之间独立，直接把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乘进去），除了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两个在链上的点（不能被覆盖）。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子树方案数是多少？发现它大多数点也都可以随便选，除了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这个点（不能被覆盖），即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f[3][0]/g[2]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子树？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f[2][0]/g[1]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子树？它所有儿子随便选，即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f[1][0]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则本例中，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f[x][1]=(f[x][0]/g[3]/g[4])*(f[3][0]/g[2])*(f[2][0]/g[1])*f[1][0]*(f[4][0]/g[5])*f[5][0]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推而广之，设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h[u]=f[u][0]/g[u]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，则答案为链上除了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所有点的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值乘起来，再乘上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9C03CA-4002-7F4F-0D90-EEACB9176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74" y="2166938"/>
            <a:ext cx="4141492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13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接下来就是数据结构问题。求带修树上路径的积？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别树剖（两个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）！用树上差分，转为子树修改单点查询。（即，把每个点的权值的含义变为到根路径权值积。）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dfs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序上建树状数组即可。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27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其实，还有一个问题：我们定义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h[x]=f[x]/g[x]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可能无逆元。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转移式大概长这样：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f[x][1]=(f[x][0]/g[3]/g[4])*(f[3][0]/g[2])*(f[2][0]/g[1])*f[1][0]*(f[4][0]/g[5])*f[5][0]</a:t>
                </a: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我们抛弃原来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的定义，转而定义为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h[x]=f[fa[x]][0]/g[x]=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∈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𝑠𝑜𝑛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fa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!=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𝑔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的所有儿子拉出来，求一个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的前缀和和后缀和，把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挖掉即可。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f[x][0]/g[3]/g[4]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就无法这么做。还得对每个点建线段树求区间和。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319" t="-1961" r="-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883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Luogu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6799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StOI-2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」独立集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其实，还有一个问题：我们定义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h[x]=f[x]/g[x]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可能无逆元。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转移式大概长这样：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f[x][1]=(f[x][0]/g[3]/g[4])*(f[3][0]/g[2])*(f[2][0]/g[1])*f[1][0]*(f[4][0]/g[5])*f[5][0]</a:t>
                </a: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我们抛弃原来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的定义，转而定义为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h[x]=f[fa[x]][0]/g[x]=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∈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𝑠𝑜𝑛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40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fa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!=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𝑔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fa[x]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的所有儿子拉出来，求一个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的前缀和和后缀和，把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挖掉即可。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f[x][0]/g[3]/g[4]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就无法这么做。还得对每个点建线段树求区间和。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319" t="-1961" r="-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55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n&lt;=1e5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5145F9-1FDF-3EF1-E35B-9C1E979AF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174" y="2247865"/>
            <a:ext cx="9396682" cy="205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0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符合条件的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i,j,k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只可能是这种情况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我们选择在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处统计答案。需要记录其子树内有多少对点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x,y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，满足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x,lca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x,y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))-dis(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lca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x,y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),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)= dis(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y,lca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x,y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))-dis(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lca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x,y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),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)= d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3F9A6FB-BD01-3B0F-95E5-E187AC7B6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81" y="3489251"/>
            <a:ext cx="3899100" cy="290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6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g[u][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子树中，这样二元组的个数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为了求出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，我们需要额外一个数组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f[u][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子树内，距离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的点的个数。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ans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+= 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]*g[v][j+1]</a:t>
            </a:r>
          </a:p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ans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+= 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]*f[v][j+1]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g[v][i+1]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]*f[v][i-1]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f[v][i-1]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复杂度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O(n^2)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B7267D-A8B4-2ADC-79E6-E97BDEE66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81" y="3489251"/>
            <a:ext cx="3899100" cy="290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7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注意到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数组的第二维和深度有关，且大小是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子树的深度，考虑使用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长链剖分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优化。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415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长链剖分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对于树上的结点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，定义其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重儿子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为其子树深度最大的子结点。其他子节点为轻儿子。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相应定义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。若干首尾相连的重边称为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重链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LD">
            <a:extLst>
              <a:ext uri="{FF2B5EF4-FFF2-40B4-BE49-F238E27FC236}">
                <a16:creationId xmlns:a16="http://schemas.microsoft.com/office/drawing/2014/main" id="{7E921939-090D-D374-2EFE-1463010F0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6" y="3199219"/>
            <a:ext cx="7591424" cy="311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EF87122-C1DF-7CC3-EF2A-81D90924A25F}"/>
              </a:ext>
            </a:extLst>
          </p:cNvPr>
          <p:cNvSpPr txBox="1"/>
          <p:nvPr/>
        </p:nvSpPr>
        <p:spPr>
          <a:xfrm>
            <a:off x="5206349" y="6303962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</a:rPr>
              <a:t>credit:</a:t>
            </a:r>
            <a:r>
              <a:rPr lang="zh-CN" alt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</a:rPr>
              <a:t>OI-wiki</a:t>
            </a:r>
            <a:endParaRPr lang="zh-CN" alt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长链剖分优化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对于每个点，如果我们能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O(1)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地直接处理其重儿子，再以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O(lth[v])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的复杂度分别处理其轻儿子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，那么整个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的总复杂度为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O(n)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。其中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lth[v]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子树的深度，也即以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为顶点的长链长度。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476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ans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+= 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]*g[v][j+1]</a:t>
            </a:r>
          </a:p>
          <a:p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ans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+= 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]*f[v][j+1]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g[v][i+1]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]*f[v][i-1]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 += f[v][i-1]</a:t>
            </a: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对于本题，如何“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O(1)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地直接处理重儿子”？直接把它的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数组占为己用！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我们先合并重儿子，此时第一、二、四行转移不存在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本身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O(1)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。对于第三行和第五行，直接把重儿子的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f/g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数组拿过来用就好！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对于轻儿子们，正常转移就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OK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571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5904 [POI2014] HOT-Hotels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加强版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实现上，需要用指针。其中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数组需要开大空间。每个点需要开辟两倍自己最大深度的空间，它的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数组从中间开始，重儿子往左走。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C14D54-CE32-B58A-897E-2827CAE97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702087"/>
            <a:ext cx="7380431" cy="615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2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问树中有几个联通块的直径介于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[L,R]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之间。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n&lt;=1e5</a:t>
            </a:r>
          </a:p>
        </p:txBody>
      </p:sp>
    </p:spTree>
    <p:extLst>
      <p:ext uri="{BB962C8B-B14F-4D97-AF65-F5344CB8AC3E}">
        <p14:creationId xmlns:p14="http://schemas.microsoft.com/office/powerpoint/2010/main" val="255479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显然做差分。求直径介于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[0,R]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的个数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-[0,L-1]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的答案。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[0,R]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为例。显然设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子树内，钦定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一定选，并且直径不超过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的连通块方案数。可能形成新的直径，发现再记个到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的最长链就行了。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于是记个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f[x][h]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子树内，钦定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一定选，到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最长链长度为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并且直径不超过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的方案数。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max</m:t>
                            </m:r>
                          </m:fName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(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h𝑢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h𝑣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+1)</m:t>
                            </m:r>
                          </m:e>
                        </m:func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h𝑢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h𝑣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h𝑢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h𝑣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+1≤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𝑅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706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同样注意到第二维和深度有关，使用长链剖分。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同样，先合并重儿子，直接把其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数组拿过来用就好，复杂度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O(1)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对于轻儿子，直接看转移式子：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max</m:t>
                            </m:r>
                          </m:fName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(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h𝑢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h𝑣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+1)</m:t>
                            </m:r>
                          </m:e>
                        </m:func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+=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h𝑢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h𝑣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h𝑢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h𝑣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+1≤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𝑅</m:t>
                    </m:r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我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们需要同时枚举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hu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。能不能只枚举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我们用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表示合并前的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数组，用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f’[x]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表示合并后的。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2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24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带着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总是不方便的，我们应该先分类讨论去掉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h𝑢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h𝑣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h𝑣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∗(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h𝑢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+1≤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𝑅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𝑑𝑢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𝑑𝑣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sub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𝑢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𝑑𝑢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</a:t>
                </a:r>
                <a14:m>
                  <m:oMath xmlns:m="http://schemas.openxmlformats.org/officeDocument/2006/math">
                    <m:r>
                      <a:rPr lang="zh-CN" altLang="en-US" sz="2400" b="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对于</m:t>
                    </m:r>
                    <m:r>
                      <a:rPr lang="zh-CN" altLang="en-US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所有</m:t>
                    </m:r>
                    <m:r>
                      <a:rPr lang="zh-CN" altLang="en-US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满足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h𝑢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h𝑣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hu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’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𝑑𝑢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𝑑𝑢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𝑑𝑣</m:t>
                        </m:r>
                      </m:e>
                    </m:d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第一种转移？区间求和，单点加！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第二种转移？区间乘法！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维护线段树。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39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41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更具体地，为了快速继承重儿子的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数组，全局只建一棵线段树。在处理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时，就让线段树上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dfn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[x],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dfn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[x]+lth[x]]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这段区间的值为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f[x][0]...f[x][lth[x]]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还是先递归长儿子。回到父亲时，平移的任务自然就被完成。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复杂度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O(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nlogn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500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n&lt;=3e5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6D813EB-C018-575F-E9FB-4DCC55A6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234" y="1441348"/>
            <a:ext cx="7423532" cy="397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3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这是一类经典问题：使用线段树合并维护树形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131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这个式子看起来没啥好的性质，我们得把整个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数组全求出来。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显然，把不同权值从小到大排序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离散化后，我们可以搞出这样的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柿子：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f[x][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结点出现第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小权值的概率。设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l,r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的左右儿子。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 err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d>
                      <m:d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sub>
                        </m:sSub>
                        <m:nary>
                          <m:naryPr>
                            <m:chr m:val="∑"/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naryPr>
                          <m:sub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−1</m:t>
                            </m:r>
                          </m:sup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𝑟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e>
                            </m:d>
                          </m:e>
                        </m:nary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d>
                          <m:dPr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sz="2400" b="0" i="1" dirty="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  <m:nary>
                          <m:naryPr>
                            <m:chr m:val="∑"/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naryPr>
                          <m: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+1</m:t>
                            </m:r>
                          </m:sub>
                          <m:sup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𝑚</m:t>
                            </m:r>
                          </m:sup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𝑓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𝑟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 dirty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𝑘</m:t>
                                </m:r>
                              </m:e>
                            </m:d>
                          </m:e>
                        </m:nary>
                      </m:e>
                    </m:d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∗(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sub>
                    </m:sSub>
                    <m:nary>
                      <m:naryPr>
                        <m:chr m:val="∑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p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𝑙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ctrlP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sub>
                      <m:sup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p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dirty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𝑙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 dirty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en-US" altLang="zh-CN" sz="2400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当然实际上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f[l][</a:t>
                </a:r>
                <a:r>
                  <a:rPr lang="en-US" altLang="zh-CN" sz="2400" i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],f[r][</a:t>
                </a:r>
                <a:r>
                  <a:rPr lang="en-US" altLang="zh-CN" sz="2400" i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中有一个必定为</a:t>
                </a:r>
                <a:r>
                  <a:rPr lang="en-US" altLang="zh-CN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i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i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注意到这个转移柿子是在做：左儿子某个位置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的值乘上（右儿子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前面的前缀和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*p+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右儿子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后面的后缀和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*(1-p)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8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623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我们用线段树合并维护这个过程。我们现在想把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两棵树合并起来扔给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当我们希望合并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l,r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这个区间。若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对应的两棵树在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l,r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都非空，那么递归处理。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因此我们只需要考虑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树在该区间上为空的情形。（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树为空同理）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这时，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对应区间的所有值（即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）要乘的所有值都相同，即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</m:e>
                    </m:d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+1…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9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774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我们在线段树合并的过程中顺便维护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即可，即当前区间以左的和，及当前区间以右的和。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319" t="-145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47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我们在线段树合并的过程中顺便维护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即可，即当前区间以左的和，及当前区间以右的和。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具体来说，是向左儿子递归就加上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sum[ls]∗p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，向右儿子递归就加上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sum[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rs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]∗(1−p)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树也同样维护的值。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319" t="-145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5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我们在线段树合并的过程中顺便维护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𝑘</m:t>
                            </m:r>
                          </m:e>
                        </m:d>
                      </m:e>
                    </m:nary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+1…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[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]</m:t>
                        </m:r>
                      </m:e>
                    </m:nary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即可，即当前区间以左的和，及当前区间以右的和。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具体来说，是向左儿子递归就加上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sum[ls]∗p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，向右儿子递归就加上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sum[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rs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]∗(1−p)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树也同样维护的值。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319" t="-145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25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PKUWC2018 Minimax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2683473-D03B-74F0-98DF-DE602129D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2174" y="1754188"/>
            <a:ext cx="6907589" cy="4351338"/>
          </a:xfrm>
        </p:spPr>
      </p:pic>
    </p:spTree>
    <p:extLst>
      <p:ext uri="{BB962C8B-B14F-4D97-AF65-F5344CB8AC3E}">
        <p14:creationId xmlns:p14="http://schemas.microsoft.com/office/powerpoint/2010/main" val="383612519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命运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7C372A6-1718-98FA-9F3D-C1825EB23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97355" y="2736056"/>
            <a:ext cx="8466055" cy="1682787"/>
          </a:xfrm>
        </p:spPr>
      </p:pic>
    </p:spTree>
    <p:extLst>
      <p:ext uri="{BB962C8B-B14F-4D97-AF65-F5344CB8AC3E}">
        <p14:creationId xmlns:p14="http://schemas.microsoft.com/office/powerpoint/2010/main" val="29537135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显然考虑树形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子树内的限制一定在子树里处理完了，完全在子树外的限制肯定也和这个子树无关。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我们关心的其实是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子树内，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子树外，当前还没有被标记的（即还没有一个边为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）的限制中，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最靠下的那个。因为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最靠下的被满足了其他的也一定满足。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具体来说：设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f[x][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为考虑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子树，当前没被标记上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的限制中，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dep[U]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的最大值为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时的方案数。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44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转移：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的父亲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处考虑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&lt;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u,v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&gt;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这条边标记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还是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枚举</a:t>
                </a:r>
                <a:r>
                  <a:rPr lang="en-US" altLang="zh-CN" sz="24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&lt;dep[x],j&lt;dep[v]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,</m:t>
                                </m:r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𝑗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𝑖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,</m:t>
                                </m:r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𝑗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zh-CN" alt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zh-CN" altLang="en-US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直接做为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O(n^3)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。使用前缀和优化可做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O(n^2)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21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形式和上题有点像（取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max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），考虑线段树优化合并。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我们改写一下转移（看谁能转移到自己）：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𝑓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𝑢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𝑠𝑢𝑚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𝑠𝑢𝑚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。其中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sum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</a:t>
                </a:r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的前缀和。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看到前缀和的样子，就和上题很像了。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812493-1EB6-E3D2-16B1-CA5A969F2D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1961" r="-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310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21F0F4-78CD-B5B9-C2D2-289C9089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NOI2020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812493-1EB6-E3D2-16B1-CA5A969F2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只需考虑以下三种情况：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对应节点为空：此时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f[u][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]=0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，应让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对应节点打一个乘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sum[u][i-1]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对应结点为空：此时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f[v][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]=0,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应让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对应节点打一个乘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(sum[v][n]+sum[v][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标记。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l==r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（递归到底层），分别乘上再加起来就行了。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在线段树合并时先递归左儿子再递归右儿子，就可以顺便维护出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s1=sum[v][n]+sum[v][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s2=sum[x][i-1]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这两个标记了。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25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3B5E9-5305-BEE1-31F4-D00F6B498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</a:p>
        </p:txBody>
      </p:sp>
    </p:spTree>
    <p:extLst>
      <p:ext uri="{BB962C8B-B14F-4D97-AF65-F5344CB8AC3E}">
        <p14:creationId xmlns:p14="http://schemas.microsoft.com/office/powerpoint/2010/main" val="43148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TM02892315[[fn=丝状]]</Template>
  <TotalTime>7344</TotalTime>
  <Words>7433</Words>
  <Application>Microsoft Office PowerPoint</Application>
  <PresentationFormat>宽屏</PresentationFormat>
  <Paragraphs>452</Paragraphs>
  <Slides>94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94</vt:i4>
      </vt:variant>
    </vt:vector>
  </HeadingPairs>
  <TitlesOfParts>
    <vt:vector size="101" baseType="lpstr">
      <vt:lpstr>等线</vt:lpstr>
      <vt:lpstr>等线 Light</vt:lpstr>
      <vt:lpstr>微软雅黑</vt:lpstr>
      <vt:lpstr>Arial</vt:lpstr>
      <vt:lpstr>Cambria Math</vt:lpstr>
      <vt:lpstr>Wingdings</vt:lpstr>
      <vt:lpstr>Office 主题​​</vt:lpstr>
      <vt:lpstr>状压DP&amp;树形DP</vt:lpstr>
      <vt:lpstr>状压DP</vt:lpstr>
      <vt:lpstr>状压DP</vt:lpstr>
      <vt:lpstr>状压DP</vt:lpstr>
      <vt:lpstr>Luogu 3694 邦邦的大合唱站队</vt:lpstr>
      <vt:lpstr>Luogu 3694 邦邦的大合唱站队</vt:lpstr>
      <vt:lpstr>Luogu 3694 邦邦的大合唱站队</vt:lpstr>
      <vt:lpstr>Luogu 3694 邦邦的大合唱站队</vt:lpstr>
      <vt:lpstr>NOIP2017 宝藏</vt:lpstr>
      <vt:lpstr>NOIP2017 宝藏</vt:lpstr>
      <vt:lpstr>NOIP2017 宝藏</vt:lpstr>
      <vt:lpstr>NOIP2017 宝藏</vt:lpstr>
      <vt:lpstr>Luogu 2109 [NOI2007] 生成树计数</vt:lpstr>
      <vt:lpstr>Luogu 2109 [NOI2007] 生成树计数</vt:lpstr>
      <vt:lpstr>Luogu 2109 [NOI2007] 生成树计数</vt:lpstr>
      <vt:lpstr>一个题</vt:lpstr>
      <vt:lpstr>一个题</vt:lpstr>
      <vt:lpstr>一个题</vt:lpstr>
      <vt:lpstr>九省联考2018 一双木棋</vt:lpstr>
      <vt:lpstr>九省联考2018 一双木棋</vt:lpstr>
      <vt:lpstr>九省联考2018 一双木棋</vt:lpstr>
      <vt:lpstr>Luogu 4547 [THUWC2017] 随机二分图</vt:lpstr>
      <vt:lpstr>Luogu 4547 [THUWC2017] 随机二分图</vt:lpstr>
      <vt:lpstr>Luogu 4547 [THUWC2017] 随机二分图</vt:lpstr>
      <vt:lpstr>Luogu 4547 [THUWC2017] 随机二分图</vt:lpstr>
      <vt:lpstr>Luogu 4547 [THUWC2017] 随机二分图</vt:lpstr>
      <vt:lpstr>Luogu 4547 [THUWC2017] 随机二分图</vt:lpstr>
      <vt:lpstr>Luogu 4547 [THUWC2017] 随机二分图</vt:lpstr>
      <vt:lpstr>Luogu 4547 [THUWC2017] 随机二分图</vt:lpstr>
      <vt:lpstr>树形DP</vt:lpstr>
      <vt:lpstr>树形DP</vt:lpstr>
      <vt:lpstr>2585 [ZJOI2006] 三色二叉树</vt:lpstr>
      <vt:lpstr>2585 [ZJOI2006] 三色二叉树</vt:lpstr>
      <vt:lpstr>Luogu2014 [CTSC1997] 选课</vt:lpstr>
      <vt:lpstr>Luogu2014 [CTSC1997] 选课</vt:lpstr>
      <vt:lpstr>Luogu2014 [CTSC1997] 选课</vt:lpstr>
      <vt:lpstr>Luogu2014 [CTSC1997] 选课</vt:lpstr>
      <vt:lpstr>Luogu2014 [CTSC1997] 选课</vt:lpstr>
      <vt:lpstr>4516 [JSOI2018] 潜入行动</vt:lpstr>
      <vt:lpstr>4516 [JSOI2018] 潜入行动</vt:lpstr>
      <vt:lpstr>4516 [JSOI2018] 潜入行动</vt:lpstr>
      <vt:lpstr>4516 [JSOI2018] 潜入行动</vt:lpstr>
      <vt:lpstr>CF1324F</vt:lpstr>
      <vt:lpstr>CF1324F</vt:lpstr>
      <vt:lpstr>CF1324F</vt:lpstr>
      <vt:lpstr>CF1324F</vt:lpstr>
      <vt:lpstr>APIO2014 连珠线</vt:lpstr>
      <vt:lpstr>APIO2014 连珠线</vt:lpstr>
      <vt:lpstr>APIO2014 连珠线</vt:lpstr>
      <vt:lpstr>APIO2014 连珠线</vt:lpstr>
      <vt:lpstr>APIO2014 连珠线</vt:lpstr>
      <vt:lpstr>NOI2012 迷失游乐园</vt:lpstr>
      <vt:lpstr>NOI2012 迷失游乐园</vt:lpstr>
      <vt:lpstr>NOI2012 迷失游乐园</vt:lpstr>
      <vt:lpstr>4099 [HEOI2013] SAO</vt:lpstr>
      <vt:lpstr>4099 [HEOI2013] SAO</vt:lpstr>
      <vt:lpstr>4099 [HEOI2013] SAO</vt:lpstr>
      <vt:lpstr>4099 [HEOI2013] SAO</vt:lpstr>
      <vt:lpstr>Luogu 6799 「StOI-2」独立集</vt:lpstr>
      <vt:lpstr>Luogu 6799 「StOI-2」独立集</vt:lpstr>
      <vt:lpstr>Luogu 6799 「StOI-2」独立集</vt:lpstr>
      <vt:lpstr>Luogu 6799 「StOI-2」独立集</vt:lpstr>
      <vt:lpstr>Luogu 6799 「StOI-2」独立集</vt:lpstr>
      <vt:lpstr>Luogu 6799 「StOI-2」独立集</vt:lpstr>
      <vt:lpstr>Luogu 6799 「StOI-2」独立集</vt:lpstr>
      <vt:lpstr>Luogu 6799 「StOI-2」独立集</vt:lpstr>
      <vt:lpstr>Luogu 6799 「StOI-2」独立集</vt:lpstr>
      <vt:lpstr>5904 [POI2014] HOT-Hotels 加强版</vt:lpstr>
      <vt:lpstr>5904 [POI2014] HOT-Hotels 加强版</vt:lpstr>
      <vt:lpstr>5904 [POI2014] HOT-Hotels 加强版</vt:lpstr>
      <vt:lpstr>5904 [POI2014] HOT-Hotels 加强版</vt:lpstr>
      <vt:lpstr>长链剖分</vt:lpstr>
      <vt:lpstr>长链剖分优化DP</vt:lpstr>
      <vt:lpstr>5904 [POI2014] HOT-Hotels 加强版</vt:lpstr>
      <vt:lpstr>5904 [POI2014] HOT-Hotels 加强版</vt:lpstr>
      <vt:lpstr>一个题</vt:lpstr>
      <vt:lpstr>一个题</vt:lpstr>
      <vt:lpstr>一个题</vt:lpstr>
      <vt:lpstr>一个题</vt:lpstr>
      <vt:lpstr>一个题</vt:lpstr>
      <vt:lpstr>PKUWC2018 Minimax</vt:lpstr>
      <vt:lpstr>PKUWC2018 Minimax</vt:lpstr>
      <vt:lpstr>PKUWC2018 Minimax</vt:lpstr>
      <vt:lpstr>PKUWC2018 Minimax</vt:lpstr>
      <vt:lpstr>PKUWC2018 Minimax</vt:lpstr>
      <vt:lpstr>PKUWC2018 Minimax</vt:lpstr>
      <vt:lpstr>PKUWC2018 Minimax</vt:lpstr>
      <vt:lpstr>PKUWC2018 Minimax</vt:lpstr>
      <vt:lpstr>NOI2020命运</vt:lpstr>
      <vt:lpstr>NOI2020命运</vt:lpstr>
      <vt:lpstr>NOI2020命运</vt:lpstr>
      <vt:lpstr>NOI2020命运</vt:lpstr>
      <vt:lpstr>NOI2020命运</vt:lpstr>
      <vt:lpstr>谢谢大家！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NOIP 字符串算法</dc:title>
  <dc:creator>张 华清</dc:creator>
  <cp:lastModifiedBy>张 华清</cp:lastModifiedBy>
  <cp:revision>1874</cp:revision>
  <dcterms:created xsi:type="dcterms:W3CDTF">2023-06-19T07:13:54Z</dcterms:created>
  <dcterms:modified xsi:type="dcterms:W3CDTF">2023-07-15T23:58:50Z</dcterms:modified>
</cp:coreProperties>
</file>