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2" r:id="rId2"/>
    <p:sldId id="696" r:id="rId3"/>
    <p:sldId id="487" r:id="rId4"/>
    <p:sldId id="343" r:id="rId5"/>
    <p:sldId id="344" r:id="rId6"/>
    <p:sldId id="345" r:id="rId7"/>
    <p:sldId id="489" r:id="rId8"/>
    <p:sldId id="488" r:id="rId9"/>
    <p:sldId id="490" r:id="rId10"/>
    <p:sldId id="491" r:id="rId11"/>
    <p:sldId id="542" r:id="rId12"/>
    <p:sldId id="543" r:id="rId13"/>
    <p:sldId id="675" r:id="rId14"/>
    <p:sldId id="676" r:id="rId15"/>
    <p:sldId id="687" r:id="rId16"/>
    <p:sldId id="697" r:id="rId17"/>
    <p:sldId id="679" r:id="rId18"/>
    <p:sldId id="680" r:id="rId19"/>
    <p:sldId id="704" r:id="rId20"/>
    <p:sldId id="698" r:id="rId21"/>
    <p:sldId id="699" r:id="rId22"/>
    <p:sldId id="700" r:id="rId23"/>
    <p:sldId id="701" r:id="rId24"/>
    <p:sldId id="702" r:id="rId25"/>
    <p:sldId id="385" r:id="rId26"/>
    <p:sldId id="404" r:id="rId27"/>
    <p:sldId id="703" r:id="rId28"/>
    <p:sldId id="386" r:id="rId29"/>
    <p:sldId id="405" r:id="rId30"/>
    <p:sldId id="688" r:id="rId31"/>
    <p:sldId id="689" r:id="rId32"/>
    <p:sldId id="677" r:id="rId33"/>
    <p:sldId id="678" r:id="rId34"/>
    <p:sldId id="685" r:id="rId35"/>
    <p:sldId id="686" r:id="rId36"/>
    <p:sldId id="673" r:id="rId37"/>
    <p:sldId id="674" r:id="rId38"/>
    <p:sldId id="690" r:id="rId39"/>
    <p:sldId id="691" r:id="rId40"/>
    <p:sldId id="692" r:id="rId41"/>
    <p:sldId id="693" r:id="rId42"/>
    <p:sldId id="705" r:id="rId43"/>
    <p:sldId id="346" r:id="rId44"/>
    <p:sldId id="349" r:id="rId45"/>
    <p:sldId id="329" r:id="rId46"/>
    <p:sldId id="350" r:id="rId47"/>
    <p:sldId id="634" r:id="rId48"/>
    <p:sldId id="666" r:id="rId49"/>
    <p:sldId id="667" r:id="rId50"/>
    <p:sldId id="668" r:id="rId51"/>
    <p:sldId id="669" r:id="rId52"/>
    <p:sldId id="670" r:id="rId53"/>
    <p:sldId id="681" r:id="rId54"/>
    <p:sldId id="682" r:id="rId55"/>
    <p:sldId id="707" r:id="rId56"/>
    <p:sldId id="708" r:id="rId57"/>
    <p:sldId id="351" r:id="rId58"/>
    <p:sldId id="352" r:id="rId59"/>
    <p:sldId id="706" r:id="rId60"/>
    <p:sldId id="384" r:id="rId61"/>
    <p:sldId id="402" r:id="rId62"/>
    <p:sldId id="403" r:id="rId63"/>
    <p:sldId id="683" r:id="rId64"/>
    <p:sldId id="684" r:id="rId65"/>
    <p:sldId id="694" r:id="rId66"/>
    <p:sldId id="695" r:id="rId67"/>
    <p:sldId id="410" r:id="rId68"/>
    <p:sldId id="411" r:id="rId69"/>
    <p:sldId id="544" r:id="rId70"/>
    <p:sldId id="658" r:id="rId71"/>
    <p:sldId id="659" r:id="rId72"/>
    <p:sldId id="287" r:id="rId73"/>
    <p:sldId id="288" r:id="rId74"/>
    <p:sldId id="318" r:id="rId75"/>
    <p:sldId id="319" r:id="rId76"/>
    <p:sldId id="389" r:id="rId77"/>
    <p:sldId id="390" r:id="rId78"/>
    <p:sldId id="391" r:id="rId79"/>
    <p:sldId id="392" r:id="rId80"/>
    <p:sldId id="393" r:id="rId81"/>
    <p:sldId id="320" r:id="rId82"/>
    <p:sldId id="321" r:id="rId83"/>
    <p:sldId id="354" r:id="rId84"/>
    <p:sldId id="355" r:id="rId85"/>
    <p:sldId id="356" r:id="rId86"/>
    <p:sldId id="357" r:id="rId87"/>
    <p:sldId id="358" r:id="rId88"/>
    <p:sldId id="359" r:id="rId89"/>
    <p:sldId id="360" r:id="rId90"/>
    <p:sldId id="361" r:id="rId91"/>
    <p:sldId id="363" r:id="rId92"/>
    <p:sldId id="362" r:id="rId93"/>
    <p:sldId id="364" r:id="rId94"/>
    <p:sldId id="365" r:id="rId95"/>
    <p:sldId id="366" r:id="rId96"/>
    <p:sldId id="367" r:id="rId97"/>
    <p:sldId id="368" r:id="rId98"/>
    <p:sldId id="369" r:id="rId99"/>
    <p:sldId id="370" r:id="rId100"/>
    <p:sldId id="371" r:id="rId101"/>
    <p:sldId id="372" r:id="rId102"/>
    <p:sldId id="373" r:id="rId103"/>
    <p:sldId id="375" r:id="rId104"/>
    <p:sldId id="374" r:id="rId105"/>
    <p:sldId id="376" r:id="rId106"/>
    <p:sldId id="377" r:id="rId107"/>
    <p:sldId id="378" r:id="rId108"/>
    <p:sldId id="379" r:id="rId109"/>
    <p:sldId id="380" r:id="rId110"/>
    <p:sldId id="381" r:id="rId111"/>
    <p:sldId id="399" r:id="rId112"/>
    <p:sldId id="400" r:id="rId113"/>
    <p:sldId id="541" r:id="rId1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1" autoAdjust="0"/>
    <p:restoredTop sz="94660"/>
  </p:normalViewPr>
  <p:slideViewPr>
    <p:cSldViewPr snapToGrid="0">
      <p:cViewPr varScale="1">
        <p:scale>
          <a:sx n="86" d="100"/>
          <a:sy n="86" d="100"/>
        </p:scale>
        <p:origin x="59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CDD10-9FB8-40DD-A22D-E6620022AB5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B7D46D2-9FF3-400F-A8EE-CA4D25037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5544B78-D133-44FE-AC43-DD0089A6BB8A}"/>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5" name="页脚占位符 4">
            <a:extLst>
              <a:ext uri="{FF2B5EF4-FFF2-40B4-BE49-F238E27FC236}">
                <a16:creationId xmlns:a16="http://schemas.microsoft.com/office/drawing/2014/main" id="{10523120-4F1A-4313-9551-28372CA47DB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BC56746-3E5B-4275-9200-2D73C2BF1FBB}"/>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25531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27B655-FE74-4A7D-A3D6-5C6B14C6F18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F8BF24E-D263-4A34-9405-21FC43B56EF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0A0C880-EFFE-4229-AAA2-A5C4336A883D}"/>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5" name="页脚占位符 4">
            <a:extLst>
              <a:ext uri="{FF2B5EF4-FFF2-40B4-BE49-F238E27FC236}">
                <a16:creationId xmlns:a16="http://schemas.microsoft.com/office/drawing/2014/main" id="{14CF7192-12F7-406C-8A6B-744EDB59FD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0D9A28D-E5DD-4BC3-93D8-0A68A8D83C9B}"/>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72816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9AB383-DC81-4762-BF88-D150C3EAE0F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0A26A2A-0E5B-44B0-AEEF-5059C0ABA6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AF27F21-9E59-495A-A0F7-5AFBBF0F1FB2}"/>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5" name="页脚占位符 4">
            <a:extLst>
              <a:ext uri="{FF2B5EF4-FFF2-40B4-BE49-F238E27FC236}">
                <a16:creationId xmlns:a16="http://schemas.microsoft.com/office/drawing/2014/main" id="{1EDC3B78-6400-4D83-9469-21D0C22F133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7C061AE-F13B-48A6-BF1D-BEDB19568BC4}"/>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168360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F13185-D233-47FD-BB56-2AA88E72850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B49D489-A4F2-4E53-BD0E-AD78332F1D43}"/>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28CC7D7-FFF0-4802-B43A-6721B7A730E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2CE4A92-B91E-4AC2-82D8-A8268FFD8F69}"/>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6" name="页脚占位符 5">
            <a:extLst>
              <a:ext uri="{FF2B5EF4-FFF2-40B4-BE49-F238E27FC236}">
                <a16:creationId xmlns:a16="http://schemas.microsoft.com/office/drawing/2014/main" id="{90683146-B2B4-4675-A2E5-82F8D5F3D8E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22700BB-86E0-45B8-8365-5D00E7536A0D}"/>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163081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5F73D5-EC60-4447-AF66-450D53C99AD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9F4ED32-00DB-4027-A2A7-3533323A14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740C3AFF-1701-4B14-8737-9869EFBE7C2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3F99DF2-FA14-4DA7-A335-79AB82E3E3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AEE7FF7-ABB7-428D-B540-7B56ECC9C98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8D1244A-47D7-449F-9CAD-96F906D2C50A}"/>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8" name="页脚占位符 7">
            <a:extLst>
              <a:ext uri="{FF2B5EF4-FFF2-40B4-BE49-F238E27FC236}">
                <a16:creationId xmlns:a16="http://schemas.microsoft.com/office/drawing/2014/main" id="{043A3184-78B5-44DB-AB66-9D37812435D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C68A24F-C826-4EED-A891-E45F46E9BBFD}"/>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78753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D5C939-9F8D-43C8-92A7-59995CC6DD3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62779EF-FC76-4D94-BB38-1DAA676E37BD}"/>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4" name="页脚占位符 3">
            <a:extLst>
              <a:ext uri="{FF2B5EF4-FFF2-40B4-BE49-F238E27FC236}">
                <a16:creationId xmlns:a16="http://schemas.microsoft.com/office/drawing/2014/main" id="{16DA36E0-C1B3-42C6-8B0A-A44656C20E9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8E490E6-8BFC-43B3-9DE9-F6015A128B85}"/>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52092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6C23C7C-E90B-40E0-A89A-3F6CD29A55AC}"/>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3" name="页脚占位符 2">
            <a:extLst>
              <a:ext uri="{FF2B5EF4-FFF2-40B4-BE49-F238E27FC236}">
                <a16:creationId xmlns:a16="http://schemas.microsoft.com/office/drawing/2014/main" id="{042BF43E-8B4B-4ED3-AB54-F5ABB33F094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AA4604E-3E65-4B19-8E67-89BAD017B05E}"/>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2185545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EA50EE-43F7-4D30-816F-593F84F048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48214E3-388C-4504-A115-F47B3D554F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546CA90-BD3B-4619-9777-FC29675A2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790114F-ABF9-424B-919D-A06D8DE7B196}"/>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6" name="页脚占位符 5">
            <a:extLst>
              <a:ext uri="{FF2B5EF4-FFF2-40B4-BE49-F238E27FC236}">
                <a16:creationId xmlns:a16="http://schemas.microsoft.com/office/drawing/2014/main" id="{51C09E12-88D2-4F67-9893-C585BA44438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C136E54-243D-47DC-B7EB-CF678997812F}"/>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1790776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553226-C97C-46A6-B818-BB6FB4AE975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45783A7-45FB-4696-B75E-66E97AE99C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60284B8-8E8F-44C2-8EBB-BA55F8873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EC8D310-69A9-4E4A-9C2A-40A0F92A5219}"/>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6" name="页脚占位符 5">
            <a:extLst>
              <a:ext uri="{FF2B5EF4-FFF2-40B4-BE49-F238E27FC236}">
                <a16:creationId xmlns:a16="http://schemas.microsoft.com/office/drawing/2014/main" id="{EB528F10-F3B4-4E2C-9EAF-B997E867633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9BF88F-873E-4387-820B-C570AB1354D2}"/>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192647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E7C971-329C-4786-B570-B0C04A2329C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7E9245F-A352-4F6C-BBAF-99D8F3FDF36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9A9D969-2A51-4D69-8C91-C7E5ECED34DF}"/>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5" name="页脚占位符 4">
            <a:extLst>
              <a:ext uri="{FF2B5EF4-FFF2-40B4-BE49-F238E27FC236}">
                <a16:creationId xmlns:a16="http://schemas.microsoft.com/office/drawing/2014/main" id="{A8578581-C6B6-4AB8-8288-76B6BE7FCA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E50F72-8CC4-4BFF-B31E-DF6503700FE9}"/>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27368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F653A78-1352-4349-87DD-F76D6FCA278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FD7CF14-9D52-4C66-8AD8-93882A63A7E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A570A32-580C-4C04-9F39-833D78BB0216}"/>
              </a:ext>
            </a:extLst>
          </p:cNvPr>
          <p:cNvSpPr>
            <a:spLocks noGrp="1"/>
          </p:cNvSpPr>
          <p:nvPr>
            <p:ph type="dt" sz="half" idx="10"/>
          </p:nvPr>
        </p:nvSpPr>
        <p:spPr/>
        <p:txBody>
          <a:bodyPr/>
          <a:lstStyle/>
          <a:p>
            <a:fld id="{97C04760-0204-47BD-9BD3-37BA622AD8BF}" type="datetimeFigureOut">
              <a:rPr lang="zh-CN" altLang="en-US" smtClean="0"/>
              <a:t>2020/6/8</a:t>
            </a:fld>
            <a:endParaRPr lang="zh-CN" altLang="en-US"/>
          </a:p>
        </p:txBody>
      </p:sp>
      <p:sp>
        <p:nvSpPr>
          <p:cNvPr id="5" name="页脚占位符 4">
            <a:extLst>
              <a:ext uri="{FF2B5EF4-FFF2-40B4-BE49-F238E27FC236}">
                <a16:creationId xmlns:a16="http://schemas.microsoft.com/office/drawing/2014/main" id="{D4BA8568-7568-473A-AC1E-8455F081B36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49A6CD-75F3-4366-A668-B80751087D2B}"/>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489355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CA34A06-9D5E-45BC-8BC3-0A44147B6F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85FB10A-2F4A-4AFD-AC44-2B4603C0E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247497E-027C-4BD5-916A-0C536830A4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04760-0204-47BD-9BD3-37BA622AD8BF}" type="datetimeFigureOut">
              <a:rPr lang="zh-CN" altLang="en-US" smtClean="0"/>
              <a:t>2020/6/8</a:t>
            </a:fld>
            <a:endParaRPr lang="zh-CN" altLang="en-US"/>
          </a:p>
        </p:txBody>
      </p:sp>
      <p:sp>
        <p:nvSpPr>
          <p:cNvPr id="5" name="页脚占位符 4">
            <a:extLst>
              <a:ext uri="{FF2B5EF4-FFF2-40B4-BE49-F238E27FC236}">
                <a16:creationId xmlns:a16="http://schemas.microsoft.com/office/drawing/2014/main" id="{825E9C20-057D-4CEC-9D98-E98B817FEE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96B028D-F61D-42A4-962E-41152D179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4048725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动态树</a:t>
            </a:r>
            <a:endParaRPr lang="en-US" altLang="zh-CN" dirty="0"/>
          </a:p>
        </p:txBody>
      </p:sp>
      <p:sp>
        <p:nvSpPr>
          <p:cNvPr id="3" name="副标题 2"/>
          <p:cNvSpPr>
            <a:spLocks noGrp="1"/>
          </p:cNvSpPr>
          <p:nvPr>
            <p:ph type="subTitle" idx="1"/>
          </p:nvPr>
        </p:nvSpPr>
        <p:spPr/>
        <p:txBody>
          <a:bodyPr/>
          <a:lstStyle/>
          <a:p>
            <a:r>
              <a:rPr lang="zh-CN" altLang="en-US" dirty="0"/>
              <a:t>成都七中 </a:t>
            </a:r>
            <a:r>
              <a:rPr lang="en-US" altLang="zh-CN"/>
              <a:t>nzhtl1477</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E3063B-7205-4816-AFDD-4A358DD146EF}"/>
              </a:ext>
            </a:extLst>
          </p:cNvPr>
          <p:cNvSpPr>
            <a:spLocks noGrp="1"/>
          </p:cNvSpPr>
          <p:nvPr>
            <p:ph type="title"/>
          </p:nvPr>
        </p:nvSpPr>
        <p:spPr/>
        <p:txBody>
          <a:bodyPr/>
          <a:lstStyle/>
          <a:p>
            <a:r>
              <a:rPr lang="zh-CN" altLang="en-US" dirty="0"/>
              <a:t>动态树</a:t>
            </a:r>
          </a:p>
        </p:txBody>
      </p:sp>
      <p:sp>
        <p:nvSpPr>
          <p:cNvPr id="3" name="内容占位符 2">
            <a:extLst>
              <a:ext uri="{FF2B5EF4-FFF2-40B4-BE49-F238E27FC236}">
                <a16:creationId xmlns:a16="http://schemas.microsoft.com/office/drawing/2014/main" id="{05E00099-EA4D-4D63-AE09-5707289B6FEF}"/>
              </a:ext>
            </a:extLst>
          </p:cNvPr>
          <p:cNvSpPr>
            <a:spLocks noGrp="1"/>
          </p:cNvSpPr>
          <p:nvPr>
            <p:ph idx="1"/>
          </p:nvPr>
        </p:nvSpPr>
        <p:spPr/>
        <p:txBody>
          <a:bodyPr/>
          <a:lstStyle/>
          <a:p>
            <a:r>
              <a:rPr lang="zh-CN" altLang="en-US" dirty="0"/>
              <a:t>指支持动态改变树形态，维护树上信息的数据结构</a:t>
            </a:r>
            <a:endParaRPr lang="en-US" altLang="zh-CN" dirty="0"/>
          </a:p>
          <a:p>
            <a:r>
              <a:rPr lang="en-US" altLang="zh-CN" dirty="0"/>
              <a:t>1.Link Cut Tree</a:t>
            </a:r>
            <a:r>
              <a:rPr lang="zh-CN" altLang="en-US" dirty="0"/>
              <a:t>，主要维护链信息</a:t>
            </a:r>
            <a:endParaRPr lang="en-US" altLang="zh-CN" dirty="0"/>
          </a:p>
          <a:p>
            <a:r>
              <a:rPr lang="en-US" altLang="zh-CN" dirty="0"/>
              <a:t>2.Euler Tour Tree</a:t>
            </a:r>
            <a:r>
              <a:rPr lang="zh-CN" altLang="en-US" dirty="0"/>
              <a:t>，主要维护子树信息</a:t>
            </a:r>
            <a:endParaRPr lang="en-US" altLang="zh-CN" dirty="0"/>
          </a:p>
          <a:p>
            <a:r>
              <a:rPr lang="en-US" altLang="zh-CN" dirty="0"/>
              <a:t>3.Top Tree</a:t>
            </a:r>
            <a:r>
              <a:rPr lang="zh-CN" altLang="en-US" dirty="0"/>
              <a:t>，最强的树上分治信息维护工具</a:t>
            </a:r>
          </a:p>
        </p:txBody>
      </p:sp>
    </p:spTree>
    <p:extLst>
      <p:ext uri="{BB962C8B-B14F-4D97-AF65-F5344CB8AC3E}">
        <p14:creationId xmlns:p14="http://schemas.microsoft.com/office/powerpoint/2010/main" val="22429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Link Cut Tree</a:t>
            </a:r>
            <a:endParaRPr lang="zh-CN" altLang="en-US" dirty="0"/>
          </a:p>
        </p:txBody>
      </p:sp>
      <p:sp>
        <p:nvSpPr>
          <p:cNvPr id="3" name="内容占位符 2"/>
          <p:cNvSpPr>
            <a:spLocks noGrp="1"/>
          </p:cNvSpPr>
          <p:nvPr>
            <p:ph idx="1"/>
          </p:nvPr>
        </p:nvSpPr>
        <p:spPr/>
        <p:txBody>
          <a:bodyPr>
            <a:normAutofit/>
          </a:bodyPr>
          <a:lstStyle/>
          <a:p>
            <a:r>
              <a:rPr lang="zh-CN" altLang="zh-CN" dirty="0"/>
              <a:t>维护一个有</a:t>
            </a:r>
            <a:r>
              <a:rPr lang="en-US" altLang="zh-CN" dirty="0"/>
              <a:t>n</a:t>
            </a:r>
            <a:r>
              <a:rPr lang="zh-CN" altLang="zh-CN" dirty="0"/>
              <a:t>个节点的森林，支持：</a:t>
            </a:r>
          </a:p>
          <a:p>
            <a:pPr lvl="0"/>
            <a:r>
              <a:rPr lang="en-US" altLang="zh-CN" dirty="0"/>
              <a:t>1.</a:t>
            </a:r>
            <a:r>
              <a:rPr lang="zh-CN" altLang="zh-CN" dirty="0"/>
              <a:t>在两个节点之间连一条边</a:t>
            </a:r>
          </a:p>
          <a:p>
            <a:pPr lvl="0"/>
            <a:r>
              <a:rPr lang="en-US" altLang="zh-CN" dirty="0"/>
              <a:t>2.</a:t>
            </a:r>
            <a:r>
              <a:rPr lang="zh-CN" altLang="zh-CN" dirty="0"/>
              <a:t>断开两个节点之间的边</a:t>
            </a:r>
          </a:p>
          <a:p>
            <a:pPr lvl="0"/>
            <a:r>
              <a:rPr lang="en-US" altLang="zh-CN" dirty="0"/>
              <a:t>3.</a:t>
            </a:r>
            <a:r>
              <a:rPr lang="zh-CN" altLang="zh-CN" dirty="0"/>
              <a:t>将一个点所在的树的根变为这个点</a:t>
            </a:r>
          </a:p>
          <a:p>
            <a:pPr lvl="0"/>
            <a:r>
              <a:rPr lang="en-US" altLang="zh-CN" dirty="0"/>
              <a:t>4.</a:t>
            </a:r>
            <a:r>
              <a:rPr lang="zh-CN" altLang="zh-CN" dirty="0"/>
              <a:t>查询以两个点为端点的简单路径的信息</a:t>
            </a:r>
          </a:p>
        </p:txBody>
      </p:sp>
    </p:spTree>
    <p:extLst>
      <p:ext uri="{BB962C8B-B14F-4D97-AF65-F5344CB8AC3E}">
        <p14:creationId xmlns:p14="http://schemas.microsoft.com/office/powerpoint/2010/main" val="406127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Link Cut Tree</a:t>
            </a:r>
          </a:p>
        </p:txBody>
      </p:sp>
      <p:sp>
        <p:nvSpPr>
          <p:cNvPr id="3" name="内容占位符 2"/>
          <p:cNvSpPr>
            <a:spLocks noGrp="1"/>
          </p:cNvSpPr>
          <p:nvPr>
            <p:ph idx="1"/>
          </p:nvPr>
        </p:nvSpPr>
        <p:spPr/>
        <p:txBody>
          <a:bodyPr/>
          <a:lstStyle/>
          <a:p>
            <a:r>
              <a:rPr lang="zh-CN" altLang="en-US" dirty="0"/>
              <a:t>也叫</a:t>
            </a:r>
            <a:r>
              <a:rPr lang="en-US" altLang="zh-CN" dirty="0"/>
              <a:t>Sleator </a:t>
            </a:r>
            <a:r>
              <a:rPr lang="en-US" altLang="zh-CN" dirty="0" err="1"/>
              <a:t>Tarjan</a:t>
            </a:r>
            <a:r>
              <a:rPr lang="en-US" altLang="zh-CN" dirty="0"/>
              <a:t> Tree</a:t>
            </a:r>
          </a:p>
          <a:p>
            <a:r>
              <a:rPr lang="zh-CN" altLang="en-US" dirty="0"/>
              <a:t>原理是用一棵支持</a:t>
            </a:r>
            <a:r>
              <a:rPr lang="en-US" altLang="zh-CN" dirty="0"/>
              <a:t>finger search</a:t>
            </a:r>
            <a:r>
              <a:rPr lang="zh-CN" altLang="en-US" dirty="0"/>
              <a:t>的平衡树（如</a:t>
            </a:r>
            <a:r>
              <a:rPr lang="en-US" altLang="zh-CN" dirty="0"/>
              <a:t>splay</a:t>
            </a:r>
            <a:r>
              <a:rPr lang="zh-CN" altLang="en-US" dirty="0"/>
              <a:t>）来维护所有重链，这里的重链是动态的</a:t>
            </a:r>
            <a:endParaRPr lang="en-US" altLang="zh-CN" dirty="0"/>
          </a:p>
          <a:p>
            <a:r>
              <a:rPr lang="zh-CN" altLang="en-US" dirty="0"/>
              <a:t>每次访问一个点的时候会将这个点到当前根的路径放在同一个重链中，这个操作叫做</a:t>
            </a:r>
            <a:r>
              <a:rPr lang="en-US" altLang="zh-CN" dirty="0"/>
              <a:t>access</a:t>
            </a:r>
            <a:endParaRPr lang="zh-CN" altLang="en-US" dirty="0"/>
          </a:p>
          <a:p>
            <a:r>
              <a:rPr lang="zh-CN" altLang="en-US" dirty="0"/>
              <a:t>同时支持换根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ym typeface="+mn-ea"/>
              </a:rPr>
              <a:t>Link Cut Tree</a:t>
            </a:r>
            <a:endParaRPr lang="zh-CN" altLang="en-US"/>
          </a:p>
        </p:txBody>
      </p:sp>
      <p:sp>
        <p:nvSpPr>
          <p:cNvPr id="3" name="内容占位符 2"/>
          <p:cNvSpPr>
            <a:spLocks noGrp="1"/>
          </p:cNvSpPr>
          <p:nvPr>
            <p:ph idx="1"/>
          </p:nvPr>
        </p:nvSpPr>
        <p:spPr/>
        <p:txBody>
          <a:bodyPr/>
          <a:lstStyle/>
          <a:p>
            <a:r>
              <a:rPr lang="zh-CN" altLang="en-US"/>
              <a:t>可以证明在树上这样的重链段变化均摊是</a:t>
            </a:r>
            <a:r>
              <a:rPr lang="en-US" altLang="zh-CN"/>
              <a:t>O( mlogn )</a:t>
            </a:r>
            <a:r>
              <a:rPr lang="zh-CN" altLang="en-US"/>
              <a:t>次，平衡树复杂度为单次</a:t>
            </a:r>
            <a:r>
              <a:rPr lang="en-US" altLang="zh-CN"/>
              <a:t>split merge O( logs )</a:t>
            </a:r>
            <a:r>
              <a:rPr lang="zh-CN" altLang="en-US"/>
              <a:t>，所以理应</a:t>
            </a:r>
            <a:r>
              <a:rPr lang="en-US" altLang="zh-CN"/>
              <a:t>O( log^2n )</a:t>
            </a:r>
            <a:r>
              <a:rPr lang="zh-CN" altLang="en-US"/>
              <a:t>单次</a:t>
            </a:r>
          </a:p>
          <a:p>
            <a:r>
              <a:rPr lang="zh-CN" altLang="en-US"/>
              <a:t>但是由于使用</a:t>
            </a:r>
            <a:r>
              <a:rPr lang="en-US" altLang="zh-CN"/>
              <a:t>splay</a:t>
            </a:r>
            <a:r>
              <a:rPr lang="zh-CN" altLang="en-US"/>
              <a:t>等结构可以和</a:t>
            </a:r>
            <a:r>
              <a:rPr lang="en-US" altLang="zh-CN"/>
              <a:t>lct</a:t>
            </a:r>
            <a:r>
              <a:rPr lang="zh-CN" altLang="en-US"/>
              <a:t>的结构很好地</a:t>
            </a:r>
            <a:r>
              <a:rPr lang="en-US" altLang="zh-CN"/>
              <a:t>match</a:t>
            </a:r>
            <a:r>
              <a:rPr lang="zh-CN" altLang="en-US"/>
              <a:t>起来，可以证明复杂度为</a:t>
            </a:r>
            <a:r>
              <a:rPr lang="en-US" altLang="zh-CN"/>
              <a:t>O( mlogn )</a:t>
            </a:r>
            <a:r>
              <a:rPr lang="zh-CN" altLang="en-US"/>
              <a:t>均摊的（然而比如</a:t>
            </a:r>
            <a:r>
              <a:rPr lang="en-US" altLang="zh-CN"/>
              <a:t>leafy tree</a:t>
            </a:r>
            <a:r>
              <a:rPr lang="zh-CN" altLang="en-US"/>
              <a:t>这种结构就很难和</a:t>
            </a:r>
            <a:r>
              <a:rPr lang="en-US" altLang="zh-CN"/>
              <a:t>lct</a:t>
            </a:r>
            <a:r>
              <a:rPr lang="zh-CN" altLang="en-US"/>
              <a:t>的结构</a:t>
            </a:r>
            <a:r>
              <a:rPr lang="en-US" altLang="zh-CN"/>
              <a:t>match</a:t>
            </a:r>
            <a:r>
              <a:rPr lang="zh-CN" altLang="en-US"/>
              <a:t>起来，因为天生性质冲突）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sym typeface="+mn-ea"/>
              </a:rPr>
              <a:t>Link Cut Tree</a:t>
            </a:r>
            <a:endParaRPr lang="zh-CN" altLang="en-US" dirty="0"/>
          </a:p>
        </p:txBody>
      </p:sp>
      <p:sp>
        <p:nvSpPr>
          <p:cNvPr id="3" name="内容占位符 2"/>
          <p:cNvSpPr>
            <a:spLocks noGrp="1"/>
          </p:cNvSpPr>
          <p:nvPr>
            <p:ph idx="1"/>
          </p:nvPr>
        </p:nvSpPr>
        <p:spPr/>
        <p:txBody>
          <a:bodyPr/>
          <a:lstStyle/>
          <a:p>
            <a:r>
              <a:rPr lang="en-US" altLang="zh-CN"/>
              <a:t>Link cut tree</a:t>
            </a:r>
            <a:r>
              <a:rPr lang="zh-CN" altLang="en-US"/>
              <a:t>可以高效地支持链信息维护</a:t>
            </a:r>
          </a:p>
          <a:p>
            <a:r>
              <a:rPr lang="zh-CN" altLang="en-US"/>
              <a:t>如查询</a:t>
            </a:r>
            <a:r>
              <a:rPr lang="en-US" altLang="zh-CN"/>
              <a:t>x</a:t>
            </a:r>
            <a:r>
              <a:rPr lang="zh-CN" altLang="en-US"/>
              <a:t>到</a:t>
            </a:r>
            <a:r>
              <a:rPr lang="en-US" altLang="zh-CN"/>
              <a:t>y</a:t>
            </a:r>
            <a:r>
              <a:rPr lang="zh-CN" altLang="en-US"/>
              <a:t>的简单路径信息，可以先把</a:t>
            </a:r>
            <a:r>
              <a:rPr lang="en-US" altLang="zh-CN"/>
              <a:t>x</a:t>
            </a:r>
            <a:r>
              <a:rPr lang="zh-CN" altLang="en-US"/>
              <a:t>节点设为根节点，然后访问</a:t>
            </a:r>
            <a:r>
              <a:rPr lang="en-US" altLang="zh-CN"/>
              <a:t>y</a:t>
            </a:r>
            <a:r>
              <a:rPr lang="zh-CN" altLang="en-US"/>
              <a:t>节点，这样</a:t>
            </a:r>
            <a:r>
              <a:rPr lang="en-US" altLang="zh-CN"/>
              <a:t>x</a:t>
            </a:r>
            <a:r>
              <a:rPr lang="zh-CN" altLang="en-US"/>
              <a:t>到</a:t>
            </a:r>
            <a:r>
              <a:rPr lang="en-US" altLang="zh-CN"/>
              <a:t>y</a:t>
            </a:r>
            <a:r>
              <a:rPr lang="zh-CN" altLang="en-US"/>
              <a:t>的节点就在同一条重链上了，也就被同一棵平衡树所维护</a:t>
            </a:r>
          </a:p>
          <a:p>
            <a:r>
              <a:rPr lang="zh-CN" altLang="en-US"/>
              <a:t>可以发现这样的操作类似于平衡树维护区间的时候提取一段区间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Link Cut Tree</a:t>
            </a:r>
            <a:endParaRPr lang="zh-CN" altLang="en-US" dirty="0"/>
          </a:p>
        </p:txBody>
      </p:sp>
      <p:sp>
        <p:nvSpPr>
          <p:cNvPr id="3" name="内容占位符 2"/>
          <p:cNvSpPr>
            <a:spLocks noGrp="1"/>
          </p:cNvSpPr>
          <p:nvPr>
            <p:ph idx="1"/>
          </p:nvPr>
        </p:nvSpPr>
        <p:spPr/>
        <p:txBody>
          <a:bodyPr>
            <a:normAutofit/>
          </a:bodyPr>
          <a:lstStyle/>
          <a:p>
            <a:r>
              <a:rPr lang="zh-CN" altLang="en-US" dirty="0"/>
              <a:t>将原树划分为一些节点深度递增的路径，通过维护这些路径的信息来维护树上的简单路径的信息，具有以下性质：</a:t>
            </a:r>
          </a:p>
          <a:p>
            <a:r>
              <a:rPr lang="en-US" altLang="zh-CN" dirty="0"/>
              <a:t>1.</a:t>
            </a:r>
            <a:r>
              <a:rPr lang="zh-CN" altLang="en-US" dirty="0"/>
              <a:t>将树上的节点划分为一些深度递增的路径，这些路径覆盖了树上所有的节点，并且彼此间不相交。</a:t>
            </a:r>
          </a:p>
          <a:p>
            <a:r>
              <a:rPr lang="en-US" altLang="zh-CN" dirty="0"/>
              <a:t>2.</a:t>
            </a:r>
            <a:r>
              <a:rPr lang="zh-CN" altLang="en-US" dirty="0"/>
              <a:t>将树上的边分为普通边和偏重边，偏重边连接的两个节点必须在同一棵辅助树中，偏重边以外的边被称为普通边。</a:t>
            </a:r>
          </a:p>
        </p:txBody>
      </p:sp>
    </p:spTree>
    <p:extLst>
      <p:ext uri="{BB962C8B-B14F-4D97-AF65-F5344CB8AC3E}">
        <p14:creationId xmlns:p14="http://schemas.microsoft.com/office/powerpoint/2010/main" val="29685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辅助树</a:t>
            </a:r>
          </a:p>
        </p:txBody>
      </p:sp>
      <p:sp>
        <p:nvSpPr>
          <p:cNvPr id="3" name="内容占位符 2"/>
          <p:cNvSpPr>
            <a:spLocks noGrp="1"/>
          </p:cNvSpPr>
          <p:nvPr>
            <p:ph idx="1"/>
          </p:nvPr>
        </p:nvSpPr>
        <p:spPr/>
        <p:txBody>
          <a:bodyPr>
            <a:normAutofit/>
          </a:bodyPr>
          <a:lstStyle/>
          <a:p>
            <a:r>
              <a:rPr lang="zh-CN" altLang="en-US" dirty="0"/>
              <a:t>将每条路径上的节点按照深度从小到大排序，可以将其看成一个序列。对每条路径使用一棵被称作辅助树的平衡二叉搜索树，用类似维护动态序列的方法去维护。在这个特化的问题上，使用效率最高的伸展树来维护可以达到最好的效果。</a:t>
            </a:r>
          </a:p>
        </p:txBody>
      </p:sp>
    </p:spTree>
    <p:extLst>
      <p:ext uri="{BB962C8B-B14F-4D97-AF65-F5344CB8AC3E}">
        <p14:creationId xmlns:p14="http://schemas.microsoft.com/office/powerpoint/2010/main" val="1421139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Access</a:t>
            </a:r>
            <a:endParaRPr lang="zh-CN" altLang="en-US" dirty="0"/>
          </a:p>
        </p:txBody>
      </p:sp>
      <p:sp>
        <p:nvSpPr>
          <p:cNvPr id="3" name="内容占位符 2"/>
          <p:cNvSpPr>
            <a:spLocks noGrp="1"/>
          </p:cNvSpPr>
          <p:nvPr>
            <p:ph idx="1"/>
          </p:nvPr>
        </p:nvSpPr>
        <p:spPr/>
        <p:txBody>
          <a:bodyPr>
            <a:normAutofit/>
          </a:bodyPr>
          <a:lstStyle/>
          <a:p>
            <a:r>
              <a:rPr lang="zh-CN" altLang="en-US" dirty="0"/>
              <a:t>这个是</a:t>
            </a:r>
            <a:r>
              <a:rPr lang="en-US" altLang="zh-CN" dirty="0"/>
              <a:t>link cut tree</a:t>
            </a:r>
            <a:r>
              <a:rPr lang="zh-CN" altLang="en-US" dirty="0"/>
              <a:t>的核心操作，所有的其他操作都是基于访问操作的。</a:t>
            </a:r>
          </a:p>
          <a:p>
            <a:r>
              <a:rPr lang="zh-CN" altLang="en-US" dirty="0"/>
              <a:t>当访问一个节点</a:t>
            </a:r>
            <a:r>
              <a:rPr lang="en-US" altLang="zh-CN" dirty="0"/>
              <a:t>x</a:t>
            </a:r>
            <a:r>
              <a:rPr lang="zh-CN" altLang="en-US" dirty="0"/>
              <a:t>的时候，我们将</a:t>
            </a:r>
            <a:r>
              <a:rPr lang="en-US" altLang="zh-CN" dirty="0"/>
              <a:t>x</a:t>
            </a:r>
            <a:r>
              <a:rPr lang="zh-CN" altLang="en-US" dirty="0"/>
              <a:t>到根的简单路径上所有点放进同一棵辅助树里面，并且将这些点从其他辅助树中删除，即这些点之间的边全部变成了偏重边，而这些点和其他点的边全部变成了普通边。</a:t>
            </a:r>
          </a:p>
        </p:txBody>
      </p:sp>
      <p:pic>
        <p:nvPicPr>
          <p:cNvPr id="6" name="图片 5"/>
          <p:cNvPicPr/>
          <p:nvPr/>
        </p:nvPicPr>
        <p:blipFill>
          <a:blip r:embed="rId2" cstate="print"/>
          <a:srcRect/>
          <a:stretch>
            <a:fillRect/>
          </a:stretch>
        </p:blipFill>
        <p:spPr bwMode="auto">
          <a:xfrm>
            <a:off x="2351584" y="4739005"/>
            <a:ext cx="5179194" cy="2118995"/>
          </a:xfrm>
          <a:prstGeom prst="rect">
            <a:avLst/>
          </a:prstGeom>
          <a:noFill/>
          <a:ln w="9525">
            <a:noFill/>
            <a:miter lim="800000"/>
            <a:headEnd/>
            <a:tailEnd/>
          </a:ln>
        </p:spPr>
      </p:pic>
    </p:spTree>
    <p:extLst>
      <p:ext uri="{BB962C8B-B14F-4D97-AF65-F5344CB8AC3E}">
        <p14:creationId xmlns:p14="http://schemas.microsoft.com/office/powerpoint/2010/main" val="294763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实现</a:t>
            </a:r>
          </a:p>
        </p:txBody>
      </p:sp>
      <p:sp>
        <p:nvSpPr>
          <p:cNvPr id="3" name="内容占位符 2"/>
          <p:cNvSpPr>
            <a:spLocks noGrp="1"/>
          </p:cNvSpPr>
          <p:nvPr>
            <p:ph idx="1"/>
          </p:nvPr>
        </p:nvSpPr>
        <p:spPr/>
        <p:txBody>
          <a:bodyPr>
            <a:normAutofit/>
          </a:bodyPr>
          <a:lstStyle/>
          <a:p>
            <a:r>
              <a:rPr lang="zh-CN" altLang="en-US" dirty="0"/>
              <a:t>网上一堆实现的很好的板子</a:t>
            </a:r>
            <a:endParaRPr lang="en-US" altLang="zh-CN" dirty="0"/>
          </a:p>
          <a:p>
            <a:r>
              <a:rPr lang="en-US" altLang="zh-CN" dirty="0" err="1"/>
              <a:t>Hzwer</a:t>
            </a:r>
            <a:r>
              <a:rPr lang="zh-CN" altLang="en-US" dirty="0"/>
              <a:t>的就还不错？</a:t>
            </a:r>
            <a:endParaRPr lang="en-US" altLang="zh-CN" dirty="0"/>
          </a:p>
          <a:p>
            <a:r>
              <a:rPr lang="en-US" altLang="zh-CN" dirty="0"/>
              <a:t>http://hzwer.com/3921.html</a:t>
            </a:r>
          </a:p>
          <a:p>
            <a:r>
              <a:rPr lang="zh-CN" altLang="en-US" dirty="0"/>
              <a:t>由于篇幅限制这里不详细讲实现了</a:t>
            </a:r>
            <a:endParaRPr lang="en-US" altLang="zh-CN" dirty="0"/>
          </a:p>
          <a:p>
            <a:r>
              <a:rPr lang="en-US" altLang="zh-CN" dirty="0"/>
              <a:t>LCT</a:t>
            </a:r>
            <a:r>
              <a:rPr lang="zh-CN" altLang="en-US" dirty="0"/>
              <a:t>比</a:t>
            </a:r>
            <a:r>
              <a:rPr lang="en-US" altLang="zh-CN" dirty="0"/>
              <a:t>splay</a:t>
            </a:r>
            <a:r>
              <a:rPr lang="zh-CN" altLang="en-US" dirty="0"/>
              <a:t>还好写</a:t>
            </a:r>
            <a:r>
              <a:rPr lang="en-US" altLang="zh-CN" dirty="0"/>
              <a:t>233</a:t>
            </a:r>
            <a:endParaRPr lang="zh-CN" altLang="en-US" dirty="0"/>
          </a:p>
        </p:txBody>
      </p:sp>
    </p:spTree>
    <p:extLst>
      <p:ext uri="{BB962C8B-B14F-4D97-AF65-F5344CB8AC3E}">
        <p14:creationId xmlns:p14="http://schemas.microsoft.com/office/powerpoint/2010/main" val="86346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AEE76C-2037-4EB0-A585-16C39BC30FED}"/>
              </a:ext>
            </a:extLst>
          </p:cNvPr>
          <p:cNvSpPr>
            <a:spLocks noGrp="1"/>
          </p:cNvSpPr>
          <p:nvPr>
            <p:ph type="title"/>
          </p:nvPr>
        </p:nvSpPr>
        <p:spPr/>
        <p:txBody>
          <a:bodyPr/>
          <a:lstStyle/>
          <a:p>
            <a:r>
              <a:rPr lang="en-US" altLang="zh-CN" dirty="0"/>
              <a:t>Luogu3203 [HNOI2010]</a:t>
            </a:r>
            <a:r>
              <a:rPr lang="zh-CN" altLang="en-US" dirty="0"/>
              <a:t>弹飞绵羊</a:t>
            </a:r>
          </a:p>
        </p:txBody>
      </p:sp>
      <p:pic>
        <p:nvPicPr>
          <p:cNvPr id="5" name="内容占位符 4">
            <a:extLst>
              <a:ext uri="{FF2B5EF4-FFF2-40B4-BE49-F238E27FC236}">
                <a16:creationId xmlns:a16="http://schemas.microsoft.com/office/drawing/2014/main" id="{F473D296-5902-496E-96CB-BF27AD3367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0188" y="1765461"/>
            <a:ext cx="10325043" cy="2504698"/>
          </a:xfrm>
        </p:spPr>
      </p:pic>
    </p:spTree>
    <p:extLst>
      <p:ext uri="{BB962C8B-B14F-4D97-AF65-F5344CB8AC3E}">
        <p14:creationId xmlns:p14="http://schemas.microsoft.com/office/powerpoint/2010/main" val="2956006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B231DD-2F96-48C0-9DC5-F9FCEFB3B878}"/>
              </a:ext>
            </a:extLst>
          </p:cNvPr>
          <p:cNvSpPr>
            <a:spLocks noGrp="1"/>
          </p:cNvSpPr>
          <p:nvPr>
            <p:ph type="title"/>
          </p:nvPr>
        </p:nvSpPr>
        <p:spPr/>
        <p:txBody>
          <a:bodyPr/>
          <a:lstStyle/>
          <a:p>
            <a:r>
              <a:rPr lang="en-US" altLang="zh-CN"/>
              <a:t>Solution</a:t>
            </a:r>
            <a:endParaRPr lang="zh-CN" altLang="en-US"/>
          </a:p>
        </p:txBody>
      </p:sp>
      <p:sp>
        <p:nvSpPr>
          <p:cNvPr id="3" name="内容占位符 2">
            <a:extLst>
              <a:ext uri="{FF2B5EF4-FFF2-40B4-BE49-F238E27FC236}">
                <a16:creationId xmlns:a16="http://schemas.microsoft.com/office/drawing/2014/main" id="{02478DCC-B955-497C-AF7A-FCBCBF6C6AF6}"/>
              </a:ext>
            </a:extLst>
          </p:cNvPr>
          <p:cNvSpPr>
            <a:spLocks noGrp="1"/>
          </p:cNvSpPr>
          <p:nvPr>
            <p:ph idx="1"/>
          </p:nvPr>
        </p:nvSpPr>
        <p:spPr/>
        <p:txBody>
          <a:bodyPr/>
          <a:lstStyle/>
          <a:p>
            <a:r>
              <a:rPr lang="zh-CN" altLang="en-US" dirty="0"/>
              <a:t>如果将每个点</a:t>
            </a:r>
            <a:r>
              <a:rPr lang="en-US" altLang="zh-CN" dirty="0" err="1"/>
              <a:t>i</a:t>
            </a:r>
            <a:r>
              <a:rPr lang="zh-CN" altLang="en-US" dirty="0"/>
              <a:t>看做是和</a:t>
            </a:r>
            <a:r>
              <a:rPr lang="en-US" altLang="zh-CN" dirty="0" err="1"/>
              <a:t>i+ki</a:t>
            </a:r>
            <a:r>
              <a:rPr lang="zh-CN" altLang="en-US" dirty="0"/>
              <a:t>连边，则我们干的事情是：</a:t>
            </a:r>
            <a:endParaRPr lang="en-US" altLang="zh-CN" dirty="0"/>
          </a:p>
          <a:p>
            <a:r>
              <a:rPr lang="en-US" altLang="zh-CN" dirty="0"/>
              <a:t>1.</a:t>
            </a:r>
            <a:r>
              <a:rPr lang="zh-CN" altLang="en-US" dirty="0"/>
              <a:t>修改一个点的父亲</a:t>
            </a:r>
            <a:endParaRPr lang="en-US" altLang="zh-CN" dirty="0"/>
          </a:p>
          <a:p>
            <a:r>
              <a:rPr lang="en-US" altLang="zh-CN" dirty="0"/>
              <a:t>2.</a:t>
            </a:r>
            <a:r>
              <a:rPr lang="zh-CN" altLang="en-US" dirty="0"/>
              <a:t>查询一个点到根的距离</a:t>
            </a:r>
            <a:endParaRPr lang="en-US" altLang="zh-CN" dirty="0"/>
          </a:p>
          <a:p>
            <a:r>
              <a:rPr lang="zh-CN" altLang="en-US" dirty="0"/>
              <a:t>这个可以用</a:t>
            </a:r>
            <a:r>
              <a:rPr lang="en-US" altLang="zh-CN" dirty="0" err="1"/>
              <a:t>lct</a:t>
            </a:r>
            <a:r>
              <a:rPr lang="zh-CN" altLang="en-US" dirty="0"/>
              <a:t>直接维护</a:t>
            </a:r>
          </a:p>
        </p:txBody>
      </p:sp>
    </p:spTree>
    <p:extLst>
      <p:ext uri="{BB962C8B-B14F-4D97-AF65-F5344CB8AC3E}">
        <p14:creationId xmlns:p14="http://schemas.microsoft.com/office/powerpoint/2010/main" val="1198548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41663B-6175-4289-BECE-2B1419FB2D8D}"/>
              </a:ext>
            </a:extLst>
          </p:cNvPr>
          <p:cNvSpPr>
            <a:spLocks noGrp="1"/>
          </p:cNvSpPr>
          <p:nvPr>
            <p:ph type="title"/>
          </p:nvPr>
        </p:nvSpPr>
        <p:spPr/>
        <p:txBody>
          <a:bodyPr/>
          <a:lstStyle/>
          <a:p>
            <a:r>
              <a:rPr lang="en-US" altLang="zh-CN" dirty="0"/>
              <a:t>Luogu3703 [SDOI2017]</a:t>
            </a:r>
            <a:r>
              <a:rPr lang="zh-CN" altLang="en-US" dirty="0"/>
              <a:t>树点涂色</a:t>
            </a:r>
          </a:p>
        </p:txBody>
      </p:sp>
      <p:pic>
        <p:nvPicPr>
          <p:cNvPr id="4" name="内容占位符 3">
            <a:extLst>
              <a:ext uri="{FF2B5EF4-FFF2-40B4-BE49-F238E27FC236}">
                <a16:creationId xmlns:a16="http://schemas.microsoft.com/office/drawing/2014/main" id="{051A28FA-2412-4918-8BF2-8FC43FB4CDE5}"/>
              </a:ext>
            </a:extLst>
          </p:cNvPr>
          <p:cNvPicPr>
            <a:picLocks noGrp="1" noChangeAspect="1"/>
          </p:cNvPicPr>
          <p:nvPr>
            <p:ph idx="1"/>
          </p:nvPr>
        </p:nvPicPr>
        <p:blipFill>
          <a:blip r:embed="rId2"/>
          <a:stretch>
            <a:fillRect/>
          </a:stretch>
        </p:blipFill>
        <p:spPr>
          <a:xfrm>
            <a:off x="838200" y="1690688"/>
            <a:ext cx="8896350" cy="3505200"/>
          </a:xfrm>
          <a:prstGeom prst="rect">
            <a:avLst/>
          </a:prstGeom>
        </p:spPr>
      </p:pic>
    </p:spTree>
    <p:extLst>
      <p:ext uri="{BB962C8B-B14F-4D97-AF65-F5344CB8AC3E}">
        <p14:creationId xmlns:p14="http://schemas.microsoft.com/office/powerpoint/2010/main" val="113593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FDB8BA-CA5A-4729-A7F4-707D11A2998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99703E92-AF4A-4C46-9A7D-B12B831F52F4}"/>
              </a:ext>
            </a:extLst>
          </p:cNvPr>
          <p:cNvSpPr>
            <a:spLocks noGrp="1"/>
          </p:cNvSpPr>
          <p:nvPr>
            <p:ph idx="1"/>
          </p:nvPr>
        </p:nvSpPr>
        <p:spPr/>
        <p:txBody>
          <a:bodyPr/>
          <a:lstStyle/>
          <a:p>
            <a:r>
              <a:rPr lang="zh-CN" altLang="en-US" dirty="0"/>
              <a:t>注意到所有点颜色不同，而且每次是涂上一种新的颜色</a:t>
            </a:r>
            <a:endParaRPr lang="en-US" altLang="zh-CN" dirty="0"/>
          </a:p>
          <a:p>
            <a:r>
              <a:rPr lang="zh-CN" altLang="en-US" dirty="0"/>
              <a:t>根到一个点都染成同一个颜色，这个我们可以联想到</a:t>
            </a:r>
            <a:r>
              <a:rPr lang="en-US" altLang="zh-CN" dirty="0" err="1"/>
              <a:t>lct</a:t>
            </a:r>
            <a:r>
              <a:rPr lang="zh-CN" altLang="en-US" dirty="0"/>
              <a:t>的</a:t>
            </a:r>
            <a:r>
              <a:rPr lang="en-US" altLang="zh-CN" dirty="0"/>
              <a:t>access</a:t>
            </a:r>
            <a:r>
              <a:rPr lang="zh-CN" altLang="en-US" dirty="0"/>
              <a:t>操作，也是把根到一个点都变成同一个重链</a:t>
            </a:r>
            <a:endParaRPr lang="en-US" altLang="zh-CN" dirty="0"/>
          </a:p>
          <a:p>
            <a:r>
              <a:rPr lang="zh-CN" altLang="en-US" dirty="0"/>
              <a:t>然后我们转换一下题意</a:t>
            </a:r>
            <a:endParaRPr lang="en-US" altLang="zh-CN" dirty="0"/>
          </a:p>
          <a:p>
            <a:r>
              <a:rPr lang="en-US" altLang="zh-CN" dirty="0"/>
              <a:t>1.access(x)</a:t>
            </a:r>
          </a:p>
          <a:p>
            <a:r>
              <a:rPr lang="en-US" altLang="zh-CN" dirty="0"/>
              <a:t>2.</a:t>
            </a:r>
            <a:r>
              <a:rPr lang="zh-CN" altLang="en-US" dirty="0"/>
              <a:t>求</a:t>
            </a:r>
            <a:r>
              <a:rPr lang="en-US" altLang="zh-CN" dirty="0"/>
              <a:t>x</a:t>
            </a:r>
            <a:r>
              <a:rPr lang="zh-CN" altLang="en-US" dirty="0"/>
              <a:t>到</a:t>
            </a:r>
            <a:r>
              <a:rPr lang="en-US" altLang="zh-CN" dirty="0"/>
              <a:t>y</a:t>
            </a:r>
            <a:r>
              <a:rPr lang="zh-CN" altLang="en-US" dirty="0"/>
              <a:t>要跳多少次重链</a:t>
            </a:r>
            <a:endParaRPr lang="en-US" altLang="zh-CN" dirty="0"/>
          </a:p>
          <a:p>
            <a:r>
              <a:rPr lang="en-US" altLang="zh-CN" dirty="0"/>
              <a:t>3.</a:t>
            </a:r>
            <a:r>
              <a:rPr lang="zh-CN" altLang="en-US" dirty="0"/>
              <a:t>求</a:t>
            </a:r>
            <a:r>
              <a:rPr lang="en-US" altLang="zh-CN" dirty="0"/>
              <a:t>x</a:t>
            </a:r>
            <a:r>
              <a:rPr lang="zh-CN" altLang="en-US" dirty="0"/>
              <a:t>子树中一个点，使得其跳重链到根节点次数最多</a:t>
            </a:r>
          </a:p>
        </p:txBody>
      </p:sp>
    </p:spTree>
    <p:extLst>
      <p:ext uri="{BB962C8B-B14F-4D97-AF65-F5344CB8AC3E}">
        <p14:creationId xmlns:p14="http://schemas.microsoft.com/office/powerpoint/2010/main" val="3218270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CFABCB-A215-4B24-A75A-82ECA11F758E}"/>
              </a:ext>
            </a:extLst>
          </p:cNvPr>
          <p:cNvSpPr>
            <a:spLocks noGrp="1"/>
          </p:cNvSpPr>
          <p:nvPr>
            <p:ph type="title"/>
          </p:nvPr>
        </p:nvSpPr>
        <p:spPr/>
        <p:txBody>
          <a:bodyPr/>
          <a:lstStyle/>
          <a:p>
            <a:r>
              <a:rPr lang="en-US" altLang="zh-CN" dirty="0"/>
              <a:t>LCT</a:t>
            </a:r>
            <a:r>
              <a:rPr lang="zh-CN" altLang="en-US" dirty="0"/>
              <a:t>的</a:t>
            </a:r>
            <a:r>
              <a:rPr lang="en-US" altLang="zh-CN" dirty="0"/>
              <a:t>Access</a:t>
            </a:r>
            <a:r>
              <a:rPr lang="zh-CN" altLang="en-US" dirty="0"/>
              <a:t>均摊</a:t>
            </a:r>
          </a:p>
        </p:txBody>
      </p:sp>
      <p:sp>
        <p:nvSpPr>
          <p:cNvPr id="3" name="内容占位符 2">
            <a:extLst>
              <a:ext uri="{FF2B5EF4-FFF2-40B4-BE49-F238E27FC236}">
                <a16:creationId xmlns:a16="http://schemas.microsoft.com/office/drawing/2014/main" id="{A2F421AE-5650-4088-9453-2A9E69056C42}"/>
              </a:ext>
            </a:extLst>
          </p:cNvPr>
          <p:cNvSpPr>
            <a:spLocks noGrp="1"/>
          </p:cNvSpPr>
          <p:nvPr>
            <p:ph idx="1"/>
          </p:nvPr>
        </p:nvSpPr>
        <p:spPr/>
        <p:txBody>
          <a:bodyPr/>
          <a:lstStyle/>
          <a:p>
            <a:r>
              <a:rPr lang="zh-CN" altLang="en-US" dirty="0"/>
              <a:t>可以类比区间染色的颜色段均摊，这个是</a:t>
            </a:r>
            <a:r>
              <a:rPr lang="en-US" altLang="zh-CN" dirty="0"/>
              <a:t>O( n + m )</a:t>
            </a:r>
            <a:r>
              <a:rPr lang="zh-CN" altLang="en-US" dirty="0"/>
              <a:t>次的</a:t>
            </a:r>
            <a:endParaRPr lang="en-US" altLang="zh-CN" dirty="0"/>
          </a:p>
          <a:p>
            <a:r>
              <a:rPr lang="en-US" altLang="zh-CN" dirty="0"/>
              <a:t>LCT</a:t>
            </a:r>
            <a:r>
              <a:rPr lang="zh-CN" altLang="en-US" dirty="0"/>
              <a:t>的</a:t>
            </a:r>
            <a:r>
              <a:rPr lang="en-US" altLang="zh-CN" dirty="0"/>
              <a:t>Access</a:t>
            </a:r>
            <a:r>
              <a:rPr lang="zh-CN" altLang="en-US" dirty="0"/>
              <a:t>均摊是</a:t>
            </a:r>
            <a:r>
              <a:rPr lang="en-US" altLang="zh-CN" dirty="0"/>
              <a:t>O( (</a:t>
            </a:r>
            <a:r>
              <a:rPr lang="en-US" altLang="zh-CN" dirty="0" err="1"/>
              <a:t>n+m</a:t>
            </a:r>
            <a:r>
              <a:rPr lang="en-US" altLang="zh-CN" dirty="0"/>
              <a:t>)</a:t>
            </a:r>
            <a:r>
              <a:rPr lang="en-US" altLang="zh-CN" dirty="0" err="1"/>
              <a:t>logn</a:t>
            </a:r>
            <a:r>
              <a:rPr lang="en-US" altLang="zh-CN" dirty="0"/>
              <a:t> )</a:t>
            </a:r>
            <a:r>
              <a:rPr lang="zh-CN" altLang="en-US" dirty="0"/>
              <a:t>次的</a:t>
            </a:r>
            <a:endParaRPr lang="en-US" altLang="zh-CN" dirty="0"/>
          </a:p>
        </p:txBody>
      </p:sp>
    </p:spTree>
    <p:extLst>
      <p:ext uri="{BB962C8B-B14F-4D97-AF65-F5344CB8AC3E}">
        <p14:creationId xmlns:p14="http://schemas.microsoft.com/office/powerpoint/2010/main" val="748284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60DF87-D68B-47B6-A5FC-307C94497D6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EB2F9A3-B27A-4630-B0FB-9C0E53A3BB15}"/>
              </a:ext>
            </a:extLst>
          </p:cNvPr>
          <p:cNvSpPr>
            <a:spLocks noGrp="1"/>
          </p:cNvSpPr>
          <p:nvPr>
            <p:ph idx="1"/>
          </p:nvPr>
        </p:nvSpPr>
        <p:spPr/>
        <p:txBody>
          <a:bodyPr/>
          <a:lstStyle/>
          <a:p>
            <a:r>
              <a:rPr lang="zh-CN" altLang="en-US" dirty="0"/>
              <a:t>相当于我们每次也是合并颜色段那样</a:t>
            </a:r>
            <a:endParaRPr lang="en-US" altLang="zh-CN" dirty="0"/>
          </a:p>
          <a:p>
            <a:r>
              <a:rPr lang="zh-CN" altLang="en-US" dirty="0"/>
              <a:t>然后维护一个数组</a:t>
            </a:r>
            <a:r>
              <a:rPr lang="en-US" altLang="zh-CN" dirty="0"/>
              <a:t>a[</a:t>
            </a:r>
            <a:r>
              <a:rPr lang="en-US" altLang="zh-CN" dirty="0" err="1"/>
              <a:t>i</a:t>
            </a:r>
            <a:r>
              <a:rPr lang="en-US" altLang="zh-CN" dirty="0"/>
              <a:t>]</a:t>
            </a:r>
            <a:r>
              <a:rPr lang="zh-CN" altLang="en-US" dirty="0"/>
              <a:t>表示</a:t>
            </a:r>
            <a:r>
              <a:rPr lang="en-US" altLang="zh-CN" dirty="0" err="1"/>
              <a:t>i</a:t>
            </a:r>
            <a:r>
              <a:rPr lang="zh-CN" altLang="en-US" dirty="0"/>
              <a:t>节点到根的颜色数</a:t>
            </a:r>
            <a:endParaRPr lang="en-US" altLang="zh-CN" dirty="0"/>
          </a:p>
          <a:p>
            <a:r>
              <a:rPr lang="zh-CN" altLang="en-US" dirty="0"/>
              <a:t>每次修改的时候就是链的</a:t>
            </a:r>
            <a:r>
              <a:rPr lang="en-US" altLang="zh-CN" dirty="0"/>
              <a:t>a[</a:t>
            </a:r>
            <a:r>
              <a:rPr lang="en-US" altLang="zh-CN" dirty="0" err="1"/>
              <a:t>i</a:t>
            </a:r>
            <a:r>
              <a:rPr lang="en-US" altLang="zh-CN" dirty="0"/>
              <a:t>]+1-1</a:t>
            </a:r>
            <a:r>
              <a:rPr lang="zh-CN" altLang="en-US" dirty="0"/>
              <a:t>这样的</a:t>
            </a:r>
            <a:endParaRPr lang="en-US" altLang="zh-CN" dirty="0"/>
          </a:p>
          <a:p>
            <a:r>
              <a:rPr lang="zh-CN" altLang="en-US" dirty="0"/>
              <a:t>然后每次查询是子树的</a:t>
            </a:r>
            <a:r>
              <a:rPr lang="en-US" altLang="zh-CN" dirty="0"/>
              <a:t>max( a[</a:t>
            </a:r>
            <a:r>
              <a:rPr lang="en-US" altLang="zh-CN" dirty="0" err="1"/>
              <a:t>i</a:t>
            </a:r>
            <a:r>
              <a:rPr lang="en-US" altLang="zh-CN" dirty="0"/>
              <a:t>] )</a:t>
            </a:r>
          </a:p>
          <a:p>
            <a:r>
              <a:rPr lang="zh-CN" altLang="en-US" dirty="0"/>
              <a:t>由于树形态不变，可以用</a:t>
            </a:r>
            <a:r>
              <a:rPr lang="en-US" altLang="zh-CN" dirty="0"/>
              <a:t>HLD</a:t>
            </a:r>
            <a:r>
              <a:rPr lang="zh-CN" altLang="en-US" dirty="0"/>
              <a:t>实现，</a:t>
            </a:r>
            <a:r>
              <a:rPr lang="en-US" altLang="zh-CN" dirty="0"/>
              <a:t>O( log^2n )</a:t>
            </a:r>
            <a:r>
              <a:rPr lang="zh-CN" altLang="en-US" dirty="0"/>
              <a:t>或</a:t>
            </a:r>
            <a:r>
              <a:rPr lang="en-US" altLang="zh-CN" dirty="0"/>
              <a:t>O( </a:t>
            </a:r>
            <a:r>
              <a:rPr lang="en-US" altLang="zh-CN" dirty="0" err="1"/>
              <a:t>logn</a:t>
            </a:r>
            <a:r>
              <a:rPr lang="en-US" altLang="zh-CN" dirty="0"/>
              <a:t> )</a:t>
            </a:r>
          </a:p>
          <a:p>
            <a:endParaRPr lang="zh-CN" altLang="en-US" dirty="0"/>
          </a:p>
        </p:txBody>
      </p:sp>
    </p:spTree>
    <p:extLst>
      <p:ext uri="{BB962C8B-B14F-4D97-AF65-F5344CB8AC3E}">
        <p14:creationId xmlns:p14="http://schemas.microsoft.com/office/powerpoint/2010/main" val="780387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75D7AB-3FE2-466C-809F-E9BE3B45C7C4}"/>
              </a:ext>
            </a:extLst>
          </p:cNvPr>
          <p:cNvSpPr>
            <a:spLocks noGrp="1"/>
          </p:cNvSpPr>
          <p:nvPr>
            <p:ph type="title"/>
          </p:nvPr>
        </p:nvSpPr>
        <p:spPr/>
        <p:txBody>
          <a:bodyPr/>
          <a:lstStyle/>
          <a:p>
            <a:r>
              <a:rPr lang="en-US" altLang="zh-CN" dirty="0"/>
              <a:t>Luogu4172 [WC2006]</a:t>
            </a:r>
            <a:r>
              <a:rPr lang="zh-CN" altLang="en-US" dirty="0"/>
              <a:t>水管局长</a:t>
            </a:r>
          </a:p>
        </p:txBody>
      </p:sp>
      <p:sp>
        <p:nvSpPr>
          <p:cNvPr id="3" name="内容占位符 2">
            <a:extLst>
              <a:ext uri="{FF2B5EF4-FFF2-40B4-BE49-F238E27FC236}">
                <a16:creationId xmlns:a16="http://schemas.microsoft.com/office/drawing/2014/main" id="{AE3D9428-A547-460A-BF9C-727F951ED2B5}"/>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9D37349A-E4E9-4C61-9AE6-5940CFC68589}"/>
              </a:ext>
            </a:extLst>
          </p:cNvPr>
          <p:cNvPicPr>
            <a:picLocks noChangeAspect="1"/>
          </p:cNvPicPr>
          <p:nvPr/>
        </p:nvPicPr>
        <p:blipFill>
          <a:blip r:embed="rId2"/>
          <a:stretch>
            <a:fillRect/>
          </a:stretch>
        </p:blipFill>
        <p:spPr>
          <a:xfrm>
            <a:off x="838200" y="1816747"/>
            <a:ext cx="8943975" cy="3981450"/>
          </a:xfrm>
          <a:prstGeom prst="rect">
            <a:avLst/>
          </a:prstGeom>
        </p:spPr>
      </p:pic>
    </p:spTree>
    <p:extLst>
      <p:ext uri="{BB962C8B-B14F-4D97-AF65-F5344CB8AC3E}">
        <p14:creationId xmlns:p14="http://schemas.microsoft.com/office/powerpoint/2010/main" val="3020327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16C4A6-118B-4526-BF5E-9A607ED82523}"/>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6A276854-65F6-4890-82D1-46A0D68BB994}"/>
              </a:ext>
            </a:extLst>
          </p:cNvPr>
          <p:cNvSpPr>
            <a:spLocks noGrp="1"/>
          </p:cNvSpPr>
          <p:nvPr>
            <p:ph idx="1"/>
          </p:nvPr>
        </p:nvSpPr>
        <p:spPr/>
        <p:txBody>
          <a:bodyPr/>
          <a:lstStyle/>
          <a:p>
            <a:r>
              <a:rPr lang="zh-CN" altLang="en-US" dirty="0"/>
              <a:t>把删边离线掉变成加边</a:t>
            </a:r>
            <a:endParaRPr lang="en-US" altLang="zh-CN" dirty="0"/>
          </a:p>
          <a:p>
            <a:r>
              <a:rPr lang="zh-CN" altLang="en-US" dirty="0"/>
              <a:t>加边，维护</a:t>
            </a:r>
            <a:r>
              <a:rPr lang="en-US" altLang="zh-CN" dirty="0"/>
              <a:t>MST</a:t>
            </a:r>
          </a:p>
          <a:p>
            <a:r>
              <a:rPr lang="zh-CN" altLang="en-US" dirty="0"/>
              <a:t>如何维护呢？</a:t>
            </a:r>
          </a:p>
        </p:txBody>
      </p:sp>
    </p:spTree>
    <p:extLst>
      <p:ext uri="{BB962C8B-B14F-4D97-AF65-F5344CB8AC3E}">
        <p14:creationId xmlns:p14="http://schemas.microsoft.com/office/powerpoint/2010/main" val="1237587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E3904B-309B-4CD2-9F2D-64F3F819C53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E57FBDA-00B7-4887-B7FF-F53B38913281}"/>
              </a:ext>
            </a:extLst>
          </p:cNvPr>
          <p:cNvSpPr>
            <a:spLocks noGrp="1"/>
          </p:cNvSpPr>
          <p:nvPr>
            <p:ph idx="1"/>
          </p:nvPr>
        </p:nvSpPr>
        <p:spPr/>
        <p:txBody>
          <a:bodyPr/>
          <a:lstStyle/>
          <a:p>
            <a:r>
              <a:rPr lang="zh-CN" altLang="en-US" dirty="0"/>
              <a:t>加边的时候如果成了一个环，就在环上删掉边权最小的边</a:t>
            </a:r>
            <a:endParaRPr lang="en-US" altLang="zh-CN" dirty="0"/>
          </a:p>
          <a:p>
            <a:r>
              <a:rPr lang="en-US" altLang="zh-CN" dirty="0"/>
              <a:t>LCT</a:t>
            </a:r>
            <a:r>
              <a:rPr lang="zh-CN" altLang="en-US" dirty="0"/>
              <a:t>维护链</a:t>
            </a:r>
            <a:r>
              <a:rPr lang="en-US" altLang="zh-CN" dirty="0"/>
              <a:t>min</a:t>
            </a:r>
            <a:r>
              <a:rPr lang="zh-CN" altLang="en-US" dirty="0"/>
              <a:t>，每次可能进行</a:t>
            </a:r>
            <a:r>
              <a:rPr lang="en-US" altLang="zh-CN" dirty="0"/>
              <a:t>O(1)</a:t>
            </a:r>
            <a:r>
              <a:rPr lang="zh-CN" altLang="en-US" dirty="0"/>
              <a:t>次</a:t>
            </a:r>
            <a:r>
              <a:rPr lang="en-US" altLang="zh-CN" dirty="0"/>
              <a:t>link cut</a:t>
            </a:r>
          </a:p>
          <a:p>
            <a:endParaRPr lang="zh-CN" altLang="en-US" dirty="0"/>
          </a:p>
        </p:txBody>
      </p:sp>
      <p:pic>
        <p:nvPicPr>
          <p:cNvPr id="4" name="图片 3">
            <a:extLst>
              <a:ext uri="{FF2B5EF4-FFF2-40B4-BE49-F238E27FC236}">
                <a16:creationId xmlns:a16="http://schemas.microsoft.com/office/drawing/2014/main" id="{D8231EE7-F13C-42FD-BE27-7CC651B6417A}"/>
              </a:ext>
            </a:extLst>
          </p:cNvPr>
          <p:cNvPicPr>
            <a:picLocks noChangeAspect="1"/>
          </p:cNvPicPr>
          <p:nvPr/>
        </p:nvPicPr>
        <p:blipFill>
          <a:blip r:embed="rId2"/>
          <a:stretch>
            <a:fillRect/>
          </a:stretch>
        </p:blipFill>
        <p:spPr>
          <a:xfrm>
            <a:off x="941033" y="3003509"/>
            <a:ext cx="5903836" cy="2789170"/>
          </a:xfrm>
          <a:prstGeom prst="rect">
            <a:avLst/>
          </a:prstGeom>
        </p:spPr>
      </p:pic>
    </p:spTree>
    <p:extLst>
      <p:ext uri="{BB962C8B-B14F-4D97-AF65-F5344CB8AC3E}">
        <p14:creationId xmlns:p14="http://schemas.microsoft.com/office/powerpoint/2010/main" val="2640639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17E852-58FF-43B0-8FEC-E8CBC891EA09}"/>
              </a:ext>
            </a:extLst>
          </p:cNvPr>
          <p:cNvSpPr>
            <a:spLocks noGrp="1"/>
          </p:cNvSpPr>
          <p:nvPr>
            <p:ph type="title"/>
          </p:nvPr>
        </p:nvSpPr>
        <p:spPr/>
        <p:txBody>
          <a:bodyPr/>
          <a:lstStyle/>
          <a:p>
            <a:r>
              <a:rPr lang="en-US" altLang="zh-CN" dirty="0" err="1"/>
              <a:t>Loj</a:t>
            </a:r>
            <a:r>
              <a:rPr lang="en-US" altLang="zh-CN" dirty="0"/>
              <a:t> 121</a:t>
            </a:r>
            <a:endParaRPr lang="zh-CN" altLang="en-US" dirty="0"/>
          </a:p>
        </p:txBody>
      </p:sp>
      <p:sp>
        <p:nvSpPr>
          <p:cNvPr id="3" name="内容占位符 2">
            <a:extLst>
              <a:ext uri="{FF2B5EF4-FFF2-40B4-BE49-F238E27FC236}">
                <a16:creationId xmlns:a16="http://schemas.microsoft.com/office/drawing/2014/main" id="{5AB8CA96-2486-4068-92AE-8BEA24CBFB59}"/>
              </a:ext>
            </a:extLst>
          </p:cNvPr>
          <p:cNvSpPr>
            <a:spLocks noGrp="1"/>
          </p:cNvSpPr>
          <p:nvPr>
            <p:ph idx="1"/>
          </p:nvPr>
        </p:nvSpPr>
        <p:spPr/>
        <p:txBody>
          <a:bodyPr/>
          <a:lstStyle/>
          <a:p>
            <a:r>
              <a:rPr lang="zh-CN" altLang="en-US" dirty="0"/>
              <a:t>维护一个</a:t>
            </a:r>
            <a:r>
              <a:rPr lang="en-US" altLang="zh-CN" dirty="0"/>
              <a:t>n</a:t>
            </a:r>
            <a:r>
              <a:rPr lang="zh-CN" altLang="en-US" dirty="0"/>
              <a:t>个节点的无向图</a:t>
            </a:r>
            <a:endParaRPr lang="en-US" altLang="zh-CN" dirty="0"/>
          </a:p>
          <a:p>
            <a:r>
              <a:rPr lang="en-US" altLang="zh-CN" dirty="0"/>
              <a:t>1.</a:t>
            </a:r>
            <a:r>
              <a:rPr lang="zh-CN" altLang="en-US" dirty="0"/>
              <a:t>加边</a:t>
            </a:r>
            <a:endParaRPr lang="en-US" altLang="zh-CN" dirty="0"/>
          </a:p>
          <a:p>
            <a:r>
              <a:rPr lang="en-US" altLang="zh-CN" dirty="0"/>
              <a:t>2.</a:t>
            </a:r>
            <a:r>
              <a:rPr lang="zh-CN" altLang="en-US" dirty="0"/>
              <a:t>删边</a:t>
            </a:r>
            <a:endParaRPr lang="en-US" altLang="zh-CN" dirty="0"/>
          </a:p>
          <a:p>
            <a:r>
              <a:rPr lang="en-US" altLang="zh-CN" dirty="0"/>
              <a:t>3.</a:t>
            </a:r>
            <a:r>
              <a:rPr lang="zh-CN" altLang="en-US" dirty="0"/>
              <a:t>查询</a:t>
            </a:r>
            <a:r>
              <a:rPr lang="en-US" altLang="zh-CN" dirty="0"/>
              <a:t>x</a:t>
            </a:r>
            <a:r>
              <a:rPr lang="zh-CN" altLang="en-US" dirty="0"/>
              <a:t>和</a:t>
            </a:r>
            <a:r>
              <a:rPr lang="en-US" altLang="zh-CN" dirty="0"/>
              <a:t>y</a:t>
            </a:r>
            <a:r>
              <a:rPr lang="zh-CN" altLang="en-US" dirty="0"/>
              <a:t>是否连通</a:t>
            </a:r>
            <a:endParaRPr lang="en-US" altLang="zh-CN" dirty="0"/>
          </a:p>
          <a:p>
            <a:r>
              <a:rPr lang="zh-CN" altLang="en-US" dirty="0"/>
              <a:t>允许离线</a:t>
            </a:r>
          </a:p>
        </p:txBody>
      </p:sp>
    </p:spTree>
    <p:extLst>
      <p:ext uri="{BB962C8B-B14F-4D97-AF65-F5344CB8AC3E}">
        <p14:creationId xmlns:p14="http://schemas.microsoft.com/office/powerpoint/2010/main" val="2003372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19748C-D27E-43A7-BBED-86FD377832F7}"/>
              </a:ext>
            </a:extLst>
          </p:cNvPr>
          <p:cNvSpPr>
            <a:spLocks noGrp="1"/>
          </p:cNvSpPr>
          <p:nvPr>
            <p:ph type="title"/>
          </p:nvPr>
        </p:nvSpPr>
        <p:spPr/>
        <p:txBody>
          <a:bodyPr/>
          <a:lstStyle/>
          <a:p>
            <a:r>
              <a:rPr lang="zh-CN" altLang="en-US" dirty="0"/>
              <a:t>线段树时间分治</a:t>
            </a:r>
          </a:p>
        </p:txBody>
      </p:sp>
      <p:sp>
        <p:nvSpPr>
          <p:cNvPr id="3" name="内容占位符 2">
            <a:extLst>
              <a:ext uri="{FF2B5EF4-FFF2-40B4-BE49-F238E27FC236}">
                <a16:creationId xmlns:a16="http://schemas.microsoft.com/office/drawing/2014/main" id="{8054FCF9-8C63-4A16-9946-FEA14885EB1A}"/>
              </a:ext>
            </a:extLst>
          </p:cNvPr>
          <p:cNvSpPr>
            <a:spLocks noGrp="1"/>
          </p:cNvSpPr>
          <p:nvPr>
            <p:ph idx="1"/>
          </p:nvPr>
        </p:nvSpPr>
        <p:spPr/>
        <p:txBody>
          <a:bodyPr/>
          <a:lstStyle/>
          <a:p>
            <a:r>
              <a:rPr lang="zh-CN" altLang="en-US" dirty="0"/>
              <a:t>考虑对时间建一棵线段树，离线算出每条边在哪些时间中存在，然后将其插入线段树的一个区间中</a:t>
            </a:r>
            <a:endParaRPr lang="en-US" altLang="zh-CN" dirty="0"/>
          </a:p>
          <a:p>
            <a:r>
              <a:rPr lang="zh-CN" altLang="en-US" dirty="0"/>
              <a:t>这样每条边只被插入</a:t>
            </a:r>
            <a:r>
              <a:rPr lang="en-US" altLang="zh-CN" dirty="0"/>
              <a:t>O( </a:t>
            </a:r>
            <a:r>
              <a:rPr lang="en-US" altLang="zh-CN" dirty="0" err="1"/>
              <a:t>logn</a:t>
            </a:r>
            <a:r>
              <a:rPr lang="en-US" altLang="zh-CN" dirty="0"/>
              <a:t> )</a:t>
            </a:r>
            <a:r>
              <a:rPr lang="zh-CN" altLang="en-US" dirty="0"/>
              <a:t>个节点中</a:t>
            </a:r>
            <a:endParaRPr lang="en-US" altLang="zh-CN" dirty="0"/>
          </a:p>
          <a:p>
            <a:r>
              <a:rPr lang="zh-CN" altLang="en-US" dirty="0"/>
              <a:t>然后考虑</a:t>
            </a:r>
            <a:r>
              <a:rPr lang="en-US" altLang="zh-CN" dirty="0"/>
              <a:t>DFS</a:t>
            </a:r>
            <a:r>
              <a:rPr lang="zh-CN" altLang="en-US" dirty="0"/>
              <a:t>这棵线段树，每到一个节点的时候，将所有这个节点的边所对应的</a:t>
            </a:r>
            <a:r>
              <a:rPr lang="en-US" altLang="zh-CN" dirty="0"/>
              <a:t>x</a:t>
            </a:r>
            <a:r>
              <a:rPr lang="zh-CN" altLang="en-US" dirty="0"/>
              <a:t>和</a:t>
            </a:r>
            <a:r>
              <a:rPr lang="en-US" altLang="zh-CN" dirty="0"/>
              <a:t>y</a:t>
            </a:r>
            <a:r>
              <a:rPr lang="zh-CN" altLang="en-US" dirty="0"/>
              <a:t>合并</a:t>
            </a:r>
            <a:endParaRPr lang="en-US" altLang="zh-CN" dirty="0"/>
          </a:p>
        </p:txBody>
      </p:sp>
    </p:spTree>
    <p:extLst>
      <p:ext uri="{BB962C8B-B14F-4D97-AF65-F5344CB8AC3E}">
        <p14:creationId xmlns:p14="http://schemas.microsoft.com/office/powerpoint/2010/main" val="362116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77D5ED-F867-4D52-8737-688DBA9FBE33}"/>
              </a:ext>
            </a:extLst>
          </p:cNvPr>
          <p:cNvSpPr>
            <a:spLocks noGrp="1"/>
          </p:cNvSpPr>
          <p:nvPr>
            <p:ph type="title"/>
          </p:nvPr>
        </p:nvSpPr>
        <p:spPr/>
        <p:txBody>
          <a:bodyPr/>
          <a:lstStyle/>
          <a:p>
            <a:r>
              <a:rPr lang="zh-CN" altLang="en-US" dirty="0"/>
              <a:t>线段树时间分治</a:t>
            </a:r>
          </a:p>
        </p:txBody>
      </p:sp>
      <p:sp>
        <p:nvSpPr>
          <p:cNvPr id="3" name="内容占位符 2">
            <a:extLst>
              <a:ext uri="{FF2B5EF4-FFF2-40B4-BE49-F238E27FC236}">
                <a16:creationId xmlns:a16="http://schemas.microsoft.com/office/drawing/2014/main" id="{B80A22AC-F797-4A96-A246-313326661DD6}"/>
              </a:ext>
            </a:extLst>
          </p:cNvPr>
          <p:cNvSpPr>
            <a:spLocks noGrp="1"/>
          </p:cNvSpPr>
          <p:nvPr>
            <p:ph idx="1"/>
          </p:nvPr>
        </p:nvSpPr>
        <p:spPr/>
        <p:txBody>
          <a:bodyPr/>
          <a:lstStyle/>
          <a:p>
            <a:r>
              <a:rPr lang="zh-CN" altLang="en-US" dirty="0"/>
              <a:t>可以发现这样每条边只被插入一次</a:t>
            </a:r>
            <a:endParaRPr lang="en-US" altLang="zh-CN" dirty="0"/>
          </a:p>
          <a:p>
            <a:r>
              <a:rPr lang="zh-CN" altLang="en-US" dirty="0"/>
              <a:t>但是我们这个结构必须支持撤回，也就是一个子树空了之后必须能删除这个子树</a:t>
            </a:r>
            <a:endParaRPr lang="en-US" altLang="zh-CN" dirty="0"/>
          </a:p>
          <a:p>
            <a:r>
              <a:rPr lang="zh-CN" altLang="en-US" dirty="0"/>
              <a:t>所以需要使用可撤销的并查集</a:t>
            </a:r>
            <a:endParaRPr lang="en-US" altLang="zh-CN" dirty="0"/>
          </a:p>
          <a:p>
            <a:r>
              <a:rPr lang="zh-CN" altLang="en-US" dirty="0"/>
              <a:t>每次记录下哪些内存位置被改成了什么，这样维护一个栈撤回，和之前讲过的不删除莫队一样</a:t>
            </a:r>
            <a:endParaRPr lang="en-US" altLang="zh-CN" dirty="0"/>
          </a:p>
          <a:p>
            <a:r>
              <a:rPr lang="zh-CN" altLang="en-US" dirty="0"/>
              <a:t>总复杂度</a:t>
            </a:r>
            <a:r>
              <a:rPr lang="en-US" altLang="zh-CN" dirty="0"/>
              <a:t>O( (</a:t>
            </a:r>
            <a:r>
              <a:rPr lang="en-US" altLang="zh-CN" dirty="0" err="1"/>
              <a:t>n+m</a:t>
            </a:r>
            <a:r>
              <a:rPr lang="en-US" altLang="zh-CN" dirty="0"/>
              <a:t>)log^2n + </a:t>
            </a:r>
            <a:r>
              <a:rPr lang="en-US" altLang="zh-CN" dirty="0" err="1"/>
              <a:t>qlogn</a:t>
            </a:r>
            <a:r>
              <a:rPr lang="en-US" altLang="zh-CN" dirty="0"/>
              <a:t> )</a:t>
            </a:r>
            <a:endParaRPr lang="zh-CN" altLang="en-US" dirty="0"/>
          </a:p>
        </p:txBody>
      </p:sp>
    </p:spTree>
    <p:extLst>
      <p:ext uri="{BB962C8B-B14F-4D97-AF65-F5344CB8AC3E}">
        <p14:creationId xmlns:p14="http://schemas.microsoft.com/office/powerpoint/2010/main" val="4133672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6D04FA-B8C4-4BB3-978C-481106FA7143}"/>
              </a:ext>
            </a:extLst>
          </p:cNvPr>
          <p:cNvSpPr>
            <a:spLocks noGrp="1"/>
          </p:cNvSpPr>
          <p:nvPr>
            <p:ph type="title"/>
          </p:nvPr>
        </p:nvSpPr>
        <p:spPr/>
        <p:txBody>
          <a:bodyPr/>
          <a:lstStyle/>
          <a:p>
            <a:r>
              <a:rPr lang="en-US" altLang="zh-CN" dirty="0"/>
              <a:t>LCT</a:t>
            </a:r>
            <a:r>
              <a:rPr lang="zh-CN" altLang="en-US" dirty="0"/>
              <a:t>维护最小生成树</a:t>
            </a:r>
          </a:p>
        </p:txBody>
      </p:sp>
      <p:sp>
        <p:nvSpPr>
          <p:cNvPr id="3" name="内容占位符 2">
            <a:extLst>
              <a:ext uri="{FF2B5EF4-FFF2-40B4-BE49-F238E27FC236}">
                <a16:creationId xmlns:a16="http://schemas.microsoft.com/office/drawing/2014/main" id="{54FCD530-5DC4-4504-8F7C-2E3379F79491}"/>
              </a:ext>
            </a:extLst>
          </p:cNvPr>
          <p:cNvSpPr>
            <a:spLocks noGrp="1"/>
          </p:cNvSpPr>
          <p:nvPr>
            <p:ph idx="1"/>
          </p:nvPr>
        </p:nvSpPr>
        <p:spPr/>
        <p:txBody>
          <a:bodyPr/>
          <a:lstStyle/>
          <a:p>
            <a:r>
              <a:rPr lang="zh-CN" altLang="en-US" dirty="0"/>
              <a:t>考虑使用</a:t>
            </a:r>
            <a:r>
              <a:rPr lang="en-US" altLang="zh-CN" dirty="0"/>
              <a:t>LCT</a:t>
            </a:r>
            <a:r>
              <a:rPr lang="zh-CN" altLang="en-US" dirty="0"/>
              <a:t>维护关于时间的最小生成树</a:t>
            </a:r>
            <a:endParaRPr lang="en-US" altLang="zh-CN" dirty="0"/>
          </a:p>
          <a:p>
            <a:r>
              <a:rPr lang="zh-CN" altLang="en-US" dirty="0"/>
              <a:t>由于我们离线了，所以知道每条边什么时候会被删掉</a:t>
            </a:r>
            <a:endParaRPr lang="en-US" altLang="zh-CN" dirty="0"/>
          </a:p>
          <a:p>
            <a:r>
              <a:rPr lang="zh-CN" altLang="en-US" dirty="0"/>
              <a:t>加边的时候如果成了一个环，就在环上删掉最早会被删掉的边</a:t>
            </a:r>
            <a:endParaRPr lang="en-US" altLang="zh-CN" dirty="0"/>
          </a:p>
          <a:p>
            <a:r>
              <a:rPr lang="en-US" altLang="zh-CN" dirty="0"/>
              <a:t>LCT</a:t>
            </a:r>
            <a:r>
              <a:rPr lang="zh-CN" altLang="en-US" dirty="0"/>
              <a:t>维护链</a:t>
            </a:r>
            <a:r>
              <a:rPr lang="en-US" altLang="zh-CN" dirty="0"/>
              <a:t>min</a:t>
            </a:r>
            <a:r>
              <a:rPr lang="zh-CN" altLang="en-US" dirty="0"/>
              <a:t>，每次可能进行</a:t>
            </a:r>
            <a:r>
              <a:rPr lang="en-US" altLang="zh-CN" dirty="0"/>
              <a:t>O(1)</a:t>
            </a:r>
            <a:r>
              <a:rPr lang="zh-CN" altLang="en-US" dirty="0"/>
              <a:t>次</a:t>
            </a:r>
            <a:r>
              <a:rPr lang="en-US" altLang="zh-CN" dirty="0"/>
              <a:t>link cut</a:t>
            </a:r>
          </a:p>
          <a:p>
            <a:endParaRPr lang="zh-CN" altLang="en-US" dirty="0"/>
          </a:p>
        </p:txBody>
      </p:sp>
      <p:pic>
        <p:nvPicPr>
          <p:cNvPr id="4" name="图片 3">
            <a:extLst>
              <a:ext uri="{FF2B5EF4-FFF2-40B4-BE49-F238E27FC236}">
                <a16:creationId xmlns:a16="http://schemas.microsoft.com/office/drawing/2014/main" id="{D1C65A82-AC6D-4EE9-930D-189E53438408}"/>
              </a:ext>
            </a:extLst>
          </p:cNvPr>
          <p:cNvPicPr>
            <a:picLocks noChangeAspect="1"/>
          </p:cNvPicPr>
          <p:nvPr/>
        </p:nvPicPr>
        <p:blipFill>
          <a:blip r:embed="rId2"/>
          <a:stretch>
            <a:fillRect/>
          </a:stretch>
        </p:blipFill>
        <p:spPr>
          <a:xfrm>
            <a:off x="3959441" y="4068829"/>
            <a:ext cx="5903836" cy="2789170"/>
          </a:xfrm>
          <a:prstGeom prst="rect">
            <a:avLst/>
          </a:prstGeom>
        </p:spPr>
      </p:pic>
    </p:spTree>
    <p:extLst>
      <p:ext uri="{BB962C8B-B14F-4D97-AF65-F5344CB8AC3E}">
        <p14:creationId xmlns:p14="http://schemas.microsoft.com/office/powerpoint/2010/main" val="444732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80BD1C-F313-4418-8FDC-A5668C92237F}"/>
              </a:ext>
            </a:extLst>
          </p:cNvPr>
          <p:cNvSpPr>
            <a:spLocks noGrp="1"/>
          </p:cNvSpPr>
          <p:nvPr>
            <p:ph type="title"/>
          </p:nvPr>
        </p:nvSpPr>
        <p:spPr/>
        <p:txBody>
          <a:bodyPr/>
          <a:lstStyle/>
          <a:p>
            <a:r>
              <a:rPr lang="en-US" altLang="zh-CN" dirty="0"/>
              <a:t>LCT</a:t>
            </a:r>
            <a:r>
              <a:rPr lang="zh-CN" altLang="en-US" dirty="0"/>
              <a:t>维护最小生成树</a:t>
            </a:r>
          </a:p>
        </p:txBody>
      </p:sp>
      <p:sp>
        <p:nvSpPr>
          <p:cNvPr id="3" name="内容占位符 2">
            <a:extLst>
              <a:ext uri="{FF2B5EF4-FFF2-40B4-BE49-F238E27FC236}">
                <a16:creationId xmlns:a16="http://schemas.microsoft.com/office/drawing/2014/main" id="{736C0138-2FFA-4724-B9E1-B8E34766501A}"/>
              </a:ext>
            </a:extLst>
          </p:cNvPr>
          <p:cNvSpPr>
            <a:spLocks noGrp="1"/>
          </p:cNvSpPr>
          <p:nvPr>
            <p:ph idx="1"/>
          </p:nvPr>
        </p:nvSpPr>
        <p:spPr/>
        <p:txBody>
          <a:bodyPr/>
          <a:lstStyle/>
          <a:p>
            <a:r>
              <a:rPr lang="zh-CN" altLang="en-US" dirty="0"/>
              <a:t>删边的时候</a:t>
            </a:r>
            <a:endParaRPr lang="en-US" altLang="zh-CN" dirty="0"/>
          </a:p>
          <a:p>
            <a:r>
              <a:rPr lang="zh-CN" altLang="en-US" dirty="0"/>
              <a:t>如果这条边在</a:t>
            </a:r>
            <a:r>
              <a:rPr lang="en-US" altLang="zh-CN" dirty="0"/>
              <a:t>LCT</a:t>
            </a:r>
            <a:r>
              <a:rPr lang="zh-CN" altLang="en-US" dirty="0"/>
              <a:t>上，则意味着这个环上比这条边早删掉的也都删了，那在</a:t>
            </a:r>
            <a:r>
              <a:rPr lang="en-US" altLang="zh-CN" dirty="0"/>
              <a:t>LCT</a:t>
            </a:r>
            <a:r>
              <a:rPr lang="zh-CN" altLang="en-US" dirty="0"/>
              <a:t>上进行一次</a:t>
            </a:r>
            <a:r>
              <a:rPr lang="en-US" altLang="zh-CN" dirty="0"/>
              <a:t>cut</a:t>
            </a:r>
          </a:p>
          <a:p>
            <a:r>
              <a:rPr lang="zh-CN" altLang="en-US" dirty="0"/>
              <a:t>否则这条边反正也不在</a:t>
            </a:r>
            <a:r>
              <a:rPr lang="en-US" altLang="zh-CN" dirty="0"/>
              <a:t>LCT</a:t>
            </a:r>
            <a:r>
              <a:rPr lang="zh-CN" altLang="en-US" dirty="0"/>
              <a:t>上，不影响连通性，不管</a:t>
            </a:r>
            <a:endParaRPr lang="en-US" altLang="zh-CN" dirty="0"/>
          </a:p>
          <a:p>
            <a:r>
              <a:rPr lang="zh-CN" altLang="en-US" dirty="0"/>
              <a:t>每次查询就看两个点是否在</a:t>
            </a:r>
            <a:r>
              <a:rPr lang="en-US" altLang="zh-CN" dirty="0"/>
              <a:t>LCT</a:t>
            </a:r>
            <a:r>
              <a:rPr lang="zh-CN" altLang="en-US" dirty="0"/>
              <a:t>上连通</a:t>
            </a:r>
            <a:endParaRPr lang="en-US" altLang="zh-CN" dirty="0"/>
          </a:p>
          <a:p>
            <a:endParaRPr lang="en-US" altLang="zh-CN" dirty="0"/>
          </a:p>
          <a:p>
            <a:r>
              <a:rPr lang="zh-CN" altLang="en-US" dirty="0"/>
              <a:t>这样总复杂度</a:t>
            </a:r>
            <a:r>
              <a:rPr lang="en-US" altLang="zh-CN" dirty="0"/>
              <a:t>O( (</a:t>
            </a:r>
            <a:r>
              <a:rPr lang="en-US" altLang="zh-CN" dirty="0" err="1"/>
              <a:t>n+m+q</a:t>
            </a:r>
            <a:r>
              <a:rPr lang="en-US" altLang="zh-CN" dirty="0"/>
              <a:t>)</a:t>
            </a:r>
            <a:r>
              <a:rPr lang="en-US" altLang="zh-CN" dirty="0" err="1"/>
              <a:t>logn</a:t>
            </a:r>
            <a:r>
              <a:rPr lang="en-US" altLang="zh-CN" dirty="0"/>
              <a:t> )</a:t>
            </a:r>
            <a:r>
              <a:rPr lang="zh-CN" altLang="en-US" dirty="0"/>
              <a:t>维护了动态连通性</a:t>
            </a:r>
          </a:p>
        </p:txBody>
      </p:sp>
    </p:spTree>
    <p:extLst>
      <p:ext uri="{BB962C8B-B14F-4D97-AF65-F5344CB8AC3E}">
        <p14:creationId xmlns:p14="http://schemas.microsoft.com/office/powerpoint/2010/main" val="203540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Bzoj4025 </a:t>
            </a:r>
            <a:r>
              <a:rPr lang="zh-CN" altLang="en-US" dirty="0"/>
              <a:t>二分图</a:t>
            </a:r>
          </a:p>
        </p:txBody>
      </p:sp>
      <p:sp>
        <p:nvSpPr>
          <p:cNvPr id="3" name="内容占位符 2"/>
          <p:cNvSpPr>
            <a:spLocks noGrp="1"/>
          </p:cNvSpPr>
          <p:nvPr>
            <p:ph idx="1"/>
          </p:nvPr>
        </p:nvSpPr>
        <p:spPr/>
        <p:txBody>
          <a:bodyPr/>
          <a:lstStyle/>
          <a:p>
            <a:r>
              <a:rPr lang="zh-CN" altLang="en-US" dirty="0"/>
              <a:t>有</a:t>
            </a:r>
            <a:r>
              <a:rPr lang="en-US" altLang="zh-CN" dirty="0"/>
              <a:t>n</a:t>
            </a:r>
            <a:r>
              <a:rPr lang="zh-CN" altLang="en-US" dirty="0"/>
              <a:t>个点</a:t>
            </a:r>
            <a:r>
              <a:rPr lang="en-US" altLang="zh-CN" dirty="0"/>
              <a:t>m</a:t>
            </a:r>
            <a:r>
              <a:rPr lang="zh-CN" altLang="en-US" dirty="0"/>
              <a:t>条边，边会在</a:t>
            </a:r>
            <a:r>
              <a:rPr lang="en-US" altLang="zh-CN" dirty="0"/>
              <a:t>start</a:t>
            </a:r>
            <a:r>
              <a:rPr lang="zh-CN" altLang="en-US" dirty="0"/>
              <a:t>时刻出现在</a:t>
            </a:r>
            <a:r>
              <a:rPr lang="en-US" altLang="zh-CN" dirty="0"/>
              <a:t>end</a:t>
            </a:r>
            <a:r>
              <a:rPr lang="zh-CN" altLang="en-US" dirty="0"/>
              <a:t>时刻消失，求对于每一段时间，该图是不是一个二分图。</a:t>
            </a:r>
          </a:p>
        </p:txBody>
      </p:sp>
    </p:spTree>
    <p:extLst>
      <p:ext uri="{BB962C8B-B14F-4D97-AF65-F5344CB8AC3E}">
        <p14:creationId xmlns:p14="http://schemas.microsoft.com/office/powerpoint/2010/main" val="1463893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二分图等价于每个连通子图都没有奇环</a:t>
            </a:r>
            <a:endParaRPr lang="en-US" altLang="zh-CN" dirty="0"/>
          </a:p>
          <a:p>
            <a:r>
              <a:rPr lang="zh-CN" altLang="en-US" dirty="0"/>
              <a:t>还是考虑离线</a:t>
            </a:r>
          </a:p>
          <a:p>
            <a:r>
              <a:rPr lang="zh-CN" altLang="en-US" dirty="0"/>
              <a:t>用</a:t>
            </a:r>
            <a:r>
              <a:rPr lang="en-US" altLang="zh-CN" dirty="0" err="1"/>
              <a:t>lct</a:t>
            </a:r>
            <a:r>
              <a:rPr lang="zh-CN" altLang="en-US" dirty="0"/>
              <a:t>维护删除时间的最大生成树。</a:t>
            </a:r>
          </a:p>
        </p:txBody>
      </p:sp>
    </p:spTree>
    <p:extLst>
      <p:ext uri="{BB962C8B-B14F-4D97-AF65-F5344CB8AC3E}">
        <p14:creationId xmlns:p14="http://schemas.microsoft.com/office/powerpoint/2010/main" val="2150601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157B95-A610-4D9D-8B64-D0FE038D948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85F62E33-C7D3-4091-AA38-D41F7F0B230D}"/>
              </a:ext>
            </a:extLst>
          </p:cNvPr>
          <p:cNvSpPr>
            <a:spLocks noGrp="1"/>
          </p:cNvSpPr>
          <p:nvPr>
            <p:ph idx="1"/>
          </p:nvPr>
        </p:nvSpPr>
        <p:spPr/>
        <p:txBody>
          <a:bodyPr/>
          <a:lstStyle/>
          <a:p>
            <a:r>
              <a:rPr lang="zh-CN" altLang="en-US" dirty="0"/>
              <a:t>加入一条边时，如果两点不连通则直接</a:t>
            </a:r>
            <a:r>
              <a:rPr lang="en-US" altLang="zh-CN" dirty="0"/>
              <a:t>link</a:t>
            </a:r>
            <a:r>
              <a:rPr lang="zh-CN" altLang="en-US" dirty="0"/>
              <a:t>，否则肯定有一条边多余，若形成奇环则将多余的边加入集合。</a:t>
            </a:r>
          </a:p>
          <a:p>
            <a:r>
              <a:rPr lang="zh-CN" altLang="en-US" dirty="0"/>
              <a:t>删除一条边时，若这条边是树边则直接删除，否则若在集合中，则从集合中删除。</a:t>
            </a:r>
          </a:p>
          <a:p>
            <a:r>
              <a:rPr lang="zh-CN" altLang="en-US" dirty="0"/>
              <a:t>查询时，如果集合中没有边，则为二分图。</a:t>
            </a:r>
          </a:p>
          <a:p>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extLst>
      <p:ext uri="{BB962C8B-B14F-4D97-AF65-F5344CB8AC3E}">
        <p14:creationId xmlns:p14="http://schemas.microsoft.com/office/powerpoint/2010/main" val="620103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Bzoj3514 </a:t>
            </a:r>
            <a:r>
              <a:rPr lang="en-US" altLang="zh-CN" dirty="0" err="1"/>
              <a:t>Codechef</a:t>
            </a:r>
            <a:r>
              <a:rPr lang="en-US" altLang="zh-CN" dirty="0"/>
              <a:t> MARCH14 GERALD07</a:t>
            </a:r>
            <a:r>
              <a:rPr lang="zh-CN" altLang="en-US" dirty="0"/>
              <a:t>加强版</a:t>
            </a:r>
          </a:p>
        </p:txBody>
      </p:sp>
      <p:sp>
        <p:nvSpPr>
          <p:cNvPr id="3" name="内容占位符 2"/>
          <p:cNvSpPr>
            <a:spLocks noGrp="1"/>
          </p:cNvSpPr>
          <p:nvPr>
            <p:ph idx="1"/>
          </p:nvPr>
        </p:nvSpPr>
        <p:spPr/>
        <p:txBody>
          <a:bodyPr/>
          <a:lstStyle/>
          <a:p>
            <a:r>
              <a:rPr lang="en-US" altLang="zh-CN" dirty="0"/>
              <a:t>n</a:t>
            </a:r>
            <a:r>
              <a:rPr lang="zh-CN" altLang="en-US" dirty="0"/>
              <a:t>个点</a:t>
            </a:r>
            <a:r>
              <a:rPr lang="en-US" altLang="zh-CN" dirty="0"/>
              <a:t>m</a:t>
            </a:r>
            <a:r>
              <a:rPr lang="zh-CN" altLang="en-US" dirty="0"/>
              <a:t>条边的无向图，询问保留图中编号在</a:t>
            </a:r>
            <a:r>
              <a:rPr lang="en-US" altLang="zh-CN" dirty="0"/>
              <a:t>[</a:t>
            </a:r>
            <a:r>
              <a:rPr lang="en-US" altLang="zh-CN" dirty="0" err="1"/>
              <a:t>l,r</a:t>
            </a:r>
            <a:r>
              <a:rPr lang="en-US" altLang="zh-CN" dirty="0"/>
              <a:t>]</a:t>
            </a:r>
            <a:r>
              <a:rPr lang="zh-CN" altLang="en-US" dirty="0"/>
              <a:t>的边的时候图中的联通块个数，强制在线</a:t>
            </a:r>
          </a:p>
        </p:txBody>
      </p:sp>
    </p:spTree>
    <p:extLst>
      <p:ext uri="{BB962C8B-B14F-4D97-AF65-F5344CB8AC3E}">
        <p14:creationId xmlns:p14="http://schemas.microsoft.com/office/powerpoint/2010/main" val="444629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先用</a:t>
            </a:r>
            <a:r>
              <a:rPr lang="en-US" altLang="zh-CN" dirty="0"/>
              <a:t>LCT</a:t>
            </a:r>
            <a:r>
              <a:rPr lang="zh-CN" altLang="en-US" dirty="0"/>
              <a:t>预处理一下，依次加入每一条边</a:t>
            </a:r>
            <a:endParaRPr lang="en-US" altLang="zh-CN" dirty="0"/>
          </a:p>
          <a:p>
            <a:r>
              <a:rPr lang="zh-CN" altLang="en-US" dirty="0"/>
              <a:t>当前加入第</a:t>
            </a:r>
            <a:r>
              <a:rPr lang="en-US" altLang="zh-CN" dirty="0" err="1"/>
              <a:t>i</a:t>
            </a:r>
            <a:r>
              <a:rPr lang="zh-CN" altLang="en-US" dirty="0"/>
              <a:t>条边，如果这个边加入之后成环了，就弹出这个环上面编号最小的边</a:t>
            </a:r>
            <a:r>
              <a:rPr lang="en-US" altLang="zh-CN" dirty="0"/>
              <a:t>x</a:t>
            </a:r>
            <a:r>
              <a:rPr lang="zh-CN" altLang="en-US" dirty="0"/>
              <a:t>，并且记录下</a:t>
            </a:r>
            <a:r>
              <a:rPr lang="en-US" altLang="zh-CN" dirty="0"/>
              <a:t>b[</a:t>
            </a:r>
            <a:r>
              <a:rPr lang="en-US" altLang="zh-CN" dirty="0" err="1"/>
              <a:t>i</a:t>
            </a:r>
            <a:r>
              <a:rPr lang="en-US" altLang="zh-CN" dirty="0"/>
              <a:t>] = x</a:t>
            </a:r>
            <a:r>
              <a:rPr lang="zh-CN" altLang="en-US" dirty="0"/>
              <a:t>，默认</a:t>
            </a:r>
            <a:r>
              <a:rPr lang="en-US" altLang="zh-CN" dirty="0"/>
              <a:t>b[</a:t>
            </a:r>
            <a:r>
              <a:rPr lang="en-US" altLang="zh-CN" dirty="0" err="1"/>
              <a:t>i</a:t>
            </a:r>
            <a:r>
              <a:rPr lang="en-US" altLang="zh-CN" dirty="0"/>
              <a:t>] = 0</a:t>
            </a:r>
          </a:p>
          <a:p>
            <a:r>
              <a:rPr lang="zh-CN" altLang="en-US" dirty="0"/>
              <a:t>之后就是查询</a:t>
            </a:r>
            <a:r>
              <a:rPr lang="en-US" altLang="zh-CN" dirty="0"/>
              <a:t>n-</a:t>
            </a:r>
            <a:r>
              <a:rPr lang="zh-CN" altLang="en-US" dirty="0"/>
              <a:t>区间中</a:t>
            </a:r>
            <a:r>
              <a:rPr lang="en-US" altLang="zh-CN" dirty="0"/>
              <a:t>b</a:t>
            </a:r>
            <a:r>
              <a:rPr lang="zh-CN" altLang="en-US" dirty="0"/>
              <a:t>值小于于</a:t>
            </a:r>
            <a:r>
              <a:rPr lang="en-US" altLang="zh-CN" dirty="0"/>
              <a:t>l</a:t>
            </a:r>
            <a:r>
              <a:rPr lang="zh-CN" altLang="en-US" dirty="0"/>
              <a:t>的数个数</a:t>
            </a:r>
            <a:endParaRPr lang="en-US" altLang="zh-CN" dirty="0"/>
          </a:p>
          <a:p>
            <a:r>
              <a:rPr lang="zh-CN" altLang="en-US" dirty="0"/>
              <a:t>因为如果</a:t>
            </a:r>
            <a:r>
              <a:rPr lang="en-US" altLang="zh-CN" dirty="0"/>
              <a:t>b</a:t>
            </a:r>
            <a:r>
              <a:rPr lang="zh-CN" altLang="en-US" dirty="0"/>
              <a:t>值小于</a:t>
            </a:r>
            <a:r>
              <a:rPr lang="en-US" altLang="zh-CN" dirty="0"/>
              <a:t>l</a:t>
            </a:r>
            <a:r>
              <a:rPr lang="zh-CN" altLang="en-US" dirty="0"/>
              <a:t>，那这个边与</a:t>
            </a:r>
            <a:r>
              <a:rPr lang="en-US" altLang="zh-CN" dirty="0"/>
              <a:t>[</a:t>
            </a:r>
            <a:r>
              <a:rPr lang="en-US" altLang="zh-CN" dirty="0" err="1"/>
              <a:t>l,r</a:t>
            </a:r>
            <a:r>
              <a:rPr lang="en-US" altLang="zh-CN" dirty="0"/>
              <a:t>]</a:t>
            </a:r>
            <a:r>
              <a:rPr lang="zh-CN" altLang="en-US" dirty="0"/>
              <a:t>内边不成环，所以连通块数量</a:t>
            </a:r>
            <a:r>
              <a:rPr lang="en-US" altLang="zh-CN" dirty="0"/>
              <a:t>-1</a:t>
            </a:r>
          </a:p>
          <a:p>
            <a:r>
              <a:rPr lang="zh-CN" altLang="en-US" dirty="0"/>
              <a:t>否则没有贡献</a:t>
            </a:r>
            <a:endParaRPr lang="en-US" altLang="zh-CN" dirty="0"/>
          </a:p>
          <a:p>
            <a:r>
              <a:rPr lang="zh-CN" altLang="en-US" dirty="0"/>
              <a:t>时间复杂度</a:t>
            </a:r>
            <a:r>
              <a:rPr lang="en-US" altLang="zh-CN" dirty="0"/>
              <a:t>O( (</a:t>
            </a:r>
            <a:r>
              <a:rPr lang="en-US" altLang="zh-CN" dirty="0" err="1"/>
              <a:t>n+m</a:t>
            </a:r>
            <a:r>
              <a:rPr lang="en-US" altLang="zh-CN" dirty="0"/>
              <a:t>)</a:t>
            </a:r>
            <a:r>
              <a:rPr lang="en-US" altLang="zh-CN" dirty="0" err="1"/>
              <a:t>logn</a:t>
            </a:r>
            <a:r>
              <a:rPr lang="en-US" altLang="zh-CN" dirty="0"/>
              <a:t> )</a:t>
            </a:r>
            <a:r>
              <a:rPr lang="zh-CN" altLang="en-US" dirty="0"/>
              <a:t>，空间复杂度</a:t>
            </a:r>
            <a:r>
              <a:rPr lang="en-US" altLang="zh-CN" dirty="0"/>
              <a:t>O( </a:t>
            </a:r>
            <a:r>
              <a:rPr lang="en-US" altLang="zh-CN" dirty="0" err="1"/>
              <a:t>nlogn</a:t>
            </a:r>
            <a:r>
              <a:rPr lang="en-US" altLang="zh-CN" dirty="0"/>
              <a:t> )</a:t>
            </a:r>
            <a:endParaRPr lang="zh-CN" altLang="en-US" dirty="0"/>
          </a:p>
        </p:txBody>
      </p:sp>
    </p:spTree>
    <p:extLst>
      <p:ext uri="{BB962C8B-B14F-4D97-AF65-F5344CB8AC3E}">
        <p14:creationId xmlns:p14="http://schemas.microsoft.com/office/powerpoint/2010/main" val="4085489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2A6BF2-591E-4D92-872A-5003DE06C679}"/>
              </a:ext>
            </a:extLst>
          </p:cNvPr>
          <p:cNvSpPr>
            <a:spLocks noGrp="1"/>
          </p:cNvSpPr>
          <p:nvPr>
            <p:ph type="title"/>
          </p:nvPr>
        </p:nvSpPr>
        <p:spPr/>
        <p:txBody>
          <a:bodyPr/>
          <a:lstStyle/>
          <a:p>
            <a:r>
              <a:rPr lang="en-US" altLang="zh-CN" dirty="0"/>
              <a:t>Uoj274【</a:t>
            </a:r>
            <a:r>
              <a:rPr lang="zh-CN" altLang="en-US" dirty="0"/>
              <a:t>清华集训</a:t>
            </a:r>
            <a:r>
              <a:rPr lang="en-US" altLang="zh-CN" dirty="0"/>
              <a:t>2016】</a:t>
            </a:r>
            <a:r>
              <a:rPr lang="zh-CN" altLang="en-US" dirty="0"/>
              <a:t>温暖会指引我们前行</a:t>
            </a:r>
          </a:p>
        </p:txBody>
      </p:sp>
      <p:sp>
        <p:nvSpPr>
          <p:cNvPr id="3" name="内容占位符 2">
            <a:extLst>
              <a:ext uri="{FF2B5EF4-FFF2-40B4-BE49-F238E27FC236}">
                <a16:creationId xmlns:a16="http://schemas.microsoft.com/office/drawing/2014/main" id="{42419089-25D4-4361-9A30-2E31B75E25E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A7A90581-3095-470C-8B5C-F967F7D6CF1B}"/>
              </a:ext>
            </a:extLst>
          </p:cNvPr>
          <p:cNvPicPr>
            <a:picLocks noChangeAspect="1"/>
          </p:cNvPicPr>
          <p:nvPr/>
        </p:nvPicPr>
        <p:blipFill>
          <a:blip r:embed="rId2"/>
          <a:stretch>
            <a:fillRect/>
          </a:stretch>
        </p:blipFill>
        <p:spPr>
          <a:xfrm>
            <a:off x="0" y="1546162"/>
            <a:ext cx="9789110" cy="3712410"/>
          </a:xfrm>
          <a:prstGeom prst="rect">
            <a:avLst/>
          </a:prstGeom>
        </p:spPr>
      </p:pic>
      <p:pic>
        <p:nvPicPr>
          <p:cNvPr id="1026" name="Picture 2">
            <a:extLst>
              <a:ext uri="{FF2B5EF4-FFF2-40B4-BE49-F238E27FC236}">
                <a16:creationId xmlns:a16="http://schemas.microsoft.com/office/drawing/2014/main" id="{A8EE26F7-9B4D-42DC-B559-F30582CBB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1900" y="4067175"/>
            <a:ext cx="84201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206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9A1DC7-A5C1-4819-AF49-483598970BF6}"/>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894BB0D5-6DDC-407E-AF93-B6C38B1C9FD4}"/>
              </a:ext>
            </a:extLst>
          </p:cNvPr>
          <p:cNvSpPr>
            <a:spLocks noGrp="1"/>
          </p:cNvSpPr>
          <p:nvPr>
            <p:ph idx="1"/>
          </p:nvPr>
        </p:nvSpPr>
        <p:spPr/>
        <p:txBody>
          <a:bodyPr/>
          <a:lstStyle/>
          <a:p>
            <a:r>
              <a:rPr lang="zh-CN" altLang="en-US" dirty="0"/>
              <a:t>最小值最大，次小值最大，以此类推，这个是最大瓶颈树</a:t>
            </a:r>
            <a:endParaRPr lang="en-US" altLang="zh-CN" dirty="0"/>
          </a:p>
          <a:p>
            <a:r>
              <a:rPr lang="zh-CN" altLang="en-US" dirty="0"/>
              <a:t>和</a:t>
            </a:r>
            <a:r>
              <a:rPr lang="en-US" altLang="zh-CN" dirty="0"/>
              <a:t>MST</a:t>
            </a:r>
            <a:r>
              <a:rPr lang="zh-CN" altLang="en-US" dirty="0"/>
              <a:t>是等价的</a:t>
            </a:r>
            <a:endParaRPr lang="en-US" altLang="zh-CN" dirty="0"/>
          </a:p>
          <a:p>
            <a:r>
              <a:rPr lang="zh-CN" altLang="en-US" dirty="0"/>
              <a:t>维护的时候加入一条边的时候在环上删除比其大的边就行了</a:t>
            </a:r>
            <a:endParaRPr lang="en-US" altLang="zh-CN" dirty="0"/>
          </a:p>
          <a:p>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extLst>
      <p:ext uri="{BB962C8B-B14F-4D97-AF65-F5344CB8AC3E}">
        <p14:creationId xmlns:p14="http://schemas.microsoft.com/office/powerpoint/2010/main" val="1830325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5C2FF6-2362-40E4-8C2F-C5456D95CA98}"/>
              </a:ext>
            </a:extLst>
          </p:cNvPr>
          <p:cNvSpPr>
            <a:spLocks noGrp="1"/>
          </p:cNvSpPr>
          <p:nvPr>
            <p:ph type="title"/>
          </p:nvPr>
        </p:nvSpPr>
        <p:spPr/>
        <p:txBody>
          <a:bodyPr/>
          <a:lstStyle/>
          <a:p>
            <a:r>
              <a:rPr lang="en-US" altLang="zh-CN" dirty="0"/>
              <a:t>Luogu2387 [NOI2014]</a:t>
            </a:r>
            <a:r>
              <a:rPr lang="zh-CN" altLang="en-US" dirty="0"/>
              <a:t>魔法森林</a:t>
            </a:r>
          </a:p>
        </p:txBody>
      </p:sp>
      <p:sp>
        <p:nvSpPr>
          <p:cNvPr id="3" name="内容占位符 2">
            <a:extLst>
              <a:ext uri="{FF2B5EF4-FFF2-40B4-BE49-F238E27FC236}">
                <a16:creationId xmlns:a16="http://schemas.microsoft.com/office/drawing/2014/main" id="{9BBDC30C-023F-466E-B662-013257F55F07}"/>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2303B70-576B-49B4-89B0-8DBF7413F943}"/>
              </a:ext>
            </a:extLst>
          </p:cNvPr>
          <p:cNvPicPr>
            <a:picLocks noChangeAspect="1"/>
          </p:cNvPicPr>
          <p:nvPr/>
        </p:nvPicPr>
        <p:blipFill>
          <a:blip r:embed="rId2"/>
          <a:stretch>
            <a:fillRect/>
          </a:stretch>
        </p:blipFill>
        <p:spPr>
          <a:xfrm>
            <a:off x="838200" y="1758981"/>
            <a:ext cx="8982075" cy="4210050"/>
          </a:xfrm>
          <a:prstGeom prst="rect">
            <a:avLst/>
          </a:prstGeom>
        </p:spPr>
      </p:pic>
    </p:spTree>
    <p:extLst>
      <p:ext uri="{BB962C8B-B14F-4D97-AF65-F5344CB8AC3E}">
        <p14:creationId xmlns:p14="http://schemas.microsoft.com/office/powerpoint/2010/main" val="3287997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851CB9-0D10-4A1C-8F06-B8DC1487DCF5}"/>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C91A43E-66ED-4212-ACAA-63FB6CE38063}"/>
              </a:ext>
            </a:extLst>
          </p:cNvPr>
          <p:cNvSpPr>
            <a:spLocks noGrp="1"/>
          </p:cNvSpPr>
          <p:nvPr>
            <p:ph idx="1"/>
          </p:nvPr>
        </p:nvSpPr>
        <p:spPr/>
        <p:txBody>
          <a:bodyPr/>
          <a:lstStyle/>
          <a:p>
            <a:r>
              <a:rPr lang="zh-CN" altLang="en-US" dirty="0"/>
              <a:t>考虑先按照</a:t>
            </a:r>
            <a:r>
              <a:rPr lang="en-US" altLang="zh-CN" dirty="0"/>
              <a:t>A[</a:t>
            </a:r>
            <a:r>
              <a:rPr lang="en-US" altLang="zh-CN" dirty="0" err="1"/>
              <a:t>i</a:t>
            </a:r>
            <a:r>
              <a:rPr lang="en-US" altLang="zh-CN" dirty="0"/>
              <a:t>]</a:t>
            </a:r>
            <a:r>
              <a:rPr lang="zh-CN" altLang="en-US" dirty="0"/>
              <a:t>为关键字将每条边排序，然后按顺序动态加入每一条边。以下定一条路径的代价为一条路径经过的所有边的</a:t>
            </a:r>
            <a:r>
              <a:rPr lang="en-US" altLang="zh-CN" dirty="0"/>
              <a:t>B</a:t>
            </a:r>
            <a:r>
              <a:rPr lang="zh-CN" altLang="en-US" dirty="0"/>
              <a:t>的最大值。可以知道，加入第</a:t>
            </a:r>
            <a:r>
              <a:rPr lang="en-US" altLang="zh-CN" dirty="0" err="1"/>
              <a:t>i</a:t>
            </a:r>
            <a:r>
              <a:rPr lang="zh-CN" altLang="en-US" dirty="0"/>
              <a:t>条边之后的最小代价，就是</a:t>
            </a:r>
            <a:r>
              <a:rPr lang="en-US" altLang="zh-CN" dirty="0"/>
              <a:t>A[</a:t>
            </a:r>
            <a:r>
              <a:rPr lang="en-US" altLang="zh-CN" dirty="0" err="1"/>
              <a:t>i</a:t>
            </a:r>
            <a:r>
              <a:rPr lang="en-US" altLang="zh-CN" dirty="0"/>
              <a:t>]</a:t>
            </a:r>
            <a:r>
              <a:rPr lang="zh-CN" altLang="en-US" dirty="0"/>
              <a:t>加上从</a:t>
            </a:r>
            <a:r>
              <a:rPr lang="en-US" altLang="zh-CN" dirty="0"/>
              <a:t>1</a:t>
            </a:r>
            <a:r>
              <a:rPr lang="zh-CN" altLang="en-US" dirty="0"/>
              <a:t>到</a:t>
            </a:r>
            <a:r>
              <a:rPr lang="en-US" altLang="zh-CN" dirty="0"/>
              <a:t>n</a:t>
            </a:r>
            <a:r>
              <a:rPr lang="zh-CN" altLang="en-US" dirty="0"/>
              <a:t>的所有路径中，代价最小的路径的代价。</a:t>
            </a:r>
          </a:p>
          <a:p>
            <a:r>
              <a:rPr lang="zh-CN" altLang="en-US" dirty="0"/>
              <a:t>看到动态加边，可以想到使用</a:t>
            </a:r>
            <a:r>
              <a:rPr lang="en-US" altLang="zh-CN" dirty="0"/>
              <a:t>LCT</a:t>
            </a:r>
            <a:r>
              <a:rPr lang="zh-CN" altLang="en-US" dirty="0"/>
              <a:t>来完成。由于要维护边权，所以要把边在</a:t>
            </a:r>
            <a:r>
              <a:rPr lang="en-US" altLang="zh-CN" dirty="0"/>
              <a:t>LCT</a:t>
            </a:r>
            <a:r>
              <a:rPr lang="zh-CN" altLang="en-US" dirty="0"/>
              <a:t>中理解成点。</a:t>
            </a:r>
            <a:endParaRPr lang="en-US" altLang="zh-CN" dirty="0"/>
          </a:p>
          <a:p>
            <a:r>
              <a:rPr lang="zh-CN" altLang="en-US" dirty="0"/>
              <a:t>然后问题变成了一个动态维护</a:t>
            </a:r>
            <a:r>
              <a:rPr lang="en-US" altLang="zh-CN" dirty="0"/>
              <a:t>MST</a:t>
            </a:r>
            <a:r>
              <a:rPr lang="zh-CN" altLang="en-US" dirty="0"/>
              <a:t>的问题，用之前的方法即可维护</a:t>
            </a:r>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r>
              <a:rPr lang="zh-CN" altLang="en-US" dirty="0"/>
              <a:t>，现场数据很弱暴力可以随便过</a:t>
            </a:r>
          </a:p>
        </p:txBody>
      </p:sp>
    </p:spTree>
    <p:extLst>
      <p:ext uri="{BB962C8B-B14F-4D97-AF65-F5344CB8AC3E}">
        <p14:creationId xmlns:p14="http://schemas.microsoft.com/office/powerpoint/2010/main" val="2226193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ACFFE8-F23B-486E-94F7-D5E8577533A3}"/>
              </a:ext>
            </a:extLst>
          </p:cNvPr>
          <p:cNvSpPr>
            <a:spLocks noGrp="1"/>
          </p:cNvSpPr>
          <p:nvPr>
            <p:ph type="title"/>
          </p:nvPr>
        </p:nvSpPr>
        <p:spPr/>
        <p:txBody>
          <a:bodyPr/>
          <a:lstStyle/>
          <a:p>
            <a:r>
              <a:rPr lang="en-US" altLang="zh-CN" dirty="0" err="1"/>
              <a:t>Hdu</a:t>
            </a:r>
            <a:r>
              <a:rPr lang="en-US" altLang="zh-CN" dirty="0"/>
              <a:t> 5398</a:t>
            </a:r>
            <a:endParaRPr lang="zh-CN" altLang="en-US" dirty="0"/>
          </a:p>
        </p:txBody>
      </p:sp>
      <p:sp>
        <p:nvSpPr>
          <p:cNvPr id="3" name="内容占位符 2">
            <a:extLst>
              <a:ext uri="{FF2B5EF4-FFF2-40B4-BE49-F238E27FC236}">
                <a16:creationId xmlns:a16="http://schemas.microsoft.com/office/drawing/2014/main" id="{5B629E12-DC46-480A-8272-39336F9844AB}"/>
              </a:ext>
            </a:extLst>
          </p:cNvPr>
          <p:cNvSpPr>
            <a:spLocks noGrp="1"/>
          </p:cNvSpPr>
          <p:nvPr>
            <p:ph idx="1"/>
          </p:nvPr>
        </p:nvSpPr>
        <p:spPr/>
        <p:txBody>
          <a:bodyPr/>
          <a:lstStyle/>
          <a:p>
            <a:r>
              <a:rPr lang="zh-CN" altLang="en-US" dirty="0"/>
              <a:t>给你一个</a:t>
            </a:r>
            <a:r>
              <a:rPr lang="en-US" altLang="zh-CN" dirty="0"/>
              <a:t>n,</a:t>
            </a:r>
            <a:r>
              <a:rPr lang="zh-CN" altLang="en-US" dirty="0"/>
              <a:t>让你输出一个最大生成树的价值。</a:t>
            </a:r>
          </a:p>
          <a:p>
            <a:r>
              <a:rPr lang="zh-CN" altLang="en-US" dirty="0"/>
              <a:t>有</a:t>
            </a:r>
            <a:r>
              <a:rPr lang="en-US" altLang="zh-CN" dirty="0"/>
              <a:t>n</a:t>
            </a:r>
            <a:r>
              <a:rPr lang="zh-CN" altLang="en-US" dirty="0"/>
              <a:t>个点，任意两点有条边，边权为</a:t>
            </a:r>
            <a:r>
              <a:rPr lang="en-US" altLang="zh-CN" dirty="0" err="1"/>
              <a:t>gcd</a:t>
            </a:r>
            <a:r>
              <a:rPr lang="en-US" altLang="zh-CN" dirty="0"/>
              <a:t>(</a:t>
            </a:r>
            <a:r>
              <a:rPr lang="en-US" altLang="zh-CN" dirty="0" err="1"/>
              <a:t>u,v</a:t>
            </a:r>
            <a:r>
              <a:rPr lang="en-US" altLang="zh-CN" dirty="0"/>
              <a:t>)</a:t>
            </a:r>
            <a:r>
              <a:rPr lang="zh-CN" altLang="en-US" dirty="0"/>
              <a:t>。</a:t>
            </a:r>
          </a:p>
          <a:p>
            <a:endParaRPr lang="zh-CN" altLang="en-US" dirty="0"/>
          </a:p>
        </p:txBody>
      </p:sp>
    </p:spTree>
    <p:extLst>
      <p:ext uri="{BB962C8B-B14F-4D97-AF65-F5344CB8AC3E}">
        <p14:creationId xmlns:p14="http://schemas.microsoft.com/office/powerpoint/2010/main" val="1497379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99B277-243D-4BC5-A459-1916386B258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33FBB9E-B5C7-4A7E-A9B4-E91E6E8FF09B}"/>
              </a:ext>
            </a:extLst>
          </p:cNvPr>
          <p:cNvSpPr>
            <a:spLocks noGrp="1"/>
          </p:cNvSpPr>
          <p:nvPr>
            <p:ph idx="1"/>
          </p:nvPr>
        </p:nvSpPr>
        <p:spPr/>
        <p:txBody>
          <a:bodyPr/>
          <a:lstStyle/>
          <a:p>
            <a:r>
              <a:rPr lang="zh-CN" altLang="en-US" dirty="0"/>
              <a:t>如果</a:t>
            </a:r>
            <a:r>
              <a:rPr lang="en-US" altLang="zh-CN" dirty="0"/>
              <a:t>(</a:t>
            </a:r>
            <a:r>
              <a:rPr lang="en-US" altLang="zh-CN" dirty="0" err="1"/>
              <a:t>x,y</a:t>
            </a:r>
            <a:r>
              <a:rPr lang="en-US" altLang="zh-CN" dirty="0"/>
              <a:t>)</a:t>
            </a:r>
            <a:r>
              <a:rPr lang="zh-CN" altLang="en-US" dirty="0"/>
              <a:t>连边，且</a:t>
            </a:r>
            <a:r>
              <a:rPr lang="en-US" altLang="zh-CN" dirty="0"/>
              <a:t>d=</a:t>
            </a:r>
            <a:r>
              <a:rPr lang="en-US" altLang="zh-CN" dirty="0" err="1"/>
              <a:t>gcd</a:t>
            </a:r>
            <a:r>
              <a:rPr lang="en-US" altLang="zh-CN" dirty="0"/>
              <a:t>(</a:t>
            </a:r>
            <a:r>
              <a:rPr lang="en-US" altLang="zh-CN" dirty="0" err="1"/>
              <a:t>x,y</a:t>
            </a:r>
            <a:r>
              <a:rPr lang="en-US" altLang="zh-CN" dirty="0"/>
              <a:t>)</a:t>
            </a:r>
            <a:r>
              <a:rPr lang="zh-CN" altLang="en-US" dirty="0"/>
              <a:t>使得</a:t>
            </a:r>
            <a:r>
              <a:rPr lang="en-US" altLang="zh-CN" dirty="0"/>
              <a:t>d&lt;x</a:t>
            </a:r>
            <a:r>
              <a:rPr lang="zh-CN" altLang="en-US" dirty="0"/>
              <a:t>且</a:t>
            </a:r>
            <a:r>
              <a:rPr lang="en-US" altLang="zh-CN" dirty="0"/>
              <a:t>d&lt;y</a:t>
            </a:r>
            <a:r>
              <a:rPr lang="zh-CN" altLang="en-US" dirty="0"/>
              <a:t>，那么考虑</a:t>
            </a:r>
            <a:r>
              <a:rPr lang="en-US" altLang="zh-CN" dirty="0"/>
              <a:t>(</a:t>
            </a:r>
            <a:r>
              <a:rPr lang="en-US" altLang="zh-CN" dirty="0" err="1"/>
              <a:t>d,x</a:t>
            </a:r>
            <a:r>
              <a:rPr lang="en-US" altLang="zh-CN" dirty="0"/>
              <a:t>)</a:t>
            </a:r>
            <a:r>
              <a:rPr lang="zh-CN" altLang="en-US" dirty="0"/>
              <a:t>，</a:t>
            </a:r>
            <a:r>
              <a:rPr lang="en-US" altLang="zh-CN" dirty="0"/>
              <a:t>(</a:t>
            </a:r>
            <a:r>
              <a:rPr lang="en-US" altLang="zh-CN" dirty="0" err="1"/>
              <a:t>d,y</a:t>
            </a:r>
            <a:r>
              <a:rPr lang="en-US" altLang="zh-CN" dirty="0"/>
              <a:t>)</a:t>
            </a:r>
            <a:r>
              <a:rPr lang="zh-CN" altLang="en-US" dirty="0"/>
              <a:t>，去掉边</a:t>
            </a:r>
            <a:r>
              <a:rPr lang="en-US" altLang="zh-CN" dirty="0"/>
              <a:t>(</a:t>
            </a:r>
            <a:r>
              <a:rPr lang="en-US" altLang="zh-CN" dirty="0" err="1"/>
              <a:t>x,y</a:t>
            </a:r>
            <a:r>
              <a:rPr lang="en-US" altLang="zh-CN" dirty="0"/>
              <a:t>)</a:t>
            </a:r>
            <a:r>
              <a:rPr lang="zh-CN" altLang="en-US" dirty="0"/>
              <a:t>后</a:t>
            </a:r>
            <a:r>
              <a:rPr lang="en-US" altLang="zh-CN" dirty="0"/>
              <a:t>d</a:t>
            </a:r>
            <a:r>
              <a:rPr lang="zh-CN" altLang="en-US" dirty="0"/>
              <a:t>必然和一个不在一起，那么连上这条边即可。</a:t>
            </a:r>
            <a:endParaRPr lang="en-US" altLang="zh-CN" dirty="0"/>
          </a:p>
          <a:p>
            <a:r>
              <a:rPr lang="en-US" altLang="zh-CN" dirty="0" err="1"/>
              <a:t>gcd</a:t>
            </a:r>
            <a:r>
              <a:rPr lang="en-US" altLang="zh-CN" dirty="0"/>
              <a:t>(</a:t>
            </a:r>
            <a:r>
              <a:rPr lang="en-US" altLang="zh-CN" dirty="0" err="1"/>
              <a:t>x,y</a:t>
            </a:r>
            <a:r>
              <a:rPr lang="en-US" altLang="zh-CN" dirty="0"/>
              <a:t>)&gt;=</a:t>
            </a:r>
            <a:r>
              <a:rPr lang="en-US" altLang="zh-CN" dirty="0" err="1"/>
              <a:t>gcd</a:t>
            </a:r>
            <a:r>
              <a:rPr lang="en-US" altLang="zh-CN" dirty="0"/>
              <a:t>(</a:t>
            </a:r>
            <a:r>
              <a:rPr lang="en-US" altLang="zh-CN" dirty="0" err="1"/>
              <a:t>x,d</a:t>
            </a:r>
            <a:r>
              <a:rPr lang="en-US" altLang="zh-CN" dirty="0"/>
              <a:t>),</a:t>
            </a:r>
            <a:r>
              <a:rPr lang="en-US" altLang="zh-CN" dirty="0" err="1"/>
              <a:t>gcd</a:t>
            </a:r>
            <a:r>
              <a:rPr lang="en-US" altLang="zh-CN" dirty="0"/>
              <a:t>(</a:t>
            </a:r>
            <a:r>
              <a:rPr lang="en-US" altLang="zh-CN" dirty="0" err="1"/>
              <a:t>y,d</a:t>
            </a:r>
            <a:r>
              <a:rPr lang="en-US" altLang="zh-CN" dirty="0"/>
              <a:t>)</a:t>
            </a:r>
          </a:p>
          <a:p>
            <a:r>
              <a:rPr lang="zh-CN" altLang="en-US" dirty="0"/>
              <a:t>所以最后的任意边</a:t>
            </a:r>
            <a:r>
              <a:rPr lang="en-US" altLang="zh-CN" dirty="0"/>
              <a:t>(</a:t>
            </a:r>
            <a:r>
              <a:rPr lang="en-US" altLang="zh-CN" dirty="0" err="1"/>
              <a:t>x,y</a:t>
            </a:r>
            <a:r>
              <a:rPr lang="en-US" altLang="zh-CN" dirty="0"/>
              <a:t>)</a:t>
            </a:r>
            <a:r>
              <a:rPr lang="zh-CN" altLang="en-US" dirty="0"/>
              <a:t>都是</a:t>
            </a:r>
            <a:r>
              <a:rPr lang="en-US" altLang="zh-CN" dirty="0" err="1"/>
              <a:t>x|y</a:t>
            </a:r>
            <a:r>
              <a:rPr lang="zh-CN" altLang="en-US" dirty="0"/>
              <a:t>或</a:t>
            </a:r>
            <a:r>
              <a:rPr lang="en-US" altLang="zh-CN" dirty="0" err="1"/>
              <a:t>y|x</a:t>
            </a:r>
            <a:r>
              <a:rPr lang="zh-CN" altLang="en-US" dirty="0"/>
              <a:t>的，我们只需要维护这样的边就可以了</a:t>
            </a:r>
            <a:endParaRPr lang="en-US" altLang="zh-CN" dirty="0"/>
          </a:p>
          <a:p>
            <a:r>
              <a:rPr lang="zh-CN" altLang="en-US" dirty="0"/>
              <a:t>然后从小到大枚举然后</a:t>
            </a:r>
            <a:r>
              <a:rPr lang="en-US" altLang="zh-CN" dirty="0" err="1"/>
              <a:t>lct</a:t>
            </a:r>
            <a:r>
              <a:rPr lang="zh-CN" altLang="en-US" dirty="0"/>
              <a:t>维护最大生成树即可，这里每次枚举一个值的约数，所以总次数是</a:t>
            </a:r>
            <a:r>
              <a:rPr lang="en-US" altLang="zh-CN" dirty="0"/>
              <a:t>O( </a:t>
            </a:r>
            <a:r>
              <a:rPr lang="en-US" altLang="zh-CN" dirty="0" err="1"/>
              <a:t>nlogn</a:t>
            </a:r>
            <a:r>
              <a:rPr lang="en-US" altLang="zh-CN" dirty="0"/>
              <a:t> )</a:t>
            </a:r>
            <a:r>
              <a:rPr lang="zh-CN" altLang="en-US" dirty="0"/>
              <a:t>的</a:t>
            </a:r>
            <a:endParaRPr lang="en-US" altLang="zh-CN" dirty="0"/>
          </a:p>
          <a:p>
            <a:endParaRPr lang="en-US" altLang="zh-CN" dirty="0"/>
          </a:p>
          <a:p>
            <a:r>
              <a:rPr lang="en-US" altLang="zh-CN" dirty="0"/>
              <a:t>O( nlog^2n )</a:t>
            </a:r>
            <a:r>
              <a:rPr lang="zh-CN" altLang="en-US" dirty="0"/>
              <a:t>，听说暴力也能过</a:t>
            </a:r>
          </a:p>
        </p:txBody>
      </p:sp>
    </p:spTree>
    <p:extLst>
      <p:ext uri="{BB962C8B-B14F-4D97-AF65-F5344CB8AC3E}">
        <p14:creationId xmlns:p14="http://schemas.microsoft.com/office/powerpoint/2010/main" val="1543476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19072C-729B-4DA9-B7CC-EDDAF2E0CDF7}"/>
              </a:ext>
            </a:extLst>
          </p:cNvPr>
          <p:cNvSpPr>
            <a:spLocks noGrp="1"/>
          </p:cNvSpPr>
          <p:nvPr>
            <p:ph type="title"/>
          </p:nvPr>
        </p:nvSpPr>
        <p:spPr/>
        <p:txBody>
          <a:bodyPr/>
          <a:lstStyle/>
          <a:p>
            <a:r>
              <a:rPr lang="en-US" altLang="zh-CN" dirty="0" err="1"/>
              <a:t>Loj</a:t>
            </a:r>
            <a:r>
              <a:rPr lang="en-US" altLang="zh-CN" dirty="0"/>
              <a:t> 6038</a:t>
            </a:r>
            <a:endParaRPr lang="zh-CN" altLang="en-US" dirty="0"/>
          </a:p>
        </p:txBody>
      </p:sp>
      <p:sp>
        <p:nvSpPr>
          <p:cNvPr id="3" name="内容占位符 2">
            <a:extLst>
              <a:ext uri="{FF2B5EF4-FFF2-40B4-BE49-F238E27FC236}">
                <a16:creationId xmlns:a16="http://schemas.microsoft.com/office/drawing/2014/main" id="{BA1A645B-F0BC-493A-B115-68540E2C03E0}"/>
              </a:ext>
            </a:extLst>
          </p:cNvPr>
          <p:cNvSpPr>
            <a:spLocks noGrp="1"/>
          </p:cNvSpPr>
          <p:nvPr>
            <p:ph idx="1"/>
          </p:nvPr>
        </p:nvSpPr>
        <p:spPr/>
        <p:txBody>
          <a:bodyPr/>
          <a:lstStyle/>
          <a:p>
            <a:r>
              <a:rPr lang="zh-CN" altLang="en-US" dirty="0"/>
              <a:t>给你 </a:t>
            </a:r>
            <a:r>
              <a:rPr lang="en-US" altLang="zh-CN" dirty="0"/>
              <a:t>n </a:t>
            </a:r>
            <a:r>
              <a:rPr lang="zh-CN" altLang="en-US" dirty="0"/>
              <a:t>个点，支持 </a:t>
            </a:r>
            <a:r>
              <a:rPr lang="en-US" altLang="zh-CN" dirty="0"/>
              <a:t>m </a:t>
            </a:r>
            <a:r>
              <a:rPr lang="zh-CN" altLang="en-US" dirty="0"/>
              <a:t>次操作，每次为以下两种：</a:t>
            </a:r>
            <a:endParaRPr lang="en-US" altLang="zh-CN" dirty="0"/>
          </a:p>
          <a:p>
            <a:r>
              <a:rPr lang="en-US" altLang="zh-CN" dirty="0"/>
              <a:t>1.</a:t>
            </a:r>
            <a:r>
              <a:rPr lang="zh-CN" altLang="en-US" dirty="0"/>
              <a:t>连一条边，保证连完后是一棵树</a:t>
            </a:r>
            <a:r>
              <a:rPr lang="en-US" altLang="zh-CN" dirty="0"/>
              <a:t>/</a:t>
            </a:r>
            <a:r>
              <a:rPr lang="zh-CN" altLang="en-US" dirty="0"/>
              <a:t>森林；</a:t>
            </a:r>
            <a:endParaRPr lang="en-US" altLang="zh-CN" dirty="0"/>
          </a:p>
          <a:p>
            <a:r>
              <a:rPr lang="en-US" altLang="zh-CN" dirty="0"/>
              <a:t>2.</a:t>
            </a:r>
            <a:r>
              <a:rPr lang="zh-CN" altLang="en-US" dirty="0"/>
              <a:t>询问一个点能到达的最远的点与该点的距离。</a:t>
            </a:r>
            <a:endParaRPr lang="en-US" altLang="zh-CN" dirty="0"/>
          </a:p>
          <a:p>
            <a:r>
              <a:rPr lang="zh-CN" altLang="en-US" dirty="0"/>
              <a:t>强制在线。</a:t>
            </a:r>
          </a:p>
        </p:txBody>
      </p:sp>
    </p:spTree>
    <p:extLst>
      <p:ext uri="{BB962C8B-B14F-4D97-AF65-F5344CB8AC3E}">
        <p14:creationId xmlns:p14="http://schemas.microsoft.com/office/powerpoint/2010/main" val="4243414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F5B51-7CF0-48BA-9A8F-92554A595E4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95734C3-F348-494A-85E8-C1D4A0FA6393}"/>
              </a:ext>
            </a:extLst>
          </p:cNvPr>
          <p:cNvSpPr>
            <a:spLocks noGrp="1"/>
          </p:cNvSpPr>
          <p:nvPr>
            <p:ph idx="1"/>
          </p:nvPr>
        </p:nvSpPr>
        <p:spPr/>
        <p:txBody>
          <a:bodyPr/>
          <a:lstStyle/>
          <a:p>
            <a:r>
              <a:rPr lang="zh-CN" altLang="en-US" dirty="0"/>
              <a:t>与直径相关的结论</a:t>
            </a:r>
            <a:r>
              <a:rPr lang="en-US" altLang="zh-CN" dirty="0"/>
              <a:t>1</a:t>
            </a:r>
            <a:r>
              <a:rPr lang="zh-CN" altLang="en-US" dirty="0"/>
              <a:t>：与一个点距离最大的点为任意一条直径的两个端点之一。</a:t>
            </a:r>
          </a:p>
          <a:p>
            <a:r>
              <a:rPr lang="zh-CN" altLang="en-US" dirty="0"/>
              <a:t>与直径相关的结论</a:t>
            </a:r>
            <a:r>
              <a:rPr lang="en-US" altLang="zh-CN" dirty="0"/>
              <a:t>2</a:t>
            </a:r>
            <a:r>
              <a:rPr lang="zh-CN" altLang="en-US" dirty="0"/>
              <a:t>：两棵树之间连一条边，新树直径的两个端点一定为第一棵树直径的两个端点和第二棵树直径的两个端点这四者中之二。</a:t>
            </a:r>
          </a:p>
          <a:p>
            <a:r>
              <a:rPr lang="zh-CN" altLang="en-US" dirty="0"/>
              <a:t>于是问题就变简单了，用并查集维护每个连通块的直径即可。由于强制在线，所以必须用</a:t>
            </a:r>
            <a:r>
              <a:rPr lang="en-US" altLang="zh-CN" dirty="0"/>
              <a:t>LCT</a:t>
            </a:r>
            <a:r>
              <a:rPr lang="zh-CN" altLang="en-US" dirty="0"/>
              <a:t>维护树上距离。</a:t>
            </a:r>
          </a:p>
          <a:p>
            <a:endParaRPr lang="zh-CN" altLang="en-US" dirty="0"/>
          </a:p>
        </p:txBody>
      </p:sp>
    </p:spTree>
    <p:extLst>
      <p:ext uri="{BB962C8B-B14F-4D97-AF65-F5344CB8AC3E}">
        <p14:creationId xmlns:p14="http://schemas.microsoft.com/office/powerpoint/2010/main" val="317325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E38A13-F539-4A25-ADD4-8B052F26FEC0}"/>
              </a:ext>
            </a:extLst>
          </p:cNvPr>
          <p:cNvSpPr>
            <a:spLocks noGrp="1"/>
          </p:cNvSpPr>
          <p:nvPr>
            <p:ph type="title"/>
          </p:nvPr>
        </p:nvSpPr>
        <p:spPr/>
        <p:txBody>
          <a:bodyPr/>
          <a:lstStyle/>
          <a:p>
            <a:r>
              <a:rPr lang="en-US" altLang="zh-CN" dirty="0"/>
              <a:t>Luogu4230 </a:t>
            </a:r>
            <a:r>
              <a:rPr lang="zh-CN" altLang="en-US" dirty="0"/>
              <a:t>连环病原体</a:t>
            </a:r>
          </a:p>
        </p:txBody>
      </p:sp>
      <p:sp>
        <p:nvSpPr>
          <p:cNvPr id="3" name="内容占位符 2">
            <a:extLst>
              <a:ext uri="{FF2B5EF4-FFF2-40B4-BE49-F238E27FC236}">
                <a16:creationId xmlns:a16="http://schemas.microsoft.com/office/drawing/2014/main" id="{169E2449-9FF1-4B3F-B873-48B0442079C3}"/>
              </a:ext>
            </a:extLst>
          </p:cNvPr>
          <p:cNvSpPr>
            <a:spLocks noGrp="1"/>
          </p:cNvSpPr>
          <p:nvPr>
            <p:ph idx="1"/>
          </p:nvPr>
        </p:nvSpPr>
        <p:spPr/>
        <p:txBody>
          <a:bodyPr/>
          <a:lstStyle/>
          <a:p>
            <a:r>
              <a:rPr lang="zh-CN" altLang="en-US" dirty="0"/>
              <a:t>有</a:t>
            </a:r>
            <a:r>
              <a:rPr lang="en-US" altLang="zh-CN" dirty="0"/>
              <a:t>n </a:t>
            </a:r>
            <a:r>
              <a:rPr lang="zh-CN" altLang="en-US" dirty="0"/>
              <a:t>种病原体，它们之间会产生</a:t>
            </a:r>
            <a:r>
              <a:rPr lang="en-US" altLang="zh-CN" dirty="0"/>
              <a:t>m</a:t>
            </a:r>
            <a:r>
              <a:rPr lang="zh-CN" altLang="en-US" dirty="0"/>
              <a:t>种无方向性的影响，第</a:t>
            </a:r>
            <a:r>
              <a:rPr lang="en-US" altLang="zh-CN" dirty="0" err="1"/>
              <a:t>i</a:t>
            </a:r>
            <a:r>
              <a:rPr lang="zh-CN" altLang="en-US" dirty="0"/>
              <a:t>种影响发生在</a:t>
            </a:r>
            <a:r>
              <a:rPr lang="en-US" altLang="zh-CN" dirty="0"/>
              <a:t>u[</a:t>
            </a:r>
            <a:r>
              <a:rPr lang="en-US" altLang="zh-CN" dirty="0" err="1"/>
              <a:t>i</a:t>
            </a:r>
            <a:r>
              <a:rPr lang="en-US" altLang="zh-CN" dirty="0"/>
              <a:t>]</a:t>
            </a:r>
            <a:r>
              <a:rPr lang="zh-CN" altLang="en-US" dirty="0"/>
              <a:t>​</a:t>
            </a:r>
            <a:r>
              <a:rPr lang="en-US" altLang="zh-CN" dirty="0"/>
              <a:t>,v[</a:t>
            </a:r>
            <a:r>
              <a:rPr lang="en-US" altLang="zh-CN" dirty="0" err="1"/>
              <a:t>i</a:t>
            </a:r>
            <a:r>
              <a:rPr lang="en-US" altLang="zh-CN" dirty="0"/>
              <a:t>]</a:t>
            </a:r>
            <a:r>
              <a:rPr lang="zh-CN" altLang="en-US" b="1" dirty="0"/>
              <a:t>两种</a:t>
            </a:r>
            <a:r>
              <a:rPr lang="zh-CN" altLang="en-US" dirty="0"/>
              <a:t>病原体之间。</a:t>
            </a:r>
          </a:p>
          <a:p>
            <a:r>
              <a:rPr lang="zh-CN" altLang="en-US" dirty="0"/>
              <a:t>我们把所有的</a:t>
            </a:r>
            <a:r>
              <a:rPr lang="zh-CN" altLang="en-US" b="1" dirty="0"/>
              <a:t>影响</a:t>
            </a:r>
            <a:r>
              <a:rPr lang="zh-CN" altLang="en-US" dirty="0"/>
              <a:t>按编号顺序排成一个序列，如果某一个区间包含有环，那么这个区间被称作加强区间。</a:t>
            </a:r>
          </a:p>
          <a:p>
            <a:r>
              <a:rPr lang="zh-CN" altLang="en-US" dirty="0"/>
              <a:t>求每种影响分别在多少个加强区间中出现过。</a:t>
            </a:r>
          </a:p>
          <a:p>
            <a:endParaRPr lang="zh-CN" altLang="en-US" dirty="0"/>
          </a:p>
        </p:txBody>
      </p:sp>
    </p:spTree>
    <p:extLst>
      <p:ext uri="{BB962C8B-B14F-4D97-AF65-F5344CB8AC3E}">
        <p14:creationId xmlns:p14="http://schemas.microsoft.com/office/powerpoint/2010/main" val="347821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BFF68B-2D77-4043-9429-3093B36E7EA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8B2DA107-8656-4CF5-8D66-7C34E81B09F1}"/>
              </a:ext>
            </a:extLst>
          </p:cNvPr>
          <p:cNvSpPr>
            <a:spLocks noGrp="1"/>
          </p:cNvSpPr>
          <p:nvPr>
            <p:ph idx="1"/>
          </p:nvPr>
        </p:nvSpPr>
        <p:spPr/>
        <p:txBody>
          <a:bodyPr/>
          <a:lstStyle/>
          <a:p>
            <a:r>
              <a:rPr lang="zh-CN" altLang="en-US" dirty="0"/>
              <a:t>考虑扫描线来处理出所有极长的无环区间，这样我们就方便处理出所有有环的区间了</a:t>
            </a:r>
            <a:endParaRPr lang="en-US" altLang="zh-CN" dirty="0"/>
          </a:p>
          <a:p>
            <a:r>
              <a:rPr lang="zh-CN" altLang="en-US" dirty="0"/>
              <a:t>这里使用</a:t>
            </a:r>
            <a:r>
              <a:rPr lang="en-US" altLang="zh-CN" dirty="0"/>
              <a:t>two-pointers</a:t>
            </a:r>
            <a:r>
              <a:rPr lang="zh-CN" altLang="en-US" dirty="0"/>
              <a:t>的方法</a:t>
            </a:r>
            <a:endParaRPr lang="en-US" altLang="zh-CN" dirty="0"/>
          </a:p>
          <a:p>
            <a:r>
              <a:rPr lang="zh-CN" altLang="en-US" dirty="0"/>
              <a:t>扫描线加入一个影响的时候，如果成环，则我们需要一直删左边端点直到不成环，或者我们在环上找到最小编号删掉也行</a:t>
            </a:r>
            <a:endParaRPr lang="en-US" altLang="zh-CN" dirty="0"/>
          </a:p>
          <a:p>
            <a:r>
              <a:rPr lang="zh-CN" altLang="en-US" dirty="0"/>
              <a:t>这样</a:t>
            </a:r>
            <a:r>
              <a:rPr lang="en-US" altLang="zh-CN" dirty="0"/>
              <a:t>O( </a:t>
            </a:r>
            <a:r>
              <a:rPr lang="en-US" altLang="zh-CN" dirty="0" err="1"/>
              <a:t>nlogn</a:t>
            </a:r>
            <a:r>
              <a:rPr lang="en-US" altLang="zh-CN" dirty="0"/>
              <a:t> )</a:t>
            </a:r>
            <a:r>
              <a:rPr lang="zh-CN" altLang="en-US" dirty="0"/>
              <a:t>预处理完之后随便搞搞就算出来了</a:t>
            </a:r>
            <a:endParaRPr lang="en-US" altLang="zh-CN" dirty="0"/>
          </a:p>
          <a:p>
            <a:endParaRPr lang="zh-CN" altLang="en-US" dirty="0"/>
          </a:p>
        </p:txBody>
      </p:sp>
    </p:spTree>
    <p:extLst>
      <p:ext uri="{BB962C8B-B14F-4D97-AF65-F5344CB8AC3E}">
        <p14:creationId xmlns:p14="http://schemas.microsoft.com/office/powerpoint/2010/main" val="1213883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5CF6AA-8462-40A6-B1DD-971C3A7546AD}"/>
              </a:ext>
            </a:extLst>
          </p:cNvPr>
          <p:cNvSpPr>
            <a:spLocks noGrp="1"/>
          </p:cNvSpPr>
          <p:nvPr>
            <p:ph type="title"/>
          </p:nvPr>
        </p:nvSpPr>
        <p:spPr/>
        <p:txBody>
          <a:bodyPr/>
          <a:lstStyle/>
          <a:p>
            <a:r>
              <a:rPr lang="en-US" altLang="zh-CN" dirty="0"/>
              <a:t>Luogu4299 </a:t>
            </a:r>
            <a:r>
              <a:rPr lang="zh-CN" altLang="en-US" dirty="0"/>
              <a:t>首都</a:t>
            </a:r>
          </a:p>
        </p:txBody>
      </p:sp>
      <p:pic>
        <p:nvPicPr>
          <p:cNvPr id="5" name="内容占位符 4">
            <a:extLst>
              <a:ext uri="{FF2B5EF4-FFF2-40B4-BE49-F238E27FC236}">
                <a16:creationId xmlns:a16="http://schemas.microsoft.com/office/drawing/2014/main" id="{187FFFF4-5800-46D6-8A72-B23CEBE24996}"/>
              </a:ext>
            </a:extLst>
          </p:cNvPr>
          <p:cNvPicPr>
            <a:picLocks noGrp="1" noChangeAspect="1"/>
          </p:cNvPicPr>
          <p:nvPr>
            <p:ph idx="1"/>
          </p:nvPr>
        </p:nvPicPr>
        <p:blipFill>
          <a:blip r:embed="rId2"/>
          <a:stretch>
            <a:fillRect/>
          </a:stretch>
        </p:blipFill>
        <p:spPr>
          <a:xfrm>
            <a:off x="838200" y="1690688"/>
            <a:ext cx="8443028" cy="4351338"/>
          </a:xfrm>
          <a:prstGeom prst="rect">
            <a:avLst/>
          </a:prstGeom>
        </p:spPr>
      </p:pic>
    </p:spTree>
    <p:extLst>
      <p:ext uri="{BB962C8B-B14F-4D97-AF65-F5344CB8AC3E}">
        <p14:creationId xmlns:p14="http://schemas.microsoft.com/office/powerpoint/2010/main" val="2230616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6A7CF0-F0EE-428C-A709-B25795AD0F89}"/>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C4BA06AD-C466-4B9A-8AB9-C2FAE903E435}"/>
              </a:ext>
            </a:extLst>
          </p:cNvPr>
          <p:cNvSpPr>
            <a:spLocks noGrp="1"/>
          </p:cNvSpPr>
          <p:nvPr>
            <p:ph idx="1"/>
          </p:nvPr>
        </p:nvSpPr>
        <p:spPr/>
        <p:txBody>
          <a:bodyPr/>
          <a:lstStyle/>
          <a:p>
            <a:r>
              <a:rPr lang="zh-CN" altLang="en-US" dirty="0"/>
              <a:t>发现每次</a:t>
            </a:r>
            <a:r>
              <a:rPr lang="en-US" altLang="zh-CN" dirty="0"/>
              <a:t>link(</a:t>
            </a:r>
            <a:r>
              <a:rPr lang="en-US" altLang="zh-CN" dirty="0" err="1"/>
              <a:t>a,b</a:t>
            </a:r>
            <a:r>
              <a:rPr lang="en-US" altLang="zh-CN" dirty="0"/>
              <a:t>)</a:t>
            </a:r>
            <a:r>
              <a:rPr lang="zh-CN" altLang="en-US" dirty="0"/>
              <a:t>的时候新的重心一定是在</a:t>
            </a:r>
            <a:r>
              <a:rPr lang="en-US" altLang="zh-CN" dirty="0"/>
              <a:t>a</a:t>
            </a:r>
            <a:r>
              <a:rPr lang="zh-CN" altLang="en-US" dirty="0"/>
              <a:t>所在树的重心到</a:t>
            </a:r>
            <a:r>
              <a:rPr lang="en-US" altLang="zh-CN" dirty="0"/>
              <a:t>b</a:t>
            </a:r>
            <a:r>
              <a:rPr lang="zh-CN" altLang="en-US" dirty="0"/>
              <a:t>所在树的重心的连线上</a:t>
            </a:r>
            <a:endParaRPr lang="en-US" altLang="zh-CN" dirty="0"/>
          </a:p>
          <a:p>
            <a:r>
              <a:rPr lang="zh-CN" altLang="en-US" dirty="0"/>
              <a:t>使用</a:t>
            </a:r>
            <a:r>
              <a:rPr lang="en-US" altLang="zh-CN" dirty="0"/>
              <a:t>LCT</a:t>
            </a:r>
            <a:r>
              <a:rPr lang="zh-CN" altLang="en-US" dirty="0"/>
              <a:t>维护子树</a:t>
            </a:r>
            <a:r>
              <a:rPr lang="en-US" altLang="zh-CN" dirty="0"/>
              <a:t>size</a:t>
            </a:r>
          </a:p>
          <a:p>
            <a:r>
              <a:rPr lang="zh-CN" altLang="en-US" dirty="0"/>
              <a:t>每次在这个连线上二分出子树</a:t>
            </a:r>
            <a:r>
              <a:rPr lang="en-US" altLang="zh-CN" dirty="0"/>
              <a:t>size</a:t>
            </a:r>
            <a:r>
              <a:rPr lang="zh-CN" altLang="en-US" dirty="0"/>
              <a:t>最平衡的位置，这个就是我们的重心</a:t>
            </a:r>
            <a:endParaRPr lang="en-US" altLang="zh-CN" dirty="0"/>
          </a:p>
          <a:p>
            <a:r>
              <a:rPr lang="zh-CN" altLang="en-US" dirty="0"/>
              <a:t>这样是</a:t>
            </a:r>
            <a:r>
              <a:rPr lang="en-US" altLang="zh-CN" dirty="0"/>
              <a:t>O( </a:t>
            </a:r>
            <a:r>
              <a:rPr lang="en-US" altLang="zh-CN" dirty="0" err="1"/>
              <a:t>logn</a:t>
            </a:r>
            <a:r>
              <a:rPr lang="en-US" altLang="zh-CN" dirty="0"/>
              <a:t> )</a:t>
            </a:r>
            <a:r>
              <a:rPr lang="zh-CN" altLang="en-US" dirty="0"/>
              <a:t>的</a:t>
            </a:r>
            <a:endParaRPr lang="en-US" altLang="zh-CN" dirty="0"/>
          </a:p>
        </p:txBody>
      </p:sp>
    </p:spTree>
    <p:extLst>
      <p:ext uri="{BB962C8B-B14F-4D97-AF65-F5344CB8AC3E}">
        <p14:creationId xmlns:p14="http://schemas.microsoft.com/office/powerpoint/2010/main" val="1017973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5AF3E9-6328-4A09-8D85-F034E4CCF941}"/>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D5B753E9-872F-4ED9-BFB3-D54935950087}"/>
              </a:ext>
            </a:extLst>
          </p:cNvPr>
          <p:cNvSpPr>
            <a:spLocks noGrp="1"/>
          </p:cNvSpPr>
          <p:nvPr>
            <p:ph idx="1"/>
          </p:nvPr>
        </p:nvSpPr>
        <p:spPr/>
        <p:txBody>
          <a:bodyPr/>
          <a:lstStyle/>
          <a:p>
            <a:r>
              <a:rPr lang="zh-CN" altLang="en-US" dirty="0"/>
              <a:t>由于题目只有加边操作，所以可以启发式合并</a:t>
            </a:r>
            <a:endParaRPr lang="en-US" altLang="zh-CN" dirty="0"/>
          </a:p>
          <a:p>
            <a:r>
              <a:rPr lang="zh-CN" altLang="en-US" dirty="0"/>
              <a:t>启发式合并然后维护一个数据结构，由于没有强制在线所以可以预处理出树</a:t>
            </a:r>
            <a:endParaRPr lang="en-US" altLang="zh-CN" dirty="0"/>
          </a:p>
          <a:p>
            <a:r>
              <a:rPr lang="zh-CN" altLang="en-US" dirty="0"/>
              <a:t>每次还是在连线上二分出重心位置</a:t>
            </a:r>
            <a:endParaRPr lang="en-US" altLang="zh-CN" dirty="0"/>
          </a:p>
          <a:p>
            <a:endParaRPr lang="en-US" altLang="zh-CN" dirty="0"/>
          </a:p>
          <a:p>
            <a:r>
              <a:rPr lang="zh-CN" altLang="en-US" dirty="0"/>
              <a:t>这样是</a:t>
            </a:r>
            <a:r>
              <a:rPr lang="en-US" altLang="zh-CN" dirty="0"/>
              <a:t>O( log^2n )</a:t>
            </a:r>
            <a:r>
              <a:rPr lang="zh-CN" altLang="en-US" dirty="0"/>
              <a:t>的，感觉不会比</a:t>
            </a:r>
            <a:r>
              <a:rPr lang="en-US" altLang="zh-CN" dirty="0"/>
              <a:t>LCT</a:t>
            </a:r>
            <a:r>
              <a:rPr lang="zh-CN" altLang="en-US" dirty="0"/>
              <a:t>慢</a:t>
            </a:r>
          </a:p>
        </p:txBody>
      </p:sp>
    </p:spTree>
    <p:extLst>
      <p:ext uri="{BB962C8B-B14F-4D97-AF65-F5344CB8AC3E}">
        <p14:creationId xmlns:p14="http://schemas.microsoft.com/office/powerpoint/2010/main" val="1984497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静态</a:t>
            </a:r>
            <a:r>
              <a:rPr lang="en-US" altLang="zh-CN" dirty="0" err="1"/>
              <a:t>lct</a:t>
            </a:r>
            <a:endParaRPr lang="en-US" altLang="zh-CN" dirty="0"/>
          </a:p>
        </p:txBody>
      </p:sp>
      <p:sp>
        <p:nvSpPr>
          <p:cNvPr id="3" name="内容占位符 2"/>
          <p:cNvSpPr>
            <a:spLocks noGrp="1"/>
          </p:cNvSpPr>
          <p:nvPr>
            <p:ph idx="1"/>
          </p:nvPr>
        </p:nvSpPr>
        <p:spPr/>
        <p:txBody>
          <a:bodyPr/>
          <a:lstStyle/>
          <a:p>
            <a:r>
              <a:rPr lang="zh-CN" altLang="en-US" dirty="0"/>
              <a:t>很多问题并不涉及到树形态的修改，所以用</a:t>
            </a:r>
            <a:r>
              <a:rPr lang="en-US" altLang="zh-CN" dirty="0" err="1"/>
              <a:t>lct</a:t>
            </a:r>
            <a:r>
              <a:rPr lang="zh-CN" altLang="en-US" dirty="0"/>
              <a:t>维护会常数比较大</a:t>
            </a:r>
            <a:endParaRPr lang="en-US" altLang="zh-CN" dirty="0"/>
          </a:p>
          <a:p>
            <a:r>
              <a:rPr lang="zh-CN" altLang="en-US" dirty="0"/>
              <a:t>可以考虑将</a:t>
            </a:r>
            <a:r>
              <a:rPr lang="en-US" altLang="zh-CN" dirty="0" err="1"/>
              <a:t>lct</a:t>
            </a:r>
            <a:r>
              <a:rPr lang="zh-CN" altLang="en-US" dirty="0"/>
              <a:t>给</a:t>
            </a:r>
            <a:r>
              <a:rPr lang="en-US" altLang="zh-CN" dirty="0"/>
              <a:t>”</a:t>
            </a:r>
            <a:r>
              <a:rPr lang="zh-CN" altLang="en-US" dirty="0"/>
              <a:t>静态化</a:t>
            </a:r>
            <a:r>
              <a:rPr lang="en-US" altLang="zh-CN" dirty="0"/>
              <a:t>”</a:t>
            </a:r>
          </a:p>
          <a:p>
            <a:r>
              <a:rPr lang="zh-CN" altLang="en-US" dirty="0"/>
              <a:t>发现</a:t>
            </a:r>
            <a:r>
              <a:rPr lang="en-US" altLang="zh-CN" dirty="0"/>
              <a:t>HLD</a:t>
            </a:r>
            <a:r>
              <a:rPr lang="zh-CN" altLang="en-US" dirty="0"/>
              <a:t>的问题是虽然跳轻边的次数是</a:t>
            </a:r>
            <a:r>
              <a:rPr lang="en-US" altLang="zh-CN" dirty="0"/>
              <a:t>O( </a:t>
            </a:r>
            <a:r>
              <a:rPr lang="en-US" altLang="zh-CN" dirty="0" err="1"/>
              <a:t>logn</a:t>
            </a:r>
            <a:r>
              <a:rPr lang="en-US" altLang="zh-CN" dirty="0"/>
              <a:t> )</a:t>
            </a:r>
            <a:r>
              <a:rPr lang="zh-CN" altLang="en-US" dirty="0"/>
              <a:t>的，但是在重链上表现不佳</a:t>
            </a:r>
            <a:endParaRPr lang="en-US" altLang="zh-CN" dirty="0"/>
          </a:p>
          <a:p>
            <a:r>
              <a:rPr lang="zh-CN" altLang="en-US" dirty="0"/>
              <a:t>因为</a:t>
            </a:r>
            <a:r>
              <a:rPr lang="en-US" altLang="zh-CN" dirty="0"/>
              <a:t>HLD</a:t>
            </a:r>
            <a:r>
              <a:rPr lang="zh-CN" altLang="en-US" dirty="0"/>
              <a:t>是对于每条重链局部平衡的，并不能和全局的结构很好地配合起来</a:t>
            </a:r>
            <a:endParaRPr lang="en-US" altLang="zh-CN" dirty="0"/>
          </a:p>
          <a:p>
            <a:endParaRPr lang="zh-CN"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静态</a:t>
            </a:r>
            <a:r>
              <a:rPr lang="en-US" altLang="zh-CN" dirty="0" err="1"/>
              <a:t>lct</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对于重链我们不建一个平衡的线段树，而是建一个基于</a:t>
            </a:r>
            <a:r>
              <a:rPr lang="en-US" altLang="zh-CN" dirty="0"/>
              <a:t>biased dictionary problem</a:t>
            </a:r>
            <a:r>
              <a:rPr lang="zh-CN" altLang="en-US" dirty="0"/>
              <a:t>的</a:t>
            </a:r>
            <a:r>
              <a:rPr lang="en-US" altLang="zh-CN" dirty="0" err="1"/>
              <a:t>bst</a:t>
            </a:r>
            <a:endParaRPr lang="en-US" altLang="zh-CN" dirty="0"/>
          </a:p>
          <a:p>
            <a:r>
              <a:rPr lang="zh-CN" altLang="en-US" dirty="0"/>
              <a:t>将每个节点赋予额外权值为其轻儿子子树</a:t>
            </a:r>
            <a:r>
              <a:rPr lang="en-US" altLang="zh-CN" dirty="0"/>
              <a:t>size</a:t>
            </a:r>
            <a:r>
              <a:rPr lang="zh-CN" altLang="en-US" dirty="0"/>
              <a:t>和</a:t>
            </a:r>
            <a:r>
              <a:rPr lang="en-US" altLang="zh-CN" dirty="0"/>
              <a:t>+1</a:t>
            </a:r>
          </a:p>
          <a:p>
            <a:r>
              <a:rPr lang="zh-CN" altLang="en-US" dirty="0"/>
              <a:t>对于每条重链我们找该重链的带权重心，以该节点作为</a:t>
            </a:r>
            <a:r>
              <a:rPr lang="en-US" altLang="zh-CN" dirty="0" err="1"/>
              <a:t>bst</a:t>
            </a:r>
            <a:r>
              <a:rPr lang="zh-CN" altLang="en-US" dirty="0"/>
              <a:t>的根，两边做为左右子树建</a:t>
            </a:r>
            <a:r>
              <a:rPr lang="en-US" altLang="zh-CN" dirty="0" err="1"/>
              <a:t>bst</a:t>
            </a:r>
            <a:endParaRPr lang="en-US" altLang="zh-CN" dirty="0"/>
          </a:p>
          <a:p>
            <a:r>
              <a:rPr lang="zh-CN" altLang="en-US" dirty="0"/>
              <a:t>轻边不改变</a:t>
            </a:r>
            <a:endParaRPr lang="en-US" altLang="zh-CN" dirty="0"/>
          </a:p>
          <a:p>
            <a:r>
              <a:rPr lang="zh-CN" altLang="en-US" dirty="0"/>
              <a:t>可以证明这样的结构我们每次跳</a:t>
            </a:r>
            <a:r>
              <a:rPr lang="en-US" altLang="zh-CN" dirty="0"/>
              <a:t>a</a:t>
            </a:r>
            <a:r>
              <a:rPr lang="zh-CN" altLang="en-US" dirty="0"/>
              <a:t>层，子树</a:t>
            </a:r>
            <a:r>
              <a:rPr lang="en-US" altLang="zh-CN" dirty="0"/>
              <a:t>size</a:t>
            </a:r>
            <a:r>
              <a:rPr lang="zh-CN" altLang="en-US" dirty="0"/>
              <a:t>一定会增大</a:t>
            </a:r>
            <a:r>
              <a:rPr lang="en-US" altLang="zh-CN" dirty="0"/>
              <a:t>1/b</a:t>
            </a:r>
            <a:r>
              <a:rPr lang="zh-CN" altLang="en-US" dirty="0"/>
              <a:t>，其中</a:t>
            </a:r>
            <a:r>
              <a:rPr lang="en-US" altLang="zh-CN" dirty="0"/>
              <a:t>a</a:t>
            </a:r>
            <a:r>
              <a:rPr lang="zh-CN" altLang="en-US" dirty="0"/>
              <a:t>和</a:t>
            </a:r>
            <a:r>
              <a:rPr lang="en-US" altLang="zh-CN" dirty="0"/>
              <a:t>b</a:t>
            </a:r>
            <a:r>
              <a:rPr lang="zh-CN" altLang="en-US" dirty="0"/>
              <a:t>是两个常数，好像是</a:t>
            </a:r>
            <a:r>
              <a:rPr lang="en-US" altLang="zh-CN" dirty="0" err="1"/>
              <a:t>bst</a:t>
            </a:r>
            <a:r>
              <a:rPr lang="zh-CN" altLang="en-US" dirty="0"/>
              <a:t>上跳三层一定增大一倍，所以深度是</a:t>
            </a:r>
            <a:r>
              <a:rPr lang="en-US" altLang="zh-CN" dirty="0"/>
              <a:t>O( </a:t>
            </a:r>
            <a:r>
              <a:rPr lang="en-US" altLang="zh-CN" dirty="0" err="1"/>
              <a:t>logn</a:t>
            </a:r>
            <a:r>
              <a:rPr lang="en-US" altLang="zh-CN" dirty="0"/>
              <a:t> )</a:t>
            </a:r>
            <a:r>
              <a:rPr lang="zh-CN" altLang="en-US" dirty="0"/>
              <a:t>的</a:t>
            </a:r>
            <a:endParaRPr lang="en-US" altLang="zh-CN" dirty="0"/>
          </a:p>
          <a:p>
            <a:r>
              <a:rPr lang="zh-CN" altLang="en-US" dirty="0"/>
              <a:t>这个挺好写的，缺点是静态结构无法动态改变树的形态</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Link Cut Tree</a:t>
            </a:r>
            <a:endParaRPr lang="zh-CN" altLang="en-US" dirty="0"/>
          </a:p>
        </p:txBody>
      </p:sp>
      <p:sp>
        <p:nvSpPr>
          <p:cNvPr id="3" name="内容占位符 2"/>
          <p:cNvSpPr>
            <a:spLocks noGrp="1"/>
          </p:cNvSpPr>
          <p:nvPr>
            <p:ph idx="1"/>
          </p:nvPr>
        </p:nvSpPr>
        <p:spPr/>
        <p:txBody>
          <a:bodyPr/>
          <a:lstStyle/>
          <a:p>
            <a:r>
              <a:rPr lang="en-US" altLang="zh-CN" dirty="0"/>
              <a:t>LCT</a:t>
            </a:r>
            <a:r>
              <a:rPr lang="zh-CN" altLang="en-US" dirty="0"/>
              <a:t>可以经过进一步拓展实现</a:t>
            </a:r>
            <a:r>
              <a:rPr lang="en-US" altLang="zh-CN" dirty="0"/>
              <a:t>LCT</a:t>
            </a:r>
            <a:r>
              <a:rPr lang="zh-CN" altLang="en-US" dirty="0"/>
              <a:t>维护子树，再进一步拓展成为</a:t>
            </a:r>
            <a:r>
              <a:rPr lang="en-US" altLang="zh-CN" dirty="0"/>
              <a:t>Top tree</a:t>
            </a:r>
            <a:r>
              <a:rPr lang="zh-CN" altLang="en-US" dirty="0"/>
              <a:t>，由于</a:t>
            </a:r>
            <a:r>
              <a:rPr lang="en-US" altLang="zh-CN" dirty="0"/>
              <a:t>Top tree</a:t>
            </a:r>
            <a:r>
              <a:rPr lang="zh-CN" altLang="en-US" dirty="0"/>
              <a:t>具有维护子树动态</a:t>
            </a:r>
            <a:r>
              <a:rPr lang="en-US" altLang="zh-CN" dirty="0"/>
              <a:t>DP</a:t>
            </a:r>
            <a:r>
              <a:rPr lang="zh-CN" altLang="en-US" dirty="0"/>
              <a:t>信息的性质，所以实质上</a:t>
            </a:r>
            <a:r>
              <a:rPr lang="en-US" altLang="zh-CN" dirty="0"/>
              <a:t>Top tree</a:t>
            </a:r>
            <a:r>
              <a:rPr lang="zh-CN" altLang="en-US" dirty="0"/>
              <a:t>可以看做是动态化的树链剖分，即动态化的链分治</a:t>
            </a:r>
          </a:p>
        </p:txBody>
      </p:sp>
    </p:spTree>
    <p:extLst>
      <p:ext uri="{BB962C8B-B14F-4D97-AF65-F5344CB8AC3E}">
        <p14:creationId xmlns:p14="http://schemas.microsoft.com/office/powerpoint/2010/main" val="42376183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lct</a:t>
            </a:r>
            <a:r>
              <a:rPr lang="zh-CN" altLang="en-US" dirty="0"/>
              <a:t>维护子树</a:t>
            </a:r>
          </a:p>
        </p:txBody>
      </p:sp>
      <p:sp>
        <p:nvSpPr>
          <p:cNvPr id="3" name="内容占位符 2"/>
          <p:cNvSpPr>
            <a:spLocks noGrp="1"/>
          </p:cNvSpPr>
          <p:nvPr>
            <p:ph idx="1"/>
          </p:nvPr>
        </p:nvSpPr>
        <p:spPr/>
        <p:txBody>
          <a:bodyPr/>
          <a:lstStyle/>
          <a:p>
            <a:r>
              <a:rPr lang="zh-CN" altLang="en-US" dirty="0"/>
              <a:t>对于每个节点，维护所有轻儿子的信息的合并</a:t>
            </a:r>
            <a:endParaRPr lang="en-US" altLang="zh-CN" dirty="0"/>
          </a:p>
          <a:p>
            <a:r>
              <a:rPr lang="zh-CN" altLang="en-US" dirty="0"/>
              <a:t>每次</a:t>
            </a:r>
            <a:r>
              <a:rPr lang="en-US" altLang="zh-CN" dirty="0"/>
              <a:t>access</a:t>
            </a:r>
            <a:r>
              <a:rPr lang="zh-CN" altLang="en-US" dirty="0"/>
              <a:t>的时候对一些点的一个儿子进行轻重边切换，这个时候可以</a:t>
            </a:r>
            <a:r>
              <a:rPr lang="en-US" altLang="zh-CN" dirty="0"/>
              <a:t>O( 1 )</a:t>
            </a:r>
            <a:r>
              <a:rPr lang="zh-CN" altLang="en-US" dirty="0"/>
              <a:t>维护这个切换对该点所有轻儿子信息的合并的影响</a:t>
            </a:r>
            <a:endParaRPr lang="en-US" altLang="zh-CN" dirty="0"/>
          </a:p>
          <a:p>
            <a:r>
              <a:rPr lang="zh-CN" altLang="en-US" dirty="0"/>
              <a:t>然后查询一个点子树的时候把其轻儿子的信息加上重儿子的信息</a:t>
            </a:r>
            <a:endParaRPr lang="en-US" altLang="zh-CN" dirty="0"/>
          </a:p>
          <a:p>
            <a:r>
              <a:rPr lang="zh-CN" altLang="en-US" dirty="0"/>
              <a:t>由于一个点最多有一个重儿子，所以这里复杂度为</a:t>
            </a:r>
            <a:r>
              <a:rPr lang="en-US" altLang="zh-CN" dirty="0"/>
              <a:t>O( </a:t>
            </a:r>
            <a:r>
              <a:rPr lang="en-US" altLang="zh-CN" dirty="0" err="1"/>
              <a:t>logn</a:t>
            </a:r>
            <a:r>
              <a:rPr lang="en-US" altLang="zh-CN" dirty="0"/>
              <a:t> )</a:t>
            </a:r>
          </a:p>
          <a:p>
            <a:r>
              <a:rPr lang="zh-CN" altLang="en-US" dirty="0"/>
              <a:t>缺点是必须支持子树信息可差分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81D343-1442-4D09-A8A9-9B933A177A97}"/>
              </a:ext>
            </a:extLst>
          </p:cNvPr>
          <p:cNvSpPr>
            <a:spLocks noGrp="1"/>
          </p:cNvSpPr>
          <p:nvPr>
            <p:ph type="title"/>
          </p:nvPr>
        </p:nvSpPr>
        <p:spPr/>
        <p:txBody>
          <a:bodyPr/>
          <a:lstStyle/>
          <a:p>
            <a:r>
              <a:rPr lang="en-US" altLang="zh-CN" dirty="0"/>
              <a:t>Luogu5526 [Ynoi2012]</a:t>
            </a:r>
            <a:r>
              <a:rPr lang="zh-CN" altLang="en-US" dirty="0"/>
              <a:t>惊惶的</a:t>
            </a:r>
            <a:r>
              <a:rPr lang="en-US" altLang="zh-CN" dirty="0"/>
              <a:t>SCOI2016 &amp;CF564E</a:t>
            </a:r>
            <a:endParaRPr lang="zh-CN" altLang="en-US" dirty="0"/>
          </a:p>
        </p:txBody>
      </p:sp>
      <p:sp>
        <p:nvSpPr>
          <p:cNvPr id="3" name="内容占位符 2">
            <a:extLst>
              <a:ext uri="{FF2B5EF4-FFF2-40B4-BE49-F238E27FC236}">
                <a16:creationId xmlns:a16="http://schemas.microsoft.com/office/drawing/2014/main" id="{64DB2B42-19C5-47B3-B3D6-C61EA94DC40B}"/>
              </a:ext>
            </a:extLst>
          </p:cNvPr>
          <p:cNvSpPr>
            <a:spLocks noGrp="1"/>
          </p:cNvSpPr>
          <p:nvPr>
            <p:ph idx="1"/>
          </p:nvPr>
        </p:nvSpPr>
        <p:spPr/>
        <p:txBody>
          <a:bodyPr/>
          <a:lstStyle/>
          <a:p>
            <a:r>
              <a:rPr lang="zh-CN" altLang="en-US" dirty="0"/>
              <a:t>树，点有颜色，带修改，每次修改了输出所有链颜色数的和</a:t>
            </a:r>
          </a:p>
        </p:txBody>
      </p:sp>
    </p:spTree>
    <p:extLst>
      <p:ext uri="{BB962C8B-B14F-4D97-AF65-F5344CB8AC3E}">
        <p14:creationId xmlns:p14="http://schemas.microsoft.com/office/powerpoint/2010/main" val="496726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94C9C5-EEB9-4B49-9EA0-09EA4AE35494}"/>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6BB568B-A9A4-4908-9D89-32477BCDB43C}"/>
              </a:ext>
            </a:extLst>
          </p:cNvPr>
          <p:cNvSpPr>
            <a:spLocks noGrp="1"/>
          </p:cNvSpPr>
          <p:nvPr>
            <p:ph idx="1"/>
          </p:nvPr>
        </p:nvSpPr>
        <p:spPr/>
        <p:txBody>
          <a:bodyPr/>
          <a:lstStyle/>
          <a:p>
            <a:r>
              <a:rPr lang="zh-CN" altLang="en-US" dirty="0"/>
              <a:t>对每种颜色分别考虑不含该颜色的简单路径条数。</a:t>
            </a:r>
          </a:p>
          <a:p>
            <a:endParaRPr lang="zh-CN" altLang="en-US" dirty="0"/>
          </a:p>
          <a:p>
            <a:r>
              <a:rPr lang="zh-CN" altLang="en-US" dirty="0"/>
              <a:t>令当前处理的颜色为 </a:t>
            </a:r>
            <a:r>
              <a:rPr lang="en-US" altLang="zh-CN" dirty="0"/>
              <a:t>c</a:t>
            </a:r>
            <a:r>
              <a:rPr lang="zh-CN" altLang="en-US" dirty="0"/>
              <a:t>，把颜色为 </a:t>
            </a:r>
            <a:r>
              <a:rPr lang="en-US" altLang="zh-CN" dirty="0"/>
              <a:t>c </a:t>
            </a:r>
            <a:r>
              <a:rPr lang="zh-CN" altLang="en-US" dirty="0"/>
              <a:t>的视为白色，不是 </a:t>
            </a:r>
            <a:r>
              <a:rPr lang="en-US" altLang="zh-CN" dirty="0"/>
              <a:t>c </a:t>
            </a:r>
            <a:r>
              <a:rPr lang="zh-CN" altLang="en-US" dirty="0"/>
              <a:t>的视为黑色，那么不含 </a:t>
            </a:r>
            <a:r>
              <a:rPr lang="en-US" altLang="zh-CN" dirty="0"/>
              <a:t>c </a:t>
            </a:r>
            <a:r>
              <a:rPr lang="zh-CN" altLang="en-US" dirty="0"/>
              <a:t>的路径条数就是每个黑联通块的大小的平方和，修改就是当颜色是 </a:t>
            </a:r>
            <a:r>
              <a:rPr lang="en-US" altLang="zh-CN" dirty="0"/>
              <a:t>c </a:t>
            </a:r>
            <a:r>
              <a:rPr lang="zh-CN" altLang="en-US" dirty="0"/>
              <a:t>等价于</a:t>
            </a:r>
            <a:r>
              <a:rPr lang="en-US" altLang="zh-CN" dirty="0"/>
              <a:t> </a:t>
            </a:r>
            <a:r>
              <a:rPr lang="zh-CN" altLang="en-US" dirty="0"/>
              <a:t>颜色不是 </a:t>
            </a:r>
            <a:r>
              <a:rPr lang="en-US" altLang="zh-CN" dirty="0"/>
              <a:t>c </a:t>
            </a:r>
            <a:r>
              <a:rPr lang="zh-CN" altLang="en-US" dirty="0"/>
              <a:t>时翻转一个点的颜色。所以，问题转化成了黑白两色的树，单点翻转颜色，维护黑联通块大小的平方和。这个转化后的问题可以用很多数据结构做</a:t>
            </a:r>
          </a:p>
        </p:txBody>
      </p:sp>
    </p:spTree>
    <p:extLst>
      <p:ext uri="{BB962C8B-B14F-4D97-AF65-F5344CB8AC3E}">
        <p14:creationId xmlns:p14="http://schemas.microsoft.com/office/powerpoint/2010/main" val="4256101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CAD4AF-2D81-4930-B243-653ED05B0CC5}"/>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F16A4F2-3412-4888-BDA0-FA1972BDDF67}"/>
              </a:ext>
            </a:extLst>
          </p:cNvPr>
          <p:cNvSpPr>
            <a:spLocks noGrp="1"/>
          </p:cNvSpPr>
          <p:nvPr>
            <p:ph idx="1"/>
          </p:nvPr>
        </p:nvSpPr>
        <p:spPr/>
        <p:txBody>
          <a:bodyPr/>
          <a:lstStyle/>
          <a:p>
            <a:r>
              <a:rPr lang="zh-CN" altLang="en-US" dirty="0"/>
              <a:t>对每个点维护子树大小，儿子大小平方和，在 </a:t>
            </a:r>
            <a:r>
              <a:rPr lang="en-US" altLang="zh-CN" dirty="0"/>
              <a:t>link/cut </a:t>
            </a:r>
            <a:r>
              <a:rPr lang="zh-CN" altLang="en-US" dirty="0"/>
              <a:t>的时候更新答案即可。有一个大家熟知的 </a:t>
            </a:r>
            <a:r>
              <a:rPr lang="en-US" altLang="zh-CN" dirty="0"/>
              <a:t>trick</a:t>
            </a:r>
            <a:r>
              <a:rPr lang="zh-CN" altLang="en-US" dirty="0"/>
              <a:t>，就是每个黑点向父亲连边，这样真正的联通块就是 </a:t>
            </a:r>
            <a:r>
              <a:rPr lang="en-US" altLang="zh-CN" dirty="0"/>
              <a:t>Link/cut Tree </a:t>
            </a:r>
            <a:r>
              <a:rPr lang="zh-CN" altLang="en-US" dirty="0"/>
              <a:t>里的联通块删掉根。</a:t>
            </a:r>
          </a:p>
          <a:p>
            <a:endParaRPr lang="zh-CN" altLang="en-US" dirty="0"/>
          </a:p>
          <a:p>
            <a:r>
              <a:rPr lang="zh-CN" altLang="en-US" dirty="0"/>
              <a:t>具体看图吧，图讲的挺清楚的：</a:t>
            </a:r>
          </a:p>
        </p:txBody>
      </p:sp>
    </p:spTree>
    <p:extLst>
      <p:ext uri="{BB962C8B-B14F-4D97-AF65-F5344CB8AC3E}">
        <p14:creationId xmlns:p14="http://schemas.microsoft.com/office/powerpoint/2010/main" val="4682815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84F230-C82E-4242-84FC-0368ECE2D950}"/>
              </a:ext>
            </a:extLst>
          </p:cNvPr>
          <p:cNvSpPr>
            <a:spLocks noGrp="1"/>
          </p:cNvSpPr>
          <p:nvPr>
            <p:ph type="title"/>
          </p:nvPr>
        </p:nvSpPr>
        <p:spPr/>
        <p:txBody>
          <a:bodyPr/>
          <a:lstStyle/>
          <a:p>
            <a:r>
              <a:rPr lang="en-US" altLang="zh-CN" dirty="0"/>
              <a:t>Solution</a:t>
            </a:r>
            <a:endParaRPr lang="zh-CN" altLang="en-US" dirty="0"/>
          </a:p>
        </p:txBody>
      </p:sp>
      <p:pic>
        <p:nvPicPr>
          <p:cNvPr id="5122" name="Picture 2" descr="https://ouuan.github.io/Codeforces-Round-564-%E4%B8%AD%E6%96%87%E9%A2%98%E8%A7%A3/tutorial1.png">
            <a:extLst>
              <a:ext uri="{FF2B5EF4-FFF2-40B4-BE49-F238E27FC236}">
                <a16:creationId xmlns:a16="http://schemas.microsoft.com/office/drawing/2014/main" id="{14659194-B043-4F34-A51D-086A917C3ED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69947" y="1690688"/>
            <a:ext cx="6345253" cy="4706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109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5104B0-A1ED-4687-AEFF-077F171BA54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7F15FB5-30A6-4590-AA54-126D9FB1C6F2}"/>
              </a:ext>
            </a:extLst>
          </p:cNvPr>
          <p:cNvSpPr>
            <a:spLocks noGrp="1"/>
          </p:cNvSpPr>
          <p:nvPr>
            <p:ph idx="1"/>
          </p:nvPr>
        </p:nvSpPr>
        <p:spPr/>
        <p:txBody>
          <a:bodyPr/>
          <a:lstStyle/>
          <a:p>
            <a:endParaRPr lang="zh-CN" altLang="en-US"/>
          </a:p>
        </p:txBody>
      </p:sp>
      <p:pic>
        <p:nvPicPr>
          <p:cNvPr id="6146" name="Picture 2" descr="https://ouuan.github.io/Codeforces-Round-564-%E4%B8%AD%E6%96%87%E9%A2%98%E8%A7%A3/tutorial2.png">
            <a:extLst>
              <a:ext uri="{FF2B5EF4-FFF2-40B4-BE49-F238E27FC236}">
                <a16:creationId xmlns:a16="http://schemas.microsoft.com/office/drawing/2014/main" id="{C7A2A240-5F69-44B6-9530-64ADC25C93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60965"/>
            <a:ext cx="5397285" cy="443190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ouuan.github.io/Codeforces-Round-564-%E4%B8%AD%E6%96%87%E9%A2%98%E8%A7%A3/tutorial3.png">
            <a:extLst>
              <a:ext uri="{FF2B5EF4-FFF2-40B4-BE49-F238E27FC236}">
                <a16:creationId xmlns:a16="http://schemas.microsoft.com/office/drawing/2014/main" id="{7E104405-A606-4207-A360-B3CE20FDD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5204" y="2060966"/>
            <a:ext cx="5401389" cy="443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229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EEF7D9-96FF-4DB9-A6E1-A9242D95DA0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598962C1-CC97-4287-BCBA-CA5BD4B9EC0C}"/>
              </a:ext>
            </a:extLst>
          </p:cNvPr>
          <p:cNvSpPr>
            <a:spLocks noGrp="1"/>
          </p:cNvSpPr>
          <p:nvPr>
            <p:ph idx="1"/>
          </p:nvPr>
        </p:nvSpPr>
        <p:spPr/>
        <p:txBody>
          <a:bodyPr/>
          <a:lstStyle/>
          <a:p>
            <a:r>
              <a:rPr lang="zh-CN" altLang="en-US" dirty="0"/>
              <a:t>有个只用</a:t>
            </a:r>
            <a:r>
              <a:rPr lang="en-US" altLang="zh-CN" dirty="0"/>
              <a:t>HLD</a:t>
            </a:r>
            <a:r>
              <a:rPr lang="zh-CN" altLang="en-US" dirty="0"/>
              <a:t>，不用</a:t>
            </a:r>
            <a:r>
              <a:rPr lang="en-US" altLang="zh-CN" dirty="0"/>
              <a:t>biased search tree</a:t>
            </a:r>
            <a:r>
              <a:rPr lang="zh-CN" altLang="en-US" dirty="0"/>
              <a:t>，不用</a:t>
            </a:r>
            <a:r>
              <a:rPr lang="en-US" altLang="zh-CN" dirty="0" err="1"/>
              <a:t>lct</a:t>
            </a:r>
            <a:r>
              <a:rPr lang="zh-CN" altLang="en-US" dirty="0"/>
              <a:t>的做法</a:t>
            </a:r>
            <a:endParaRPr lang="en-US" altLang="zh-CN" dirty="0"/>
          </a:p>
          <a:p>
            <a:r>
              <a:rPr lang="zh-CN" altLang="en-US" dirty="0"/>
              <a:t>我感觉挺有趣的，如果感觉时间太多了就来讲讲吧</a:t>
            </a:r>
          </a:p>
        </p:txBody>
      </p:sp>
    </p:spTree>
    <p:extLst>
      <p:ext uri="{BB962C8B-B14F-4D97-AF65-F5344CB8AC3E}">
        <p14:creationId xmlns:p14="http://schemas.microsoft.com/office/powerpoint/2010/main" val="7743315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F2C76E-B65F-46D3-BB9E-D2A64BC0EEA6}"/>
              </a:ext>
            </a:extLst>
          </p:cNvPr>
          <p:cNvSpPr>
            <a:spLocks noGrp="1"/>
          </p:cNvSpPr>
          <p:nvPr>
            <p:ph type="title"/>
          </p:nvPr>
        </p:nvSpPr>
        <p:spPr/>
        <p:txBody>
          <a:bodyPr/>
          <a:lstStyle/>
          <a:p>
            <a:r>
              <a:rPr lang="en-US" altLang="zh-CN" dirty="0"/>
              <a:t>Uoj207</a:t>
            </a:r>
            <a:endParaRPr lang="zh-CN" altLang="en-US" dirty="0"/>
          </a:p>
        </p:txBody>
      </p:sp>
      <p:sp>
        <p:nvSpPr>
          <p:cNvPr id="3" name="内容占位符 2">
            <a:extLst>
              <a:ext uri="{FF2B5EF4-FFF2-40B4-BE49-F238E27FC236}">
                <a16:creationId xmlns:a16="http://schemas.microsoft.com/office/drawing/2014/main" id="{85D58D87-6C06-4888-8931-777FDC1DC010}"/>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85FB096F-0F9A-4CB3-9E53-6E1C192C3F9F}"/>
              </a:ext>
            </a:extLst>
          </p:cNvPr>
          <p:cNvPicPr>
            <a:picLocks noChangeAspect="1"/>
          </p:cNvPicPr>
          <p:nvPr/>
        </p:nvPicPr>
        <p:blipFill>
          <a:blip r:embed="rId2"/>
          <a:stretch>
            <a:fillRect/>
          </a:stretch>
        </p:blipFill>
        <p:spPr>
          <a:xfrm>
            <a:off x="0" y="1825625"/>
            <a:ext cx="12192000" cy="2396213"/>
          </a:xfrm>
          <a:prstGeom prst="rect">
            <a:avLst/>
          </a:prstGeom>
        </p:spPr>
      </p:pic>
    </p:spTree>
    <p:extLst>
      <p:ext uri="{BB962C8B-B14F-4D97-AF65-F5344CB8AC3E}">
        <p14:creationId xmlns:p14="http://schemas.microsoft.com/office/powerpoint/2010/main" val="851674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2BD663-FA39-4782-A2B9-BFD4CCCCF4B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0A8E920-761F-4B72-9363-A1D0952859E5}"/>
              </a:ext>
            </a:extLst>
          </p:cNvPr>
          <p:cNvSpPr>
            <a:spLocks noGrp="1"/>
          </p:cNvSpPr>
          <p:nvPr>
            <p:ph idx="1"/>
          </p:nvPr>
        </p:nvSpPr>
        <p:spPr/>
        <p:txBody>
          <a:bodyPr/>
          <a:lstStyle/>
          <a:p>
            <a:r>
              <a:rPr lang="zh-CN" altLang="en-US" dirty="0"/>
              <a:t>考虑用</a:t>
            </a:r>
            <a:r>
              <a:rPr lang="en-US" altLang="zh-CN" dirty="0"/>
              <a:t>LCT</a:t>
            </a:r>
            <a:r>
              <a:rPr lang="zh-CN" altLang="en-US" dirty="0"/>
              <a:t>维护子树信息</a:t>
            </a:r>
            <a:endParaRPr lang="en-US" altLang="zh-CN" dirty="0"/>
          </a:p>
          <a:p>
            <a:r>
              <a:rPr lang="zh-CN" altLang="en-US" dirty="0"/>
              <a:t>假设询问的边是</a:t>
            </a:r>
            <a:r>
              <a:rPr lang="en-US" altLang="zh-CN" dirty="0"/>
              <a:t>(</a:t>
            </a:r>
            <a:r>
              <a:rPr lang="en-US" altLang="zh-CN" dirty="0" err="1"/>
              <a:t>x,y</a:t>
            </a:r>
            <a:r>
              <a:rPr lang="en-US" altLang="zh-CN" dirty="0"/>
              <a:t>)</a:t>
            </a:r>
          </a:p>
          <a:p>
            <a:r>
              <a:rPr lang="zh-CN" altLang="en-US" dirty="0"/>
              <a:t>选出这条边中深度最大的点，不妨设是</a:t>
            </a:r>
            <a:r>
              <a:rPr lang="en-US" altLang="zh-CN" dirty="0"/>
              <a:t>y</a:t>
            </a:r>
          </a:p>
          <a:p>
            <a:r>
              <a:rPr lang="zh-CN" altLang="en-US" dirty="0"/>
              <a:t>等价于查询</a:t>
            </a:r>
            <a:r>
              <a:rPr lang="en-US" altLang="zh-CN" dirty="0"/>
              <a:t>y</a:t>
            </a:r>
            <a:r>
              <a:rPr lang="zh-CN" altLang="en-US" dirty="0"/>
              <a:t>在以</a:t>
            </a:r>
            <a:r>
              <a:rPr lang="en-US" altLang="zh-CN" dirty="0"/>
              <a:t>x</a:t>
            </a:r>
            <a:r>
              <a:rPr lang="zh-CN" altLang="en-US" dirty="0"/>
              <a:t>为根的子树中是否把集合中每条边都</a:t>
            </a:r>
            <a:endParaRPr lang="en-US" altLang="zh-CN" dirty="0"/>
          </a:p>
          <a:p>
            <a:r>
              <a:rPr lang="zh-CN" altLang="en-US" dirty="0"/>
              <a:t>恰好出现了一端</a:t>
            </a:r>
            <a:endParaRPr lang="en-US" altLang="zh-CN" dirty="0"/>
          </a:p>
          <a:p>
            <a:r>
              <a:rPr lang="zh-CN" altLang="en-US" dirty="0"/>
              <a:t>如何维护这个信息呢？</a:t>
            </a:r>
          </a:p>
        </p:txBody>
      </p:sp>
      <p:pic>
        <p:nvPicPr>
          <p:cNvPr id="4" name="图片 3">
            <a:extLst>
              <a:ext uri="{FF2B5EF4-FFF2-40B4-BE49-F238E27FC236}">
                <a16:creationId xmlns:a16="http://schemas.microsoft.com/office/drawing/2014/main" id="{E4B94AF1-DD9D-496A-B86F-F0E9B2AC80B7}"/>
              </a:ext>
            </a:extLst>
          </p:cNvPr>
          <p:cNvPicPr>
            <a:picLocks noChangeAspect="1"/>
          </p:cNvPicPr>
          <p:nvPr/>
        </p:nvPicPr>
        <p:blipFill>
          <a:blip r:embed="rId2"/>
          <a:stretch>
            <a:fillRect/>
          </a:stretch>
        </p:blipFill>
        <p:spPr>
          <a:xfrm>
            <a:off x="9703292" y="2812882"/>
            <a:ext cx="2007001" cy="4045118"/>
          </a:xfrm>
          <a:prstGeom prst="rect">
            <a:avLst/>
          </a:prstGeom>
        </p:spPr>
      </p:pic>
    </p:spTree>
    <p:extLst>
      <p:ext uri="{BB962C8B-B14F-4D97-AF65-F5344CB8AC3E}">
        <p14:creationId xmlns:p14="http://schemas.microsoft.com/office/powerpoint/2010/main" val="1042838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B79D54-A0EE-4CE7-8BE9-9E3741590455}"/>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D94E71DF-D411-453D-ABDB-B0AC69BB4E81}"/>
              </a:ext>
            </a:extLst>
          </p:cNvPr>
          <p:cNvSpPr>
            <a:spLocks noGrp="1"/>
          </p:cNvSpPr>
          <p:nvPr>
            <p:ph idx="1"/>
          </p:nvPr>
        </p:nvSpPr>
        <p:spPr/>
        <p:txBody>
          <a:bodyPr/>
          <a:lstStyle/>
          <a:p>
            <a:r>
              <a:rPr lang="zh-CN" altLang="en-US" dirty="0"/>
              <a:t>这种信息的维护是困难的，考虑设计一种哈希方法</a:t>
            </a:r>
            <a:endParaRPr lang="en-US" altLang="zh-CN" dirty="0"/>
          </a:p>
          <a:p>
            <a:r>
              <a:rPr lang="zh-CN" altLang="en-US" dirty="0"/>
              <a:t>对每个二元组我们把信息在两个点上各存一个</a:t>
            </a:r>
            <a:endParaRPr lang="en-US" altLang="zh-CN" dirty="0"/>
          </a:p>
          <a:p>
            <a:r>
              <a:rPr lang="zh-CN" altLang="en-US" dirty="0"/>
              <a:t>然后合并信息的时候使用</a:t>
            </a:r>
            <a:r>
              <a:rPr lang="en-US" altLang="zh-CN" dirty="0" err="1"/>
              <a:t>xor</a:t>
            </a:r>
            <a:r>
              <a:rPr lang="zh-CN" altLang="en-US" dirty="0"/>
              <a:t>运算，这样一条边存在两次就等同于不存在了</a:t>
            </a:r>
            <a:endParaRPr lang="en-US" altLang="zh-CN" dirty="0"/>
          </a:p>
          <a:p>
            <a:r>
              <a:rPr lang="zh-CN" altLang="en-US" dirty="0"/>
              <a:t>把每个二元组都随机一个</a:t>
            </a:r>
            <a:r>
              <a:rPr lang="en-US" altLang="zh-CN" dirty="0"/>
              <a:t>long </a:t>
            </a:r>
            <a:r>
              <a:rPr lang="en-US" altLang="zh-CN" dirty="0" err="1"/>
              <a:t>long</a:t>
            </a:r>
            <a:r>
              <a:rPr lang="zh-CN" altLang="en-US" dirty="0"/>
              <a:t>，然后变成维护子树</a:t>
            </a:r>
            <a:r>
              <a:rPr lang="en-US" altLang="zh-CN" dirty="0" err="1"/>
              <a:t>xor</a:t>
            </a:r>
            <a:r>
              <a:rPr lang="zh-CN" altLang="en-US" dirty="0"/>
              <a:t>和</a:t>
            </a:r>
            <a:endParaRPr lang="en-US" altLang="zh-CN" dirty="0"/>
          </a:p>
          <a:p>
            <a:r>
              <a:rPr lang="zh-CN" altLang="en-US" dirty="0"/>
              <a:t>如果子树</a:t>
            </a:r>
            <a:r>
              <a:rPr lang="en-US" altLang="zh-CN" dirty="0" err="1"/>
              <a:t>xor</a:t>
            </a:r>
            <a:r>
              <a:rPr lang="zh-CN" altLang="en-US" dirty="0"/>
              <a:t>和等价于集合每条边的</a:t>
            </a:r>
            <a:r>
              <a:rPr lang="en-US" altLang="zh-CN" dirty="0" err="1"/>
              <a:t>xor</a:t>
            </a:r>
            <a:r>
              <a:rPr lang="zh-CN" altLang="en-US" dirty="0"/>
              <a:t>和，就认为这条边符合条件，否则认为不符合</a:t>
            </a:r>
            <a:endParaRPr lang="en-US" altLang="zh-CN" dirty="0"/>
          </a:p>
          <a:p>
            <a:r>
              <a:rPr lang="zh-CN" altLang="en-US" dirty="0"/>
              <a:t>错误率低于</a:t>
            </a:r>
            <a:r>
              <a:rPr lang="en-US" altLang="zh-CN" dirty="0"/>
              <a:t>1e-9</a:t>
            </a:r>
            <a:endParaRPr lang="zh-CN" altLang="en-US" dirty="0"/>
          </a:p>
        </p:txBody>
      </p:sp>
    </p:spTree>
    <p:extLst>
      <p:ext uri="{BB962C8B-B14F-4D97-AF65-F5344CB8AC3E}">
        <p14:creationId xmlns:p14="http://schemas.microsoft.com/office/powerpoint/2010/main" val="3171658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6F62C8-D1B8-4B2B-A483-2982AB94D07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D751F2B-9FCC-44D3-AE8B-2CABF129DBF5}"/>
              </a:ext>
            </a:extLst>
          </p:cNvPr>
          <p:cNvSpPr>
            <a:spLocks noGrp="1"/>
          </p:cNvSpPr>
          <p:nvPr>
            <p:ph idx="1"/>
          </p:nvPr>
        </p:nvSpPr>
        <p:spPr/>
        <p:txBody>
          <a:bodyPr/>
          <a:lstStyle/>
          <a:p>
            <a:r>
              <a:rPr lang="zh-CN" altLang="en-US" dirty="0"/>
              <a:t>使用</a:t>
            </a:r>
            <a:r>
              <a:rPr lang="en-US" altLang="zh-CN" dirty="0"/>
              <a:t>LCT</a:t>
            </a:r>
            <a:r>
              <a:rPr lang="zh-CN" altLang="en-US" dirty="0"/>
              <a:t>维护子树，每次集合中插入删除一个二元组的时候就变成两次单点修改，查询边的时候就变成查询集合</a:t>
            </a:r>
            <a:r>
              <a:rPr lang="en-US" altLang="zh-CN" dirty="0" err="1"/>
              <a:t>xor</a:t>
            </a:r>
            <a:r>
              <a:rPr lang="zh-CN" altLang="en-US" dirty="0"/>
              <a:t>和</a:t>
            </a:r>
            <a:endParaRPr lang="en-US" altLang="zh-CN" dirty="0"/>
          </a:p>
          <a:p>
            <a:r>
              <a:rPr lang="zh-CN" altLang="en-US" dirty="0"/>
              <a:t>由于</a:t>
            </a:r>
            <a:r>
              <a:rPr lang="en-US" altLang="zh-CN" dirty="0" err="1"/>
              <a:t>xor</a:t>
            </a:r>
            <a:r>
              <a:rPr lang="zh-CN" altLang="en-US" dirty="0"/>
              <a:t>可差分，所以可以直接使用</a:t>
            </a:r>
            <a:r>
              <a:rPr lang="en-US" altLang="zh-CN" dirty="0"/>
              <a:t>LCT</a:t>
            </a:r>
            <a:r>
              <a:rPr lang="zh-CN" altLang="en-US" dirty="0"/>
              <a:t>维护子树的方法</a:t>
            </a:r>
            <a:endParaRPr lang="en-US" altLang="zh-CN" dirty="0"/>
          </a:p>
          <a:p>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extLst>
      <p:ext uri="{BB962C8B-B14F-4D97-AF65-F5344CB8AC3E}">
        <p14:creationId xmlns:p14="http://schemas.microsoft.com/office/powerpoint/2010/main" val="3710834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静态</a:t>
            </a:r>
            <a:r>
              <a:rPr lang="en-US" altLang="zh-CN" dirty="0" err="1"/>
              <a:t>lct</a:t>
            </a:r>
            <a:r>
              <a:rPr lang="zh-CN" altLang="en-US" dirty="0"/>
              <a:t>维护子树</a:t>
            </a:r>
          </a:p>
        </p:txBody>
      </p:sp>
      <p:sp>
        <p:nvSpPr>
          <p:cNvPr id="3" name="内容占位符 2"/>
          <p:cNvSpPr>
            <a:spLocks noGrp="1"/>
          </p:cNvSpPr>
          <p:nvPr>
            <p:ph idx="1"/>
          </p:nvPr>
        </p:nvSpPr>
        <p:spPr/>
        <p:txBody>
          <a:bodyPr/>
          <a:lstStyle/>
          <a:p>
            <a:r>
              <a:rPr lang="zh-CN" altLang="en-US" dirty="0"/>
              <a:t>同理，把</a:t>
            </a:r>
            <a:r>
              <a:rPr lang="en-US" altLang="zh-CN" dirty="0" err="1"/>
              <a:t>lct</a:t>
            </a:r>
            <a:r>
              <a:rPr lang="zh-CN" altLang="en-US" dirty="0"/>
              <a:t>换成静态</a:t>
            </a:r>
            <a:r>
              <a:rPr lang="en-US" altLang="zh-CN" dirty="0" err="1"/>
              <a:t>lct</a:t>
            </a:r>
            <a:r>
              <a:rPr lang="zh-CN" altLang="en-US" dirty="0"/>
              <a:t>即可</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使用</a:t>
            </a:r>
            <a:r>
              <a:rPr lang="en-US" altLang="zh-CN" dirty="0"/>
              <a:t>splay</a:t>
            </a:r>
            <a:r>
              <a:rPr lang="zh-CN" altLang="en-US" dirty="0"/>
              <a:t>维护轻儿子的</a:t>
            </a:r>
            <a:r>
              <a:rPr lang="en-US" altLang="zh-CN" dirty="0" err="1"/>
              <a:t>lct</a:t>
            </a:r>
            <a:endParaRPr lang="zh-CN" altLang="en-US" dirty="0"/>
          </a:p>
        </p:txBody>
      </p:sp>
      <p:sp>
        <p:nvSpPr>
          <p:cNvPr id="3" name="内容占位符 2"/>
          <p:cNvSpPr>
            <a:spLocks noGrp="1"/>
          </p:cNvSpPr>
          <p:nvPr>
            <p:ph idx="1"/>
          </p:nvPr>
        </p:nvSpPr>
        <p:spPr/>
        <p:txBody>
          <a:bodyPr/>
          <a:lstStyle/>
          <a:p>
            <a:r>
              <a:rPr lang="zh-CN" altLang="en-US" dirty="0"/>
              <a:t>我们对每个</a:t>
            </a:r>
            <a:r>
              <a:rPr lang="en-US" altLang="zh-CN" dirty="0" err="1"/>
              <a:t>lct</a:t>
            </a:r>
            <a:r>
              <a:rPr lang="zh-CN" altLang="en-US" dirty="0"/>
              <a:t>节点，再开一棵平衡树维护所有轻儿子</a:t>
            </a:r>
            <a:endParaRPr lang="en-US" altLang="zh-CN" dirty="0"/>
          </a:p>
          <a:p>
            <a:r>
              <a:rPr lang="zh-CN" altLang="en-US" dirty="0"/>
              <a:t>这样可以维护子树任意信息，只需要处理边标记</a:t>
            </a:r>
            <a:r>
              <a:rPr lang="en-US" altLang="zh-CN" dirty="0"/>
              <a:t>pushdown</a:t>
            </a:r>
            <a:r>
              <a:rPr lang="zh-CN" altLang="en-US" dirty="0"/>
              <a:t>到轻边平衡树上的情况，以及轻边平衡树标记</a:t>
            </a:r>
            <a:r>
              <a:rPr lang="en-US" altLang="zh-CN" dirty="0"/>
              <a:t>pushdown</a:t>
            </a:r>
            <a:r>
              <a:rPr lang="zh-CN" altLang="en-US" dirty="0"/>
              <a:t>到边上的情况</a:t>
            </a:r>
            <a:r>
              <a:rPr lang="en-US" altLang="zh-CN" dirty="0"/>
              <a:t>——</a:t>
            </a:r>
            <a:r>
              <a:rPr lang="zh-CN" altLang="en-US" dirty="0"/>
              <a:t>即原</a:t>
            </a:r>
            <a:r>
              <a:rPr lang="en-US" altLang="zh-CN" dirty="0" err="1"/>
              <a:t>lct</a:t>
            </a:r>
            <a:r>
              <a:rPr lang="zh-CN" altLang="en-US" dirty="0"/>
              <a:t>上标记以及每个点的轻边平衡树标记互相的影响</a:t>
            </a:r>
            <a:endParaRPr lang="en-US" altLang="zh-CN" dirty="0"/>
          </a:p>
          <a:p>
            <a:r>
              <a:rPr lang="zh-CN" altLang="en-US" dirty="0"/>
              <a:t>这样便达成了</a:t>
            </a:r>
            <a:r>
              <a:rPr lang="en-US" altLang="zh-CN" dirty="0"/>
              <a:t>top tree</a:t>
            </a:r>
            <a:r>
              <a:rPr lang="zh-CN" altLang="en-US" dirty="0"/>
              <a:t>的全部功能</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2F1DC8-6511-4F10-B676-FD598331F789}"/>
              </a:ext>
            </a:extLst>
          </p:cNvPr>
          <p:cNvSpPr>
            <a:spLocks noGrp="1"/>
          </p:cNvSpPr>
          <p:nvPr>
            <p:ph type="title"/>
          </p:nvPr>
        </p:nvSpPr>
        <p:spPr/>
        <p:txBody>
          <a:bodyPr/>
          <a:lstStyle/>
          <a:p>
            <a:r>
              <a:rPr lang="zh-CN" altLang="en-US" dirty="0"/>
              <a:t>更多的</a:t>
            </a:r>
            <a:r>
              <a:rPr lang="en-US" altLang="zh-CN" dirty="0"/>
              <a:t>LCT</a:t>
            </a:r>
            <a:r>
              <a:rPr lang="zh-CN" altLang="en-US" dirty="0"/>
              <a:t>例题</a:t>
            </a:r>
          </a:p>
        </p:txBody>
      </p:sp>
      <p:sp>
        <p:nvSpPr>
          <p:cNvPr id="3" name="内容占位符 2">
            <a:extLst>
              <a:ext uri="{FF2B5EF4-FFF2-40B4-BE49-F238E27FC236}">
                <a16:creationId xmlns:a16="http://schemas.microsoft.com/office/drawing/2014/main" id="{6F8EED8E-E310-4EFB-85E6-BB622DFA01B3}"/>
              </a:ext>
            </a:extLst>
          </p:cNvPr>
          <p:cNvSpPr>
            <a:spLocks noGrp="1"/>
          </p:cNvSpPr>
          <p:nvPr>
            <p:ph idx="1"/>
          </p:nvPr>
        </p:nvSpPr>
        <p:spPr/>
        <p:txBody>
          <a:bodyPr/>
          <a:lstStyle/>
          <a:p>
            <a:r>
              <a:rPr lang="zh-CN" altLang="en-US" dirty="0"/>
              <a:t>有的比前面的稍微难一些</a:t>
            </a:r>
          </a:p>
        </p:txBody>
      </p:sp>
    </p:spTree>
    <p:extLst>
      <p:ext uri="{BB962C8B-B14F-4D97-AF65-F5344CB8AC3E}">
        <p14:creationId xmlns:p14="http://schemas.microsoft.com/office/powerpoint/2010/main" val="27478515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Codeforces</a:t>
            </a:r>
            <a:r>
              <a:rPr lang="en-US" altLang="zh-CN" dirty="0"/>
              <a:t> 545 F</a:t>
            </a:r>
            <a:endParaRPr lang="zh-CN" altLang="en-US" dirty="0"/>
          </a:p>
        </p:txBody>
      </p:sp>
      <p:sp>
        <p:nvSpPr>
          <p:cNvPr id="3" name="内容占位符 2"/>
          <p:cNvSpPr>
            <a:spLocks noGrp="1"/>
          </p:cNvSpPr>
          <p:nvPr>
            <p:ph idx="1"/>
          </p:nvPr>
        </p:nvSpPr>
        <p:spPr/>
        <p:txBody>
          <a:bodyPr/>
          <a:lstStyle/>
          <a:p>
            <a:r>
              <a:rPr lang="zh-CN" altLang="en-US" dirty="0"/>
              <a:t>给出一棵树，每个点有一个优先级，初始为自己的标号，如果每次删去树上优先级最低的叶子，将得到一个序列，要求维护有三种操作：</a:t>
            </a:r>
            <a:br>
              <a:rPr lang="zh-CN" altLang="en-US" dirty="0"/>
            </a:br>
            <a:r>
              <a:rPr lang="en-US" altLang="zh-CN" dirty="0"/>
              <a:t>1.</a:t>
            </a:r>
            <a:r>
              <a:rPr lang="zh-CN" altLang="en-US" dirty="0"/>
              <a:t>将一个点的优先级修改为此时所有点的优先级的最大值</a:t>
            </a:r>
            <a:r>
              <a:rPr lang="en-US" altLang="zh-CN" dirty="0"/>
              <a:t>+1</a:t>
            </a:r>
            <a:br>
              <a:rPr lang="en-US" altLang="zh-CN" dirty="0"/>
            </a:br>
            <a:r>
              <a:rPr lang="en-US" altLang="zh-CN" dirty="0"/>
              <a:t>2.</a:t>
            </a:r>
            <a:r>
              <a:rPr lang="zh-CN" altLang="en-US" dirty="0"/>
              <a:t>询问某个点在序列中的位置</a:t>
            </a:r>
          </a:p>
        </p:txBody>
      </p:sp>
    </p:spTree>
    <p:extLst>
      <p:ext uri="{BB962C8B-B14F-4D97-AF65-F5344CB8AC3E}">
        <p14:creationId xmlns:p14="http://schemas.microsoft.com/office/powerpoint/2010/main" val="450851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点</a:t>
            </a:r>
            <a:r>
              <a:rPr lang="en-US" altLang="zh-CN" dirty="0"/>
              <a:t>x</a:t>
            </a:r>
            <a:r>
              <a:rPr lang="zh-CN" altLang="en-US" dirty="0"/>
              <a:t>在点</a:t>
            </a:r>
            <a:r>
              <a:rPr lang="en-US" altLang="zh-CN" dirty="0"/>
              <a:t>y</a:t>
            </a:r>
            <a:r>
              <a:rPr lang="zh-CN" altLang="en-US" dirty="0"/>
              <a:t>之前被删除，当且仅当它不是</a:t>
            </a:r>
            <a:r>
              <a:rPr lang="en-US" altLang="zh-CN" dirty="0"/>
              <a:t>y</a:t>
            </a:r>
            <a:r>
              <a:rPr lang="zh-CN" altLang="en-US" dirty="0"/>
              <a:t>的祖先，并且</a:t>
            </a:r>
            <a:r>
              <a:rPr lang="en-US" altLang="zh-CN" dirty="0"/>
              <a:t>x</a:t>
            </a:r>
            <a:r>
              <a:rPr lang="zh-CN" altLang="en-US" dirty="0"/>
              <a:t>的子树最大值不超过</a:t>
            </a:r>
            <a:r>
              <a:rPr lang="en-US" altLang="zh-CN" dirty="0"/>
              <a:t>y</a:t>
            </a:r>
            <a:r>
              <a:rPr lang="zh-CN" altLang="en-US" dirty="0"/>
              <a:t>的子树最大值</a:t>
            </a:r>
            <a:endParaRPr lang="en-US" altLang="zh-CN" dirty="0"/>
          </a:p>
          <a:p>
            <a:r>
              <a:rPr lang="zh-CN" altLang="en-US" dirty="0"/>
              <a:t>子树最大值相同的点形成了若干条链，如果没有修改的话可以直接维护</a:t>
            </a:r>
            <a:endParaRPr lang="en-US" altLang="zh-CN" dirty="0"/>
          </a:p>
        </p:txBody>
      </p:sp>
    </p:spTree>
    <p:extLst>
      <p:ext uri="{BB962C8B-B14F-4D97-AF65-F5344CB8AC3E}">
        <p14:creationId xmlns:p14="http://schemas.microsoft.com/office/powerpoint/2010/main" val="333323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由于每次只会把一个点改成最大值</a:t>
            </a:r>
            <a:r>
              <a:rPr lang="en-US" altLang="zh-CN" dirty="0"/>
              <a:t>+1</a:t>
            </a:r>
            <a:r>
              <a:rPr lang="zh-CN" altLang="en-US" dirty="0"/>
              <a:t> ，考虑</a:t>
            </a:r>
            <a:r>
              <a:rPr lang="en-US" altLang="zh-CN" dirty="0"/>
              <a:t>LCT</a:t>
            </a:r>
            <a:r>
              <a:rPr lang="zh-CN" altLang="en-US" dirty="0"/>
              <a:t>维护</a:t>
            </a:r>
            <a:r>
              <a:rPr lang="en-US" altLang="zh-CN" dirty="0"/>
              <a:t>access</a:t>
            </a:r>
            <a:r>
              <a:rPr lang="zh-CN" altLang="en-US" dirty="0"/>
              <a:t>连续段均摊，等价于一个换根操作，并且会整体修改到原来的根上一段路径的子树最大值</a:t>
            </a:r>
            <a:endParaRPr lang="en-US" altLang="zh-CN" dirty="0"/>
          </a:p>
          <a:p>
            <a:r>
              <a:rPr lang="zh-CN" altLang="en-US" dirty="0"/>
              <a:t>把子树最大值相同的一段链用一棵</a:t>
            </a:r>
            <a:r>
              <a:rPr lang="en-US" altLang="zh-CN" dirty="0"/>
              <a:t>splay</a:t>
            </a:r>
            <a:r>
              <a:rPr lang="zh-CN" altLang="en-US" dirty="0"/>
              <a:t>维护，每次</a:t>
            </a:r>
            <a:r>
              <a:rPr lang="en-US" altLang="zh-CN" dirty="0"/>
              <a:t>access</a:t>
            </a:r>
            <a:r>
              <a:rPr lang="zh-CN" altLang="en-US" dirty="0"/>
              <a:t>时直接合并一堆链的</a:t>
            </a:r>
            <a:r>
              <a:rPr lang="en-US" altLang="zh-CN" dirty="0"/>
              <a:t>splay</a:t>
            </a:r>
            <a:r>
              <a:rPr lang="zh-CN" altLang="en-US" dirty="0"/>
              <a:t>，然后树状数组就可以了</a:t>
            </a:r>
            <a:endParaRPr lang="en-US" altLang="zh-CN" dirty="0"/>
          </a:p>
          <a:p>
            <a:endParaRPr lang="en-US" altLang="zh-CN" dirty="0"/>
          </a:p>
          <a:p>
            <a:r>
              <a:rPr lang="zh-CN" altLang="en-US" dirty="0"/>
              <a:t>时间复杂度</a:t>
            </a:r>
            <a:r>
              <a:rPr lang="en-US" altLang="zh-CN" dirty="0"/>
              <a:t>O( (</a:t>
            </a:r>
            <a:r>
              <a:rPr lang="en-US" altLang="zh-CN" dirty="0" err="1"/>
              <a:t>n+m</a:t>
            </a:r>
            <a:r>
              <a:rPr lang="en-US" altLang="zh-CN" dirty="0"/>
              <a:t>)log^2n )</a:t>
            </a:r>
            <a:r>
              <a:rPr lang="zh-CN" altLang="en-US" dirty="0"/>
              <a:t>，使用</a:t>
            </a:r>
            <a:r>
              <a:rPr lang="en-US" altLang="zh-CN" dirty="0"/>
              <a:t>LCT</a:t>
            </a:r>
            <a:r>
              <a:rPr lang="zh-CN" altLang="en-US" dirty="0"/>
              <a:t>维护子树可以做到</a:t>
            </a:r>
            <a:r>
              <a:rPr lang="en-US" altLang="zh-CN" dirty="0"/>
              <a:t>O( (</a:t>
            </a:r>
            <a:r>
              <a:rPr lang="en-US" altLang="zh-CN" dirty="0" err="1"/>
              <a:t>n+m</a:t>
            </a:r>
            <a:r>
              <a:rPr lang="en-US" altLang="zh-CN" dirty="0"/>
              <a:t>)</a:t>
            </a:r>
            <a:r>
              <a:rPr lang="en-US" altLang="zh-CN" dirty="0" err="1"/>
              <a:t>logn</a:t>
            </a:r>
            <a:r>
              <a:rPr lang="en-US" altLang="zh-CN" dirty="0"/>
              <a:t> )</a:t>
            </a:r>
            <a:r>
              <a:rPr lang="zh-CN" altLang="en-US" dirty="0"/>
              <a:t>，空间复杂度</a:t>
            </a:r>
            <a:r>
              <a:rPr lang="en-US" altLang="zh-CN" dirty="0"/>
              <a:t>O( n )</a:t>
            </a:r>
            <a:endParaRPr lang="zh-CN" altLang="en-US" dirty="0"/>
          </a:p>
          <a:p>
            <a:endParaRPr lang="zh-CN" altLang="en-US" dirty="0"/>
          </a:p>
        </p:txBody>
      </p:sp>
    </p:spTree>
    <p:extLst>
      <p:ext uri="{BB962C8B-B14F-4D97-AF65-F5344CB8AC3E}">
        <p14:creationId xmlns:p14="http://schemas.microsoft.com/office/powerpoint/2010/main" val="2659365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1FE845-01DD-4CEB-9F85-61C872F4BE15}"/>
              </a:ext>
            </a:extLst>
          </p:cNvPr>
          <p:cNvSpPr>
            <a:spLocks noGrp="1"/>
          </p:cNvSpPr>
          <p:nvPr>
            <p:ph type="title"/>
          </p:nvPr>
        </p:nvSpPr>
        <p:spPr/>
        <p:txBody>
          <a:bodyPr/>
          <a:lstStyle/>
          <a:p>
            <a:r>
              <a:rPr lang="en-US" altLang="zh-CN" dirty="0"/>
              <a:t>Bzoj2959 </a:t>
            </a:r>
            <a:r>
              <a:rPr lang="zh-CN" altLang="en-US" dirty="0"/>
              <a:t>长跑</a:t>
            </a:r>
          </a:p>
        </p:txBody>
      </p:sp>
      <p:sp>
        <p:nvSpPr>
          <p:cNvPr id="3" name="内容占位符 2">
            <a:extLst>
              <a:ext uri="{FF2B5EF4-FFF2-40B4-BE49-F238E27FC236}">
                <a16:creationId xmlns:a16="http://schemas.microsoft.com/office/drawing/2014/main" id="{9B1394E1-F15F-4A2A-8C86-F14B6B19315C}"/>
              </a:ext>
            </a:extLst>
          </p:cNvPr>
          <p:cNvSpPr>
            <a:spLocks noGrp="1"/>
          </p:cNvSpPr>
          <p:nvPr>
            <p:ph idx="1"/>
          </p:nvPr>
        </p:nvSpPr>
        <p:spPr/>
        <p:txBody>
          <a:bodyPr>
            <a:normAutofit fontScale="92500"/>
          </a:bodyPr>
          <a:lstStyle/>
          <a:p>
            <a:r>
              <a:rPr lang="zh-CN" altLang="en-US" dirty="0"/>
              <a:t>学校中有</a:t>
            </a:r>
            <a:r>
              <a:rPr lang="en-US" altLang="zh-CN" dirty="0"/>
              <a:t>n</a:t>
            </a:r>
            <a:r>
              <a:rPr lang="zh-CN" altLang="en-US" dirty="0"/>
              <a:t>个地点，用</a:t>
            </a:r>
            <a:r>
              <a:rPr lang="en-US" altLang="zh-CN" dirty="0"/>
              <a:t>1</a:t>
            </a:r>
            <a:r>
              <a:rPr lang="zh-CN" altLang="en-US" dirty="0"/>
              <a:t>到</a:t>
            </a:r>
            <a:r>
              <a:rPr lang="en-US" altLang="zh-CN" dirty="0"/>
              <a:t>n</a:t>
            </a:r>
            <a:r>
              <a:rPr lang="zh-CN" altLang="en-US" dirty="0"/>
              <a:t>的整数表示，每个地点设有若干个刷卡机。</a:t>
            </a:r>
            <a:br>
              <a:rPr lang="zh-CN" altLang="en-US" dirty="0"/>
            </a:br>
            <a:r>
              <a:rPr lang="zh-CN" altLang="en-US" dirty="0"/>
              <a:t>有以下三类事件：</a:t>
            </a:r>
            <a:br>
              <a:rPr lang="zh-CN" altLang="en-US" dirty="0"/>
            </a:br>
            <a:r>
              <a:rPr lang="en-US" altLang="zh-CN" dirty="0"/>
              <a:t>1</a:t>
            </a:r>
            <a:r>
              <a:rPr lang="zh-CN" altLang="en-US" dirty="0"/>
              <a:t>、修建了一条连接</a:t>
            </a:r>
            <a:r>
              <a:rPr lang="en-US" altLang="zh-CN" dirty="0"/>
              <a:t>A</a:t>
            </a:r>
            <a:r>
              <a:rPr lang="zh-CN" altLang="en-US" dirty="0"/>
              <a:t>地点和</a:t>
            </a:r>
            <a:r>
              <a:rPr lang="en-US" altLang="zh-CN" dirty="0"/>
              <a:t>B</a:t>
            </a:r>
            <a:r>
              <a:rPr lang="zh-CN" altLang="en-US" dirty="0"/>
              <a:t>地点的跑道。</a:t>
            </a:r>
            <a:br>
              <a:rPr lang="zh-CN" altLang="en-US" dirty="0"/>
            </a:br>
            <a:r>
              <a:rPr lang="en-US" altLang="zh-CN" dirty="0"/>
              <a:t>2</a:t>
            </a:r>
            <a:r>
              <a:rPr lang="zh-CN" altLang="en-US" dirty="0"/>
              <a:t>、</a:t>
            </a:r>
            <a:r>
              <a:rPr lang="en-US" altLang="zh-CN" dirty="0"/>
              <a:t>A</a:t>
            </a:r>
            <a:r>
              <a:rPr lang="zh-CN" altLang="en-US" dirty="0"/>
              <a:t>点的刷卡机台数变为了</a:t>
            </a:r>
            <a:r>
              <a:rPr lang="en-US" altLang="zh-CN" dirty="0"/>
              <a:t>B</a:t>
            </a:r>
            <a:r>
              <a:rPr lang="zh-CN" altLang="en-US" dirty="0"/>
              <a:t>。</a:t>
            </a:r>
            <a:br>
              <a:rPr lang="zh-CN" altLang="en-US" dirty="0"/>
            </a:br>
            <a:r>
              <a:rPr lang="en-US" altLang="zh-CN" dirty="0"/>
              <a:t>3</a:t>
            </a:r>
            <a:r>
              <a:rPr lang="zh-CN" altLang="en-US" dirty="0"/>
              <a:t>、进行了一次长跑。问一个同学从</a:t>
            </a:r>
            <a:r>
              <a:rPr lang="en-US" altLang="zh-CN" dirty="0"/>
              <a:t>A</a:t>
            </a:r>
            <a:r>
              <a:rPr lang="zh-CN" altLang="en-US" dirty="0"/>
              <a:t>出发，最后到达</a:t>
            </a:r>
            <a:r>
              <a:rPr lang="en-US" altLang="zh-CN" dirty="0"/>
              <a:t>B</a:t>
            </a:r>
            <a:r>
              <a:rPr lang="zh-CN" altLang="en-US" dirty="0"/>
              <a:t>最多可以刷卡多少次。具体的要求如下：</a:t>
            </a:r>
            <a:br>
              <a:rPr lang="zh-CN" altLang="en-US" dirty="0"/>
            </a:br>
            <a:r>
              <a:rPr lang="zh-CN" altLang="en-US" dirty="0"/>
              <a:t>　　当同学到达一个地点时，他可以在这里的每一台刷卡机上都刷卡。但每台刷卡机只能刷卡一次，即使多次到达同一地点也不能多次刷卡。</a:t>
            </a:r>
            <a:br>
              <a:rPr lang="zh-CN" altLang="en-US" dirty="0"/>
            </a:br>
            <a:r>
              <a:rPr lang="zh-CN" altLang="en-US" dirty="0"/>
              <a:t>　　为了安全起见，每条跑道都需要设定一个方向，这条跑道只能按照这个方向单向通行。最多的刷卡次数即为在任意设定跑道方向，按照任意路径从</a:t>
            </a:r>
            <a:r>
              <a:rPr lang="en-US" altLang="zh-CN" dirty="0"/>
              <a:t>A</a:t>
            </a:r>
            <a:r>
              <a:rPr lang="zh-CN" altLang="en-US" dirty="0"/>
              <a:t>地点到</a:t>
            </a:r>
            <a:r>
              <a:rPr lang="en-US" altLang="zh-CN" dirty="0"/>
              <a:t>B</a:t>
            </a:r>
            <a:r>
              <a:rPr lang="zh-CN" altLang="en-US" dirty="0"/>
              <a:t>地点能刷卡的最多次数。</a:t>
            </a:r>
          </a:p>
        </p:txBody>
      </p:sp>
    </p:spTree>
    <p:extLst>
      <p:ext uri="{BB962C8B-B14F-4D97-AF65-F5344CB8AC3E}">
        <p14:creationId xmlns:p14="http://schemas.microsoft.com/office/powerpoint/2010/main" val="3011592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C9A567-10D1-4A29-8542-7D15520F387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BB69988-0A56-4A3F-A87E-960A8BC3E678}"/>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9483217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C8C586-3CE0-4211-98B1-1E34ACB17088}"/>
              </a:ext>
            </a:extLst>
          </p:cNvPr>
          <p:cNvSpPr>
            <a:spLocks noGrp="1"/>
          </p:cNvSpPr>
          <p:nvPr>
            <p:ph type="title"/>
          </p:nvPr>
        </p:nvSpPr>
        <p:spPr/>
        <p:txBody>
          <a:bodyPr/>
          <a:lstStyle/>
          <a:p>
            <a:r>
              <a:rPr lang="en-US" altLang="zh-CN" dirty="0"/>
              <a:t>Luogu6107 [Ynoi2010]Worst Case Top Tree&amp;[Code+7]</a:t>
            </a:r>
            <a:r>
              <a:rPr lang="zh-CN" altLang="en-US" dirty="0"/>
              <a:t>六元环</a:t>
            </a:r>
          </a:p>
        </p:txBody>
      </p:sp>
      <p:pic>
        <p:nvPicPr>
          <p:cNvPr id="4" name="内容占位符 3">
            <a:extLst>
              <a:ext uri="{FF2B5EF4-FFF2-40B4-BE49-F238E27FC236}">
                <a16:creationId xmlns:a16="http://schemas.microsoft.com/office/drawing/2014/main" id="{0A2C3D34-92E7-436E-A86F-605BEB56E4DD}"/>
              </a:ext>
            </a:extLst>
          </p:cNvPr>
          <p:cNvPicPr>
            <a:picLocks noGrp="1" noChangeAspect="1"/>
          </p:cNvPicPr>
          <p:nvPr>
            <p:ph idx="1"/>
          </p:nvPr>
        </p:nvPicPr>
        <p:blipFill>
          <a:blip r:embed="rId2"/>
          <a:stretch>
            <a:fillRect/>
          </a:stretch>
        </p:blipFill>
        <p:spPr>
          <a:xfrm>
            <a:off x="838200" y="1690688"/>
            <a:ext cx="8705850" cy="3619500"/>
          </a:xfrm>
          <a:prstGeom prst="rect">
            <a:avLst/>
          </a:prstGeom>
        </p:spPr>
      </p:pic>
    </p:spTree>
    <p:extLst>
      <p:ext uri="{BB962C8B-B14F-4D97-AF65-F5344CB8AC3E}">
        <p14:creationId xmlns:p14="http://schemas.microsoft.com/office/powerpoint/2010/main" val="2624652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6428CB-8610-4FFA-BB45-6D7FD7F6F45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B8289FA2-012F-470F-8488-22102BF390F2}"/>
              </a:ext>
            </a:extLst>
          </p:cNvPr>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27027360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[Ynoi2016]</a:t>
            </a:r>
            <a:r>
              <a:rPr lang="zh-CN" altLang="en-US" dirty="0"/>
              <a:t>炸脖龙</a:t>
            </a:r>
            <a:r>
              <a:rPr lang="en-US" altLang="zh-CN" dirty="0"/>
              <a:t>II</a:t>
            </a:r>
            <a:endParaRPr lang="zh-CN" altLang="en-US" dirty="0"/>
          </a:p>
        </p:txBody>
      </p:sp>
      <p:sp>
        <p:nvSpPr>
          <p:cNvPr id="3" name="内容占位符 2"/>
          <p:cNvSpPr>
            <a:spLocks noGrp="1"/>
          </p:cNvSpPr>
          <p:nvPr>
            <p:ph idx="1"/>
          </p:nvPr>
        </p:nvSpPr>
        <p:spPr/>
        <p:txBody>
          <a:bodyPr>
            <a:normAutofit fontScale="77500" lnSpcReduction="20000"/>
          </a:bodyPr>
          <a:lstStyle/>
          <a:p>
            <a:r>
              <a:rPr lang="zh-CN" altLang="en-US" dirty="0"/>
              <a:t>你需要维护一棵包含</a:t>
            </a:r>
            <a:r>
              <a:rPr lang="en-US" altLang="zh-CN" dirty="0"/>
              <a:t>n</a:t>
            </a:r>
            <a:r>
              <a:rPr lang="zh-CN" altLang="en-US" dirty="0"/>
              <a:t>个结点有根有序树（也就是说每个点的孩子是有“从左到右”的顺序的），初始根为</a:t>
            </a:r>
            <a:r>
              <a:rPr lang="en-US" altLang="zh-CN" dirty="0"/>
              <a:t>1</a:t>
            </a:r>
            <a:r>
              <a:rPr lang="zh-CN" altLang="en-US" dirty="0"/>
              <a:t>，支持以下几个操作：</a:t>
            </a:r>
          </a:p>
          <a:p>
            <a:r>
              <a:rPr lang="en-US" altLang="zh-CN" dirty="0"/>
              <a:t>A(</a:t>
            </a:r>
            <a:r>
              <a:rPr lang="en-US" altLang="zh-CN" dirty="0" err="1"/>
              <a:t>x,y</a:t>
            </a:r>
            <a:r>
              <a:rPr lang="en-US" altLang="zh-CN" dirty="0"/>
              <a:t>):</a:t>
            </a:r>
            <a:r>
              <a:rPr lang="zh-CN" altLang="en-US" dirty="0"/>
              <a:t>对</a:t>
            </a:r>
            <a:r>
              <a:rPr lang="en-US" altLang="zh-CN" dirty="0"/>
              <a:t>x</a:t>
            </a:r>
            <a:r>
              <a:rPr lang="zh-CN" altLang="en-US" dirty="0"/>
              <a:t>进行路径压缩，即将</a:t>
            </a:r>
            <a:r>
              <a:rPr lang="en-US" altLang="zh-CN" dirty="0"/>
              <a:t>x</a:t>
            </a:r>
            <a:r>
              <a:rPr lang="zh-CN" altLang="en-US" dirty="0"/>
              <a:t>到根路径上除了根之外的点的父亲设为根，这些点在根的孩子中的顺序保持原先路径上从浅到深的顺序</a:t>
            </a:r>
          </a:p>
          <a:p>
            <a:r>
              <a:rPr lang="en-US" altLang="zh-CN" dirty="0"/>
              <a:t>B(</a:t>
            </a:r>
            <a:r>
              <a:rPr lang="en-US" altLang="zh-CN" dirty="0" err="1"/>
              <a:t>x,y</a:t>
            </a:r>
            <a:r>
              <a:rPr lang="en-US" altLang="zh-CN" dirty="0"/>
              <a:t>):</a:t>
            </a:r>
            <a:r>
              <a:rPr lang="zh-CN" altLang="en-US" dirty="0"/>
              <a:t>将根的孩子</a:t>
            </a:r>
            <a:r>
              <a:rPr lang="en-US" altLang="zh-CN" dirty="0" err="1"/>
              <a:t>x,y</a:t>
            </a:r>
            <a:r>
              <a:rPr lang="zh-CN" altLang="en-US" dirty="0"/>
              <a:t>（</a:t>
            </a:r>
            <a:r>
              <a:rPr lang="en-US" altLang="zh-CN" dirty="0"/>
              <a:t>x</a:t>
            </a:r>
            <a:r>
              <a:rPr lang="zh-CN" altLang="en-US" dirty="0"/>
              <a:t>在</a:t>
            </a:r>
            <a:r>
              <a:rPr lang="en-US" altLang="zh-CN" dirty="0"/>
              <a:t>y</a:t>
            </a:r>
            <a:r>
              <a:rPr lang="zh-CN" altLang="en-US" dirty="0"/>
              <a:t>左边）以及之间的点按顺序展开成一条路径，</a:t>
            </a:r>
            <a:r>
              <a:rPr lang="en-US" altLang="zh-CN" dirty="0"/>
              <a:t>x</a:t>
            </a:r>
            <a:r>
              <a:rPr lang="zh-CN" altLang="en-US" dirty="0"/>
              <a:t>仍与根相连，涉及到的点原先的孩子都移至路径右侧</a:t>
            </a:r>
          </a:p>
          <a:p>
            <a:r>
              <a:rPr lang="en-US" altLang="zh-CN" dirty="0"/>
              <a:t>C(</a:t>
            </a:r>
            <a:r>
              <a:rPr lang="en-US" altLang="zh-CN" dirty="0" err="1"/>
              <a:t>x,y</a:t>
            </a:r>
            <a:r>
              <a:rPr lang="en-US" altLang="zh-CN" dirty="0"/>
              <a:t>):</a:t>
            </a:r>
            <a:r>
              <a:rPr lang="zh-CN" altLang="en-US" dirty="0"/>
              <a:t>将树的根设为</a:t>
            </a:r>
            <a:r>
              <a:rPr lang="en-US" altLang="zh-CN" dirty="0"/>
              <a:t>x</a:t>
            </a:r>
            <a:r>
              <a:rPr lang="zh-CN" altLang="en-US" dirty="0"/>
              <a:t>，此时原先在根到</a:t>
            </a:r>
            <a:r>
              <a:rPr lang="en-US" altLang="zh-CN" dirty="0"/>
              <a:t>x</a:t>
            </a:r>
            <a:r>
              <a:rPr lang="zh-CN" altLang="en-US" dirty="0"/>
              <a:t>路径左侧的点仍在左侧且先相对顺序不变，右侧同理，</a:t>
            </a:r>
            <a:r>
              <a:rPr lang="en-US" altLang="zh-CN" dirty="0"/>
              <a:t>x</a:t>
            </a:r>
            <a:r>
              <a:rPr lang="zh-CN" altLang="en-US" dirty="0"/>
              <a:t>的孩子在</a:t>
            </a:r>
            <a:r>
              <a:rPr lang="en-US" altLang="zh-CN" dirty="0"/>
              <a:t>x</a:t>
            </a:r>
            <a:r>
              <a:rPr lang="zh-CN" altLang="en-US" dirty="0"/>
              <a:t>成为根后在</a:t>
            </a:r>
            <a:r>
              <a:rPr lang="en-US" altLang="zh-CN" dirty="0"/>
              <a:t>x</a:t>
            </a:r>
            <a:r>
              <a:rPr lang="zh-CN" altLang="en-US" dirty="0"/>
              <a:t>到原先的根的路径的右侧</a:t>
            </a:r>
          </a:p>
          <a:p>
            <a:r>
              <a:rPr lang="en-US" altLang="zh-CN" dirty="0"/>
              <a:t>D(</a:t>
            </a:r>
            <a:r>
              <a:rPr lang="en-US" altLang="zh-CN" dirty="0" err="1"/>
              <a:t>x,y</a:t>
            </a:r>
            <a:r>
              <a:rPr lang="en-US" altLang="zh-CN" dirty="0"/>
              <a:t>):</a:t>
            </a:r>
            <a:r>
              <a:rPr lang="zh-CN" altLang="en-US" dirty="0"/>
              <a:t>给</a:t>
            </a:r>
            <a:r>
              <a:rPr lang="en-US" altLang="zh-CN" dirty="0"/>
              <a:t>x</a:t>
            </a:r>
            <a:r>
              <a:rPr lang="zh-CN" altLang="en-US" dirty="0"/>
              <a:t>到根的路径上每个点的点权同时加一个数，并在这之后求</a:t>
            </a:r>
            <a:r>
              <a:rPr lang="en-US" altLang="zh-CN" dirty="0"/>
              <a:t>x</a:t>
            </a:r>
            <a:r>
              <a:rPr lang="zh-CN" altLang="en-US" dirty="0"/>
              <a:t>到根的路径上的点权和</a:t>
            </a:r>
          </a:p>
          <a:p>
            <a:r>
              <a:rPr lang="en-US" altLang="zh-CN" dirty="0"/>
              <a:t>E(</a:t>
            </a:r>
            <a:r>
              <a:rPr lang="en-US" altLang="zh-CN" dirty="0" err="1"/>
              <a:t>x,y</a:t>
            </a:r>
            <a:r>
              <a:rPr lang="en-US" altLang="zh-CN" dirty="0"/>
              <a:t>):</a:t>
            </a:r>
            <a:r>
              <a:rPr lang="zh-CN" altLang="en-US" dirty="0"/>
              <a:t>保证</a:t>
            </a:r>
            <a:r>
              <a:rPr lang="en-US" altLang="zh-CN" dirty="0"/>
              <a:t>x</a:t>
            </a:r>
            <a:r>
              <a:rPr lang="zh-CN" altLang="en-US" dirty="0"/>
              <a:t>和</a:t>
            </a:r>
            <a:r>
              <a:rPr lang="en-US" altLang="zh-CN" dirty="0"/>
              <a:t>y</a:t>
            </a:r>
            <a:r>
              <a:rPr lang="zh-CN" altLang="en-US" dirty="0"/>
              <a:t>父亲相同且</a:t>
            </a:r>
            <a:r>
              <a:rPr lang="en-US" altLang="zh-CN" dirty="0"/>
              <a:t>x</a:t>
            </a:r>
            <a:r>
              <a:rPr lang="zh-CN" altLang="en-US" dirty="0"/>
              <a:t>在</a:t>
            </a:r>
            <a:r>
              <a:rPr lang="en-US" altLang="zh-CN" dirty="0"/>
              <a:t>y</a:t>
            </a:r>
            <a:r>
              <a:rPr lang="zh-CN" altLang="en-US" dirty="0"/>
              <a:t>左侧，对在</a:t>
            </a:r>
            <a:r>
              <a:rPr lang="en-US" altLang="zh-CN" dirty="0"/>
              <a:t>x</a:t>
            </a:r>
            <a:r>
              <a:rPr lang="zh-CN" altLang="en-US" dirty="0"/>
              <a:t>的父亲的孩子中，</a:t>
            </a:r>
            <a:r>
              <a:rPr lang="en-US" altLang="zh-CN" dirty="0"/>
              <a:t>x</a:t>
            </a:r>
            <a:r>
              <a:rPr lang="zh-CN" altLang="en-US" dirty="0"/>
              <a:t>到</a:t>
            </a:r>
            <a:r>
              <a:rPr lang="en-US" altLang="zh-CN" dirty="0"/>
              <a:t>y</a:t>
            </a:r>
            <a:r>
              <a:rPr lang="zh-CN" altLang="en-US" dirty="0"/>
              <a:t>之间（含</a:t>
            </a:r>
            <a:r>
              <a:rPr lang="en-US" altLang="zh-CN" dirty="0" err="1"/>
              <a:t>x,y</a:t>
            </a:r>
            <a:r>
              <a:rPr lang="zh-CN" altLang="en-US" dirty="0"/>
              <a:t>）的每个点的点权加上</a:t>
            </a:r>
            <a:r>
              <a:rPr lang="en-US" altLang="zh-CN" dirty="0" err="1"/>
              <a:t>x+y</a:t>
            </a:r>
            <a:r>
              <a:rPr lang="zh-CN" altLang="en-US" dirty="0"/>
              <a:t>，并在这之后求这些点的点权和</a:t>
            </a:r>
          </a:p>
          <a:p>
            <a:r>
              <a:rPr lang="en-US" altLang="zh-CN" dirty="0"/>
              <a:t>F(</a:t>
            </a:r>
            <a:r>
              <a:rPr lang="en-US" altLang="zh-CN" dirty="0" err="1"/>
              <a:t>x,y</a:t>
            </a:r>
            <a:r>
              <a:rPr lang="en-US" altLang="zh-CN" dirty="0"/>
              <a:t>):</a:t>
            </a:r>
            <a:r>
              <a:rPr lang="zh-CN" altLang="en-US" dirty="0"/>
              <a:t>给</a:t>
            </a:r>
            <a:r>
              <a:rPr lang="en-US" altLang="zh-CN" dirty="0"/>
              <a:t>x</a:t>
            </a:r>
            <a:r>
              <a:rPr lang="zh-CN" altLang="en-US" dirty="0"/>
              <a:t>添加一个孩子</a:t>
            </a:r>
            <a:r>
              <a:rPr lang="en-US" altLang="zh-CN" dirty="0"/>
              <a:t>y</a:t>
            </a:r>
            <a:r>
              <a:rPr lang="zh-CN" altLang="en-US" dirty="0"/>
              <a:t>，在最右边，这个操作在其它所有操作之前进行，用于描述树的初始形态</a:t>
            </a:r>
          </a:p>
        </p:txBody>
      </p:sp>
    </p:spTree>
    <p:extLst>
      <p:ext uri="{BB962C8B-B14F-4D97-AF65-F5344CB8AC3E}">
        <p14:creationId xmlns:p14="http://schemas.microsoft.com/office/powerpoint/2010/main" val="2868375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endParaRPr lang="zh-CN" altLang="en-US" dirty="0"/>
          </a:p>
        </p:txBody>
      </p:sp>
    </p:spTree>
    <p:extLst>
      <p:ext uri="{BB962C8B-B14F-4D97-AF65-F5344CB8AC3E}">
        <p14:creationId xmlns:p14="http://schemas.microsoft.com/office/powerpoint/2010/main" val="1184932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1313F0-EDB4-44CE-B7BE-61F780DF2C0E}"/>
              </a:ext>
            </a:extLst>
          </p:cNvPr>
          <p:cNvSpPr>
            <a:spLocks noGrp="1"/>
          </p:cNvSpPr>
          <p:nvPr>
            <p:ph type="title"/>
          </p:nvPr>
        </p:nvSpPr>
        <p:spPr/>
        <p:txBody>
          <a:bodyPr/>
          <a:lstStyle/>
          <a:p>
            <a:r>
              <a:rPr lang="zh-CN" altLang="en-US" dirty="0"/>
              <a:t>欧拉回路树</a:t>
            </a:r>
          </a:p>
        </p:txBody>
      </p:sp>
      <p:sp>
        <p:nvSpPr>
          <p:cNvPr id="3" name="内容占位符 2">
            <a:extLst>
              <a:ext uri="{FF2B5EF4-FFF2-40B4-BE49-F238E27FC236}">
                <a16:creationId xmlns:a16="http://schemas.microsoft.com/office/drawing/2014/main" id="{1C57BB5D-5FD7-4161-985A-EED14ACF44B9}"/>
              </a:ext>
            </a:extLst>
          </p:cNvPr>
          <p:cNvSpPr>
            <a:spLocks noGrp="1"/>
          </p:cNvSpPr>
          <p:nvPr>
            <p:ph idx="1"/>
          </p:nvPr>
        </p:nvSpPr>
        <p:spPr/>
        <p:txBody>
          <a:bodyPr/>
          <a:lstStyle/>
          <a:p>
            <a:r>
              <a:rPr lang="en-US" altLang="zh-CN" dirty="0"/>
              <a:t>ETT</a:t>
            </a:r>
            <a:endParaRPr lang="zh-CN" altLang="en-US" dirty="0"/>
          </a:p>
        </p:txBody>
      </p:sp>
    </p:spTree>
    <p:extLst>
      <p:ext uri="{BB962C8B-B14F-4D97-AF65-F5344CB8AC3E}">
        <p14:creationId xmlns:p14="http://schemas.microsoft.com/office/powerpoint/2010/main" val="2427945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1D4775-9F77-4712-9410-AD91171A73C0}"/>
              </a:ext>
            </a:extLst>
          </p:cNvPr>
          <p:cNvSpPr>
            <a:spLocks noGrp="1"/>
          </p:cNvSpPr>
          <p:nvPr>
            <p:ph type="title"/>
          </p:nvPr>
        </p:nvSpPr>
        <p:spPr/>
        <p:txBody>
          <a:bodyPr/>
          <a:lstStyle/>
          <a:p>
            <a:r>
              <a:rPr lang="zh-CN" altLang="en-US" dirty="0"/>
              <a:t>不知道哪里看到的题</a:t>
            </a:r>
          </a:p>
        </p:txBody>
      </p:sp>
      <p:sp>
        <p:nvSpPr>
          <p:cNvPr id="3" name="内容占位符 2">
            <a:extLst>
              <a:ext uri="{FF2B5EF4-FFF2-40B4-BE49-F238E27FC236}">
                <a16:creationId xmlns:a16="http://schemas.microsoft.com/office/drawing/2014/main" id="{83ECD3CB-7831-4EF5-915A-1DCE97976CA1}"/>
              </a:ext>
            </a:extLst>
          </p:cNvPr>
          <p:cNvSpPr>
            <a:spLocks noGrp="1"/>
          </p:cNvSpPr>
          <p:nvPr>
            <p:ph idx="1"/>
          </p:nvPr>
        </p:nvSpPr>
        <p:spPr/>
        <p:txBody>
          <a:bodyPr>
            <a:normAutofit fontScale="92500" lnSpcReduction="10000"/>
          </a:bodyPr>
          <a:lstStyle/>
          <a:p>
            <a:r>
              <a:rPr lang="zh-CN" altLang="en-US" dirty="0"/>
              <a:t>树木仙有一棵根节点为 </a:t>
            </a:r>
            <a:r>
              <a:rPr lang="en-US" altLang="zh-CN" dirty="0"/>
              <a:t>1</a:t>
            </a:r>
            <a:r>
              <a:rPr lang="zh-CN" altLang="en-US" dirty="0"/>
              <a:t>的菊花树 </a:t>
            </a:r>
            <a:r>
              <a:rPr lang="en-US" altLang="zh-CN" dirty="0"/>
              <a:t>(</a:t>
            </a:r>
            <a:r>
              <a:rPr lang="zh-CN" altLang="en-US" dirty="0"/>
              <a:t>除 </a:t>
            </a:r>
            <a:r>
              <a:rPr lang="en-US" altLang="zh-CN" dirty="0"/>
              <a:t>1 </a:t>
            </a:r>
            <a:r>
              <a:rPr lang="zh-CN" altLang="en-US" dirty="0"/>
              <a:t>号节点外所有节点的父亲都是 </a:t>
            </a:r>
            <a:r>
              <a:rPr lang="en-US" altLang="zh-CN" dirty="0"/>
              <a:t>1). </a:t>
            </a:r>
            <a:r>
              <a:rPr lang="zh-CN" altLang="en-US" dirty="0"/>
              <a:t>这棵树每个节点都有一个权值</a:t>
            </a:r>
            <a:r>
              <a:rPr lang="en-US" altLang="zh-CN" dirty="0"/>
              <a:t>, </a:t>
            </a:r>
            <a:r>
              <a:rPr lang="zh-CN" altLang="en-US" dirty="0"/>
              <a:t>最开始 </a:t>
            </a:r>
            <a:r>
              <a:rPr lang="en-US" altLang="zh-CN" dirty="0" err="1"/>
              <a:t>i</a:t>
            </a:r>
            <a:r>
              <a:rPr lang="en-US" altLang="zh-CN" dirty="0"/>
              <a:t> </a:t>
            </a:r>
            <a:r>
              <a:rPr lang="zh-CN" altLang="en-US" dirty="0"/>
              <a:t>号节点的权值为 </a:t>
            </a:r>
            <a:r>
              <a:rPr lang="en-US" altLang="zh-CN" dirty="0" err="1"/>
              <a:t>vali</a:t>
            </a:r>
            <a:r>
              <a:rPr lang="en-US" altLang="zh-CN" dirty="0"/>
              <a:t> . </a:t>
            </a:r>
            <a:r>
              <a:rPr lang="zh-CN" altLang="en-US" dirty="0"/>
              <a:t>树木仙觉得菊花树不够美观</a:t>
            </a:r>
            <a:r>
              <a:rPr lang="en-US" altLang="zh-CN" dirty="0"/>
              <a:t>, </a:t>
            </a:r>
            <a:r>
              <a:rPr lang="zh-CN" altLang="en-US" dirty="0"/>
              <a:t>决定修改这棵树</a:t>
            </a:r>
            <a:r>
              <a:rPr lang="en-US" altLang="zh-CN" dirty="0"/>
              <a:t>. </a:t>
            </a:r>
            <a:r>
              <a:rPr lang="zh-CN" altLang="en-US" dirty="0"/>
              <a:t>树木仙每次会将编号在 </a:t>
            </a:r>
            <a:r>
              <a:rPr lang="en-US" altLang="zh-CN" dirty="0"/>
              <a:t>[</a:t>
            </a:r>
            <a:r>
              <a:rPr lang="en-US" altLang="zh-CN" dirty="0" err="1"/>
              <a:t>l,r</a:t>
            </a:r>
            <a:r>
              <a:rPr lang="en-US" altLang="zh-CN" dirty="0"/>
              <a:t>] </a:t>
            </a:r>
            <a:r>
              <a:rPr lang="zh-CN" altLang="en-US" dirty="0"/>
              <a:t>之间的节点的 父亲修改为</a:t>
            </a:r>
            <a:r>
              <a:rPr lang="en-US" altLang="zh-CN" dirty="0"/>
              <a:t>x. </a:t>
            </a:r>
            <a:r>
              <a:rPr lang="zh-CN" altLang="en-US" dirty="0"/>
              <a:t>因此</a:t>
            </a:r>
            <a:r>
              <a:rPr lang="en-US" altLang="zh-CN" dirty="0"/>
              <a:t>, </a:t>
            </a:r>
            <a:r>
              <a:rPr lang="zh-CN" altLang="en-US" dirty="0"/>
              <a:t>这棵树的形态会不断改变</a:t>
            </a:r>
            <a:r>
              <a:rPr lang="en-US" altLang="zh-CN" dirty="0"/>
              <a:t>. </a:t>
            </a:r>
            <a:r>
              <a:rPr lang="zh-CN" altLang="en-US" dirty="0"/>
              <a:t>为了保证美观</a:t>
            </a:r>
            <a:r>
              <a:rPr lang="en-US" altLang="zh-CN" dirty="0"/>
              <a:t>, </a:t>
            </a:r>
            <a:r>
              <a:rPr lang="zh-CN" altLang="en-US" dirty="0"/>
              <a:t>树木仙还会不断修改某个点的权值</a:t>
            </a:r>
            <a:r>
              <a:rPr lang="en-US" altLang="zh-CN" dirty="0"/>
              <a:t>. </a:t>
            </a:r>
            <a:r>
              <a:rPr lang="zh-CN" altLang="en-US" dirty="0"/>
              <a:t>为了证明你能维护这棵树</a:t>
            </a:r>
            <a:r>
              <a:rPr lang="en-US" altLang="zh-CN" dirty="0"/>
              <a:t>, </a:t>
            </a:r>
            <a:r>
              <a:rPr lang="zh-CN" altLang="en-US" dirty="0"/>
              <a:t>在修改过程中树木仙会不断询问你某棵子树的点权和</a:t>
            </a:r>
            <a:r>
              <a:rPr lang="en-US" altLang="zh-CN" dirty="0"/>
              <a:t>.</a:t>
            </a:r>
          </a:p>
          <a:p>
            <a:r>
              <a:rPr lang="en-US" altLang="zh-CN" dirty="0"/>
              <a:t>--------------------- </a:t>
            </a:r>
          </a:p>
          <a:p>
            <a:r>
              <a:rPr lang="zh-CN" altLang="en-US" dirty="0"/>
              <a:t>作者：</a:t>
            </a:r>
            <a:r>
              <a:rPr lang="en-US" altLang="zh-CN" dirty="0"/>
              <a:t>DZYO </a:t>
            </a:r>
          </a:p>
          <a:p>
            <a:r>
              <a:rPr lang="zh-CN" altLang="en-US" dirty="0"/>
              <a:t>来源：</a:t>
            </a:r>
            <a:r>
              <a:rPr lang="en-US" altLang="zh-CN" dirty="0"/>
              <a:t>CSDN </a:t>
            </a:r>
          </a:p>
          <a:p>
            <a:r>
              <a:rPr lang="zh-CN" altLang="en-US" dirty="0"/>
              <a:t>原文：</a:t>
            </a:r>
            <a:r>
              <a:rPr lang="en-US" altLang="zh-CN" dirty="0"/>
              <a:t>https://blog.csdn.net/qq_35649707/article/details/79631755 </a:t>
            </a:r>
          </a:p>
          <a:p>
            <a:r>
              <a:rPr lang="zh-CN" altLang="en-US" dirty="0"/>
              <a:t>版权声明：本文为博主原创文章，转载请附上博文链接！</a:t>
            </a:r>
          </a:p>
        </p:txBody>
      </p:sp>
    </p:spTree>
    <p:extLst>
      <p:ext uri="{BB962C8B-B14F-4D97-AF65-F5344CB8AC3E}">
        <p14:creationId xmlns:p14="http://schemas.microsoft.com/office/powerpoint/2010/main" val="2345431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1C4722-1E34-4170-9443-6EE2BAC4F128}"/>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78AA3BB-623C-41A4-99BA-3FAD213F83F7}"/>
              </a:ext>
            </a:extLst>
          </p:cNvPr>
          <p:cNvSpPr>
            <a:spLocks noGrp="1"/>
          </p:cNvSpPr>
          <p:nvPr>
            <p:ph idx="1"/>
          </p:nvPr>
        </p:nvSpPr>
        <p:spPr/>
        <p:txBody>
          <a:bodyPr/>
          <a:lstStyle/>
          <a:p>
            <a:r>
              <a:rPr lang="en-US" altLang="zh-CN" dirty="0"/>
              <a:t>Father</a:t>
            </a:r>
            <a:r>
              <a:rPr lang="zh-CN" altLang="en-US" dirty="0"/>
              <a:t>可以套用区间染色的均摊分析</a:t>
            </a:r>
            <a:endParaRPr lang="en-US" altLang="zh-CN" dirty="0"/>
          </a:p>
          <a:p>
            <a:r>
              <a:rPr lang="zh-CN" altLang="en-US" dirty="0"/>
              <a:t>每次把一段</a:t>
            </a:r>
            <a:r>
              <a:rPr lang="en-US" altLang="zh-CN" dirty="0"/>
              <a:t>father</a:t>
            </a:r>
            <a:r>
              <a:rPr lang="zh-CN" altLang="en-US" dirty="0"/>
              <a:t>为同一个点的节点换父亲可以批量处理</a:t>
            </a:r>
            <a:endParaRPr lang="en-US" altLang="zh-CN" dirty="0"/>
          </a:p>
          <a:p>
            <a:r>
              <a:rPr lang="zh-CN" altLang="en-US" dirty="0"/>
              <a:t>因为只查询子树所以我们用</a:t>
            </a:r>
            <a:r>
              <a:rPr lang="en-US" altLang="zh-CN" dirty="0"/>
              <a:t>ETT</a:t>
            </a:r>
            <a:r>
              <a:rPr lang="zh-CN" altLang="en-US" dirty="0"/>
              <a:t>来维护就行了</a:t>
            </a:r>
          </a:p>
        </p:txBody>
      </p:sp>
    </p:spTree>
    <p:extLst>
      <p:ext uri="{BB962C8B-B14F-4D97-AF65-F5344CB8AC3E}">
        <p14:creationId xmlns:p14="http://schemas.microsoft.com/office/powerpoint/2010/main" val="21266013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Luogu5529 [Ynoi2012]</a:t>
            </a:r>
            <a:r>
              <a:rPr lang="zh-CN" altLang="en-US" dirty="0"/>
              <a:t>梦断</a:t>
            </a:r>
            <a:r>
              <a:rPr lang="en-US" altLang="zh-CN" dirty="0"/>
              <a:t>SCOI2017</a:t>
            </a:r>
            <a:endParaRPr lang="zh-CN" altLang="en-US" dirty="0"/>
          </a:p>
        </p:txBody>
      </p:sp>
      <p:sp>
        <p:nvSpPr>
          <p:cNvPr id="3" name="内容占位符 2"/>
          <p:cNvSpPr>
            <a:spLocks noGrp="1"/>
          </p:cNvSpPr>
          <p:nvPr>
            <p:ph idx="1"/>
          </p:nvPr>
        </p:nvSpPr>
        <p:spPr/>
        <p:txBody>
          <a:bodyPr/>
          <a:lstStyle/>
          <a:p>
            <a:r>
              <a:rPr lang="zh-CN" altLang="en-US" dirty="0"/>
              <a:t>给一棵树，点权，支持：</a:t>
            </a:r>
            <a:endParaRPr lang="en-US" altLang="zh-CN" dirty="0"/>
          </a:p>
          <a:p>
            <a:r>
              <a:rPr lang="en-US" altLang="zh-CN" dirty="0"/>
              <a:t>1.</a:t>
            </a:r>
            <a:r>
              <a:rPr lang="zh-CN" altLang="en-US" dirty="0"/>
              <a:t>单点修改</a:t>
            </a:r>
            <a:endParaRPr lang="en-US" altLang="zh-CN" dirty="0"/>
          </a:p>
          <a:p>
            <a:r>
              <a:rPr lang="en-US" altLang="zh-CN" dirty="0"/>
              <a:t>2.</a:t>
            </a:r>
            <a:r>
              <a:rPr lang="zh-CN" altLang="en-US" dirty="0"/>
              <a:t>修改一个点所在同色块的颜色</a:t>
            </a:r>
            <a:endParaRPr lang="en-US" altLang="zh-CN" dirty="0"/>
          </a:p>
          <a:p>
            <a:r>
              <a:rPr lang="en-US" altLang="zh-CN" dirty="0"/>
              <a:t>3.</a:t>
            </a:r>
            <a:r>
              <a:rPr lang="zh-CN" altLang="en-US" dirty="0"/>
              <a:t>查询一个点所在同色块的最浅点和最深点</a:t>
            </a:r>
            <a:endParaRPr lang="en-US" altLang="zh-CN" dirty="0"/>
          </a:p>
          <a:p>
            <a:r>
              <a:rPr lang="zh-CN" altLang="en-US" dirty="0"/>
              <a:t>颜色数</a:t>
            </a:r>
            <a:r>
              <a:rPr lang="en-US" altLang="zh-CN"/>
              <a:t>c=30</a:t>
            </a:r>
            <a:endParaRPr lang="en-US" altLang="zh-CN" dirty="0"/>
          </a:p>
          <a:p>
            <a:endParaRPr lang="zh-CN" altLang="en-US" dirty="0"/>
          </a:p>
        </p:txBody>
      </p:sp>
    </p:spTree>
    <p:extLst>
      <p:ext uri="{BB962C8B-B14F-4D97-AF65-F5344CB8AC3E}">
        <p14:creationId xmlns:p14="http://schemas.microsoft.com/office/powerpoint/2010/main" val="16657452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Luogu5529 [Ynoi2012]</a:t>
            </a:r>
            <a:r>
              <a:rPr lang="zh-CN" altLang="en-US" dirty="0"/>
              <a:t>梦断</a:t>
            </a:r>
            <a:r>
              <a:rPr lang="en-US" altLang="zh-CN" dirty="0"/>
              <a:t>SCOI2017</a:t>
            </a:r>
            <a:endParaRPr lang="zh-CN" altLang="en-US" dirty="0"/>
          </a:p>
        </p:txBody>
      </p:sp>
      <p:sp>
        <p:nvSpPr>
          <p:cNvPr id="3" name="内容占位符 2"/>
          <p:cNvSpPr>
            <a:spLocks noGrp="1"/>
          </p:cNvSpPr>
          <p:nvPr>
            <p:ph idx="1"/>
          </p:nvPr>
        </p:nvSpPr>
        <p:spPr/>
        <p:txBody>
          <a:bodyPr/>
          <a:lstStyle/>
          <a:p>
            <a:r>
              <a:rPr lang="zh-CN" altLang="en-US" dirty="0"/>
              <a:t>对这题的评价：</a:t>
            </a:r>
            <a:r>
              <a:rPr lang="en-US" altLang="zh-CN" dirty="0"/>
              <a:t>6/11</a:t>
            </a:r>
            <a:endParaRPr lang="zh-CN" altLang="en-US" dirty="0"/>
          </a:p>
        </p:txBody>
      </p:sp>
    </p:spTree>
    <p:extLst>
      <p:ext uri="{BB962C8B-B14F-4D97-AF65-F5344CB8AC3E}">
        <p14:creationId xmlns:p14="http://schemas.microsoft.com/office/powerpoint/2010/main" val="18248255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暴力</a:t>
            </a:r>
            <a:endParaRPr lang="en-US" altLang="zh-CN" dirty="0"/>
          </a:p>
          <a:p>
            <a:endParaRPr lang="en-US" altLang="zh-CN" dirty="0"/>
          </a:p>
          <a:p>
            <a:endParaRPr lang="en-US" altLang="zh-CN" dirty="0"/>
          </a:p>
          <a:p>
            <a:r>
              <a:rPr lang="zh-CN" altLang="en-US" dirty="0"/>
              <a:t>总复杂度</a:t>
            </a:r>
            <a:r>
              <a:rPr lang="en-US" altLang="zh-CN" dirty="0"/>
              <a:t>O( nm )</a:t>
            </a:r>
          </a:p>
          <a:p>
            <a:r>
              <a:rPr lang="zh-CN" altLang="en-US" dirty="0"/>
              <a:t>期望得分：</a:t>
            </a:r>
            <a:r>
              <a:rPr lang="en-US" altLang="zh-CN" dirty="0"/>
              <a:t>20</a:t>
            </a:r>
          </a:p>
        </p:txBody>
      </p:sp>
    </p:spTree>
    <p:extLst>
      <p:ext uri="{BB962C8B-B14F-4D97-AF65-F5344CB8AC3E}">
        <p14:creationId xmlns:p14="http://schemas.microsoft.com/office/powerpoint/2010/main" val="2084206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Solution2</a:t>
            </a:r>
          </a:p>
        </p:txBody>
      </p:sp>
      <p:sp>
        <p:nvSpPr>
          <p:cNvPr id="3" name="内容占位符 2"/>
          <p:cNvSpPr>
            <a:spLocks noGrp="1"/>
          </p:cNvSpPr>
          <p:nvPr>
            <p:ph idx="1"/>
          </p:nvPr>
        </p:nvSpPr>
        <p:spPr/>
        <p:txBody>
          <a:bodyPr/>
          <a:lstStyle/>
          <a:p>
            <a:r>
              <a:rPr lang="zh-CN" altLang="en-US" dirty="0"/>
              <a:t>点同色连通块的括号序列对应于所在的边同色连通块的括号序列的一个区间，因为边同色联通块只比点同色联通块多一条边</a:t>
            </a:r>
            <a:endParaRPr lang="en-US" altLang="zh-CN" dirty="0"/>
          </a:p>
          <a:p>
            <a:endParaRPr lang="zh-CN" altLang="en-US" dirty="0"/>
          </a:p>
        </p:txBody>
      </p:sp>
      <p:pic>
        <p:nvPicPr>
          <p:cNvPr id="13314" name="Picture 2"/>
          <p:cNvPicPr>
            <a:picLocks noChangeAspect="1" noChangeArrowheads="1"/>
          </p:cNvPicPr>
          <p:nvPr/>
        </p:nvPicPr>
        <p:blipFill>
          <a:blip r:embed="rId2" cstate="print"/>
          <a:srcRect/>
          <a:stretch>
            <a:fillRect/>
          </a:stretch>
        </p:blipFill>
        <p:spPr bwMode="auto">
          <a:xfrm>
            <a:off x="1242491" y="2648929"/>
            <a:ext cx="5891294" cy="3513876"/>
          </a:xfrm>
          <a:prstGeom prst="rect">
            <a:avLst/>
          </a:prstGeom>
          <a:noFill/>
          <a:ln w="9525">
            <a:noFill/>
            <a:miter lim="800000"/>
            <a:headEnd/>
            <a:tailEnd/>
          </a:ln>
        </p:spPr>
      </p:pic>
    </p:spTree>
    <p:extLst>
      <p:ext uri="{BB962C8B-B14F-4D97-AF65-F5344CB8AC3E}">
        <p14:creationId xmlns:p14="http://schemas.microsoft.com/office/powerpoint/2010/main" val="2516856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因为点的联通块没有均摊，但是边的联通块有均摊，所以维护边的联通块而不是点的联通块</a:t>
            </a:r>
            <a:endParaRPr lang="en-US" altLang="zh-CN" dirty="0"/>
          </a:p>
          <a:p>
            <a:r>
              <a:rPr lang="zh-CN" altLang="en-US" dirty="0"/>
              <a:t>可以发现改变一条边的颜色只影响</a:t>
            </a:r>
            <a:r>
              <a:rPr lang="en-US" altLang="zh-CN" dirty="0"/>
              <a:t>O(1)</a:t>
            </a:r>
            <a:r>
              <a:rPr lang="zh-CN" altLang="en-US" dirty="0"/>
              <a:t>个边同色连通块，而点同色连通块可能影响</a:t>
            </a:r>
            <a:r>
              <a:rPr lang="en-US" altLang="zh-CN" dirty="0"/>
              <a:t>O(n)</a:t>
            </a:r>
            <a:r>
              <a:rPr lang="zh-CN" altLang="en-US" dirty="0"/>
              <a:t>个</a:t>
            </a:r>
          </a:p>
        </p:txBody>
      </p:sp>
    </p:spTree>
    <p:extLst>
      <p:ext uri="{BB962C8B-B14F-4D97-AF65-F5344CB8AC3E}">
        <p14:creationId xmlns:p14="http://schemas.microsoft.com/office/powerpoint/2010/main" val="921310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通过对每个极大边连通块开一个</a:t>
            </a:r>
            <a:r>
              <a:rPr lang="en-US" altLang="zh-CN" dirty="0"/>
              <a:t>ETT</a:t>
            </a:r>
            <a:r>
              <a:rPr lang="zh-CN" altLang="en-US" dirty="0"/>
              <a:t>来维护每个极大边连通块</a:t>
            </a:r>
            <a:endParaRPr lang="en-US" altLang="zh-CN" dirty="0"/>
          </a:p>
          <a:p>
            <a:r>
              <a:rPr lang="zh-CN" altLang="en-US" dirty="0"/>
              <a:t>然后每个</a:t>
            </a:r>
            <a:r>
              <a:rPr lang="en-US" altLang="zh-CN" dirty="0"/>
              <a:t>ETT</a:t>
            </a:r>
            <a:r>
              <a:rPr lang="zh-CN" altLang="en-US" dirty="0"/>
              <a:t>上面每个节点维护</a:t>
            </a:r>
            <a:r>
              <a:rPr lang="en-US" altLang="zh-CN" dirty="0"/>
              <a:t>O( c )</a:t>
            </a:r>
            <a:r>
              <a:rPr lang="zh-CN" altLang="en-US" dirty="0"/>
              <a:t>个信息，表示这个节点为根的子树里面有没有节点的儿子为</a:t>
            </a:r>
            <a:r>
              <a:rPr lang="en-US" altLang="zh-CN" dirty="0"/>
              <a:t>1,2…c</a:t>
            </a:r>
            <a:r>
              <a:rPr lang="zh-CN" altLang="en-US" dirty="0"/>
              <a:t>这种颜色</a:t>
            </a:r>
            <a:endParaRPr lang="en-US" altLang="zh-CN" dirty="0"/>
          </a:p>
        </p:txBody>
      </p:sp>
      <p:pic>
        <p:nvPicPr>
          <p:cNvPr id="62467" name="Picture 3"/>
          <p:cNvPicPr>
            <a:picLocks noChangeAspect="1" noChangeArrowheads="1"/>
          </p:cNvPicPr>
          <p:nvPr/>
        </p:nvPicPr>
        <p:blipFill>
          <a:blip r:embed="rId2" cstate="print"/>
          <a:srcRect/>
          <a:stretch>
            <a:fillRect/>
          </a:stretch>
        </p:blipFill>
        <p:spPr bwMode="auto">
          <a:xfrm>
            <a:off x="1009519" y="3406297"/>
            <a:ext cx="3333750" cy="2400300"/>
          </a:xfrm>
          <a:prstGeom prst="rect">
            <a:avLst/>
          </a:prstGeom>
          <a:noFill/>
          <a:ln w="9525">
            <a:noFill/>
            <a:miter lim="800000"/>
            <a:headEnd/>
            <a:tailEnd/>
          </a:ln>
        </p:spPr>
      </p:pic>
    </p:spTree>
    <p:extLst>
      <p:ext uri="{BB962C8B-B14F-4D97-AF65-F5344CB8AC3E}">
        <p14:creationId xmlns:p14="http://schemas.microsoft.com/office/powerpoint/2010/main" val="24384031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当把这个连通块染色为某个颜色</a:t>
            </a:r>
            <a:r>
              <a:rPr lang="en-US" altLang="zh-CN" dirty="0"/>
              <a:t>x</a:t>
            </a:r>
            <a:r>
              <a:rPr lang="zh-CN" altLang="en-US" dirty="0"/>
              <a:t>的时候</a:t>
            </a:r>
            <a:endParaRPr lang="en-US" altLang="zh-CN" dirty="0"/>
          </a:p>
          <a:p>
            <a:r>
              <a:rPr lang="en-US" altLang="zh-CN" dirty="0"/>
              <a:t>while( root</a:t>
            </a:r>
            <a:r>
              <a:rPr lang="zh-CN" altLang="en-US" dirty="0"/>
              <a:t>的</a:t>
            </a:r>
            <a:r>
              <a:rPr lang="en-US" altLang="zh-CN" dirty="0"/>
              <a:t>x</a:t>
            </a:r>
            <a:r>
              <a:rPr lang="zh-CN" altLang="en-US" dirty="0"/>
              <a:t>颜色信息为</a:t>
            </a:r>
            <a:r>
              <a:rPr lang="en-US" altLang="zh-CN" dirty="0"/>
              <a:t>1 ) </a:t>
            </a:r>
            <a:r>
              <a:rPr lang="zh-CN" altLang="en-US" dirty="0"/>
              <a:t>沿着</a:t>
            </a:r>
            <a:r>
              <a:rPr lang="en-US" altLang="zh-CN" dirty="0"/>
              <a:t>ETT</a:t>
            </a:r>
            <a:r>
              <a:rPr lang="zh-CN" altLang="en-US" dirty="0"/>
              <a:t>结构递归下去，直到找到一个点其满足至少有一个儿子颜色为</a:t>
            </a:r>
            <a:r>
              <a:rPr lang="en-US" altLang="zh-CN" dirty="0"/>
              <a:t>x</a:t>
            </a:r>
            <a:r>
              <a:rPr lang="zh-CN" altLang="en-US" dirty="0"/>
              <a:t>颜色</a:t>
            </a:r>
            <a:endParaRPr lang="en-US" altLang="zh-CN" dirty="0"/>
          </a:p>
          <a:p>
            <a:r>
              <a:rPr lang="zh-CN" altLang="en-US" dirty="0"/>
              <a:t>然后把这个点的所有颜色为</a:t>
            </a:r>
            <a:r>
              <a:rPr lang="en-US" altLang="zh-CN" dirty="0"/>
              <a:t>x</a:t>
            </a:r>
            <a:r>
              <a:rPr lang="zh-CN" altLang="en-US" dirty="0"/>
              <a:t>的儿子的</a:t>
            </a:r>
            <a:r>
              <a:rPr lang="en-US" altLang="zh-CN" dirty="0"/>
              <a:t>ETT</a:t>
            </a:r>
            <a:r>
              <a:rPr lang="zh-CN" altLang="en-US" dirty="0"/>
              <a:t>合并进这个</a:t>
            </a:r>
            <a:r>
              <a:rPr lang="en-US" altLang="zh-CN" dirty="0"/>
              <a:t>ETT</a:t>
            </a:r>
            <a:r>
              <a:rPr lang="zh-CN" altLang="en-US" dirty="0"/>
              <a:t>里面</a:t>
            </a:r>
            <a:endParaRPr lang="en-US" altLang="zh-CN" dirty="0"/>
          </a:p>
          <a:p>
            <a:r>
              <a:rPr lang="zh-CN" altLang="en-US" dirty="0"/>
              <a:t>这个通过对每个点开一个</a:t>
            </a:r>
            <a:r>
              <a:rPr lang="en-US" altLang="zh-CN" dirty="0"/>
              <a:t>O( x )</a:t>
            </a:r>
            <a:r>
              <a:rPr lang="zh-CN" altLang="en-US" dirty="0"/>
              <a:t>的数组来存下每个颜色的儿子节点就可以做到了</a:t>
            </a:r>
            <a:endParaRPr lang="en-US" altLang="zh-CN" dirty="0"/>
          </a:p>
          <a:p>
            <a:r>
              <a:rPr lang="zh-CN" altLang="en-US" dirty="0"/>
              <a:t>具体体现在操作上就是合并两棵平衡树，把其中一个平衡树完全合并进另一个平衡树，作为一个区间</a:t>
            </a:r>
            <a:endParaRPr lang="en-US" altLang="zh-CN" dirty="0"/>
          </a:p>
          <a:p>
            <a:endParaRPr lang="en-US" altLang="zh-CN" dirty="0"/>
          </a:p>
          <a:p>
            <a:endParaRPr lang="zh-CN" altLang="en-US" dirty="0"/>
          </a:p>
        </p:txBody>
      </p:sp>
    </p:spTree>
    <p:extLst>
      <p:ext uri="{BB962C8B-B14F-4D97-AF65-F5344CB8AC3E}">
        <p14:creationId xmlns:p14="http://schemas.microsoft.com/office/powerpoint/2010/main" val="22195083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pic>
        <p:nvPicPr>
          <p:cNvPr id="63490" name="Picture 2"/>
          <p:cNvPicPr>
            <a:picLocks noChangeAspect="1" noChangeArrowheads="1"/>
          </p:cNvPicPr>
          <p:nvPr/>
        </p:nvPicPr>
        <p:blipFill>
          <a:blip r:embed="rId2" cstate="print"/>
          <a:srcRect/>
          <a:stretch>
            <a:fillRect/>
          </a:stretch>
        </p:blipFill>
        <p:spPr bwMode="auto">
          <a:xfrm>
            <a:off x="801666" y="1780500"/>
            <a:ext cx="6083975" cy="4563932"/>
          </a:xfrm>
          <a:prstGeom prst="rect">
            <a:avLst/>
          </a:prstGeom>
          <a:noFill/>
          <a:ln w="9525">
            <a:noFill/>
            <a:miter lim="800000"/>
            <a:headEnd/>
            <a:tailEnd/>
          </a:ln>
        </p:spPr>
      </p:pic>
      <p:pic>
        <p:nvPicPr>
          <p:cNvPr id="63491" name="Picture 3"/>
          <p:cNvPicPr>
            <a:picLocks noGrp="1" noChangeAspect="1" noChangeArrowheads="1"/>
          </p:cNvPicPr>
          <p:nvPr>
            <p:ph idx="1"/>
          </p:nvPr>
        </p:nvPicPr>
        <p:blipFill>
          <a:blip r:embed="rId3" cstate="print"/>
          <a:srcRect/>
          <a:stretch>
            <a:fillRect/>
          </a:stretch>
        </p:blipFill>
        <p:spPr bwMode="auto">
          <a:xfrm>
            <a:off x="5634234" y="2842049"/>
            <a:ext cx="4781550" cy="2143125"/>
          </a:xfrm>
          <a:prstGeom prst="rect">
            <a:avLst/>
          </a:prstGeom>
          <a:noFill/>
          <a:ln w="9525">
            <a:noFill/>
            <a:miter lim="800000"/>
            <a:headEnd/>
            <a:tailEnd/>
          </a:ln>
        </p:spPr>
      </p:pic>
    </p:spTree>
    <p:extLst>
      <p:ext uri="{BB962C8B-B14F-4D97-AF65-F5344CB8AC3E}">
        <p14:creationId xmlns:p14="http://schemas.microsoft.com/office/powerpoint/2010/main" val="15186677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这样以</a:t>
            </a:r>
            <a:r>
              <a:rPr lang="en-US" altLang="zh-CN" dirty="0"/>
              <a:t>O( </a:t>
            </a:r>
            <a:r>
              <a:rPr lang="en-US" altLang="zh-CN" dirty="0" err="1"/>
              <a:t>clogn</a:t>
            </a:r>
            <a:r>
              <a:rPr lang="en-US" altLang="zh-CN" dirty="0"/>
              <a:t> )</a:t>
            </a:r>
            <a:r>
              <a:rPr lang="zh-CN" altLang="en-US" dirty="0"/>
              <a:t>代价，我们减少了</a:t>
            </a:r>
            <a:r>
              <a:rPr lang="en-US" altLang="zh-CN" dirty="0"/>
              <a:t>O( 1 )</a:t>
            </a:r>
            <a:r>
              <a:rPr lang="zh-CN" altLang="en-US" dirty="0"/>
              <a:t>个联通块</a:t>
            </a:r>
            <a:endParaRPr lang="en-US" altLang="zh-CN" dirty="0"/>
          </a:p>
          <a:p>
            <a:r>
              <a:rPr lang="zh-CN" altLang="en-US" dirty="0"/>
              <a:t>每次最多加</a:t>
            </a:r>
            <a:r>
              <a:rPr lang="en-US" altLang="zh-CN" dirty="0"/>
              <a:t>2 = O( 1 )</a:t>
            </a:r>
            <a:r>
              <a:rPr lang="zh-CN" altLang="en-US" dirty="0"/>
              <a:t>个联通块</a:t>
            </a:r>
            <a:endParaRPr lang="en-US" altLang="zh-CN" dirty="0"/>
          </a:p>
          <a:p>
            <a:r>
              <a:rPr lang="zh-CN" altLang="en-US" dirty="0"/>
              <a:t>所以时间复杂度是均摊</a:t>
            </a:r>
            <a:r>
              <a:rPr lang="en-US" altLang="zh-CN" dirty="0"/>
              <a:t>O( ( n + m )</a:t>
            </a:r>
            <a:r>
              <a:rPr lang="en-US" altLang="zh-CN" dirty="0" err="1"/>
              <a:t>clogn</a:t>
            </a:r>
            <a:r>
              <a:rPr lang="en-US" altLang="zh-CN" dirty="0"/>
              <a:t> )</a:t>
            </a:r>
            <a:endParaRPr lang="zh-CN" altLang="en-US" dirty="0"/>
          </a:p>
        </p:txBody>
      </p:sp>
    </p:spTree>
    <p:extLst>
      <p:ext uri="{BB962C8B-B14F-4D97-AF65-F5344CB8AC3E}">
        <p14:creationId xmlns:p14="http://schemas.microsoft.com/office/powerpoint/2010/main" val="27362573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点染色就转化为了边染色，可能会合并连通块，这个是平凡的</a:t>
            </a:r>
            <a:endParaRPr lang="en-US" altLang="zh-CN" dirty="0"/>
          </a:p>
          <a:p>
            <a:r>
              <a:rPr lang="zh-CN" altLang="en-US" dirty="0"/>
              <a:t>把</a:t>
            </a:r>
            <a:r>
              <a:rPr lang="en-US" altLang="zh-CN" dirty="0"/>
              <a:t>x</a:t>
            </a:r>
            <a:r>
              <a:rPr lang="zh-CN" altLang="en-US" dirty="0"/>
              <a:t>从</a:t>
            </a:r>
            <a:r>
              <a:rPr lang="en-US" altLang="zh-CN" dirty="0"/>
              <a:t>a</a:t>
            </a:r>
            <a:r>
              <a:rPr lang="zh-CN" altLang="en-US" dirty="0"/>
              <a:t>染成</a:t>
            </a:r>
            <a:r>
              <a:rPr lang="en-US" altLang="zh-CN" dirty="0"/>
              <a:t>b</a:t>
            </a:r>
            <a:r>
              <a:rPr lang="zh-CN" altLang="en-US" dirty="0"/>
              <a:t>，要把</a:t>
            </a:r>
            <a:r>
              <a:rPr lang="en-US" altLang="zh-CN" dirty="0"/>
              <a:t>x</a:t>
            </a:r>
            <a:r>
              <a:rPr lang="zh-CN" altLang="en-US" dirty="0"/>
              <a:t>为根的</a:t>
            </a:r>
            <a:r>
              <a:rPr lang="en-US" altLang="zh-CN" dirty="0"/>
              <a:t>b</a:t>
            </a:r>
            <a:r>
              <a:rPr lang="zh-CN" altLang="en-US" dirty="0"/>
              <a:t>色连通块和</a:t>
            </a:r>
            <a:r>
              <a:rPr lang="en-US" altLang="zh-CN" dirty="0" err="1"/>
              <a:t>fa</a:t>
            </a:r>
            <a:r>
              <a:rPr lang="en-US" altLang="zh-CN" dirty="0"/>
              <a:t>(x)</a:t>
            </a:r>
            <a:r>
              <a:rPr lang="zh-CN" altLang="en-US" dirty="0"/>
              <a:t>为根的</a:t>
            </a:r>
            <a:r>
              <a:rPr lang="en-US" altLang="zh-CN" dirty="0"/>
              <a:t>b</a:t>
            </a:r>
            <a:r>
              <a:rPr lang="zh-CN" altLang="en-US" dirty="0"/>
              <a:t>色连通块和边</a:t>
            </a:r>
            <a:r>
              <a:rPr lang="en-US" altLang="zh-CN" dirty="0"/>
              <a:t>(</a:t>
            </a:r>
            <a:r>
              <a:rPr lang="en-US" altLang="zh-CN" dirty="0" err="1"/>
              <a:t>x,fa</a:t>
            </a:r>
            <a:r>
              <a:rPr lang="en-US" altLang="zh-CN" dirty="0"/>
              <a:t>(x))</a:t>
            </a:r>
            <a:r>
              <a:rPr lang="zh-CN" altLang="en-US" dirty="0"/>
              <a:t>合并</a:t>
            </a:r>
            <a:endParaRPr lang="en-US" altLang="zh-CN" dirty="0"/>
          </a:p>
          <a:p>
            <a:r>
              <a:rPr lang="zh-CN" altLang="en-US" dirty="0"/>
              <a:t>查询的话，</a:t>
            </a:r>
            <a:r>
              <a:rPr lang="en-US" altLang="zh-CN" dirty="0"/>
              <a:t>ETT</a:t>
            </a:r>
            <a:r>
              <a:rPr lang="zh-CN" altLang="en-US" dirty="0"/>
              <a:t>上面维护：最浅，最深的</a:t>
            </a:r>
            <a:r>
              <a:rPr lang="en-US" altLang="zh-CN" dirty="0" err="1"/>
              <a:t>dep</a:t>
            </a:r>
            <a:r>
              <a:rPr lang="zh-CN" altLang="en-US" dirty="0"/>
              <a:t>，这个联通块的颜色</a:t>
            </a:r>
            <a:r>
              <a:rPr lang="en-US" altLang="zh-CN" dirty="0"/>
              <a:t>size</a:t>
            </a:r>
          </a:p>
          <a:p>
            <a:r>
              <a:rPr lang="zh-CN" altLang="en-US" dirty="0"/>
              <a:t>这样就做完了</a:t>
            </a:r>
            <a:endParaRPr lang="en-US" altLang="zh-CN" dirty="0"/>
          </a:p>
          <a:p>
            <a:endParaRPr lang="en-US" altLang="zh-CN" dirty="0"/>
          </a:p>
          <a:p>
            <a:r>
              <a:rPr lang="zh-CN" altLang="en-US" dirty="0"/>
              <a:t>时间复杂度</a:t>
            </a:r>
            <a:r>
              <a:rPr lang="en-US" altLang="zh-CN" dirty="0"/>
              <a:t>O( </a:t>
            </a:r>
            <a:r>
              <a:rPr lang="en-US" altLang="zh-CN" dirty="0" err="1"/>
              <a:t>nclogn</a:t>
            </a:r>
            <a:r>
              <a:rPr lang="en-US" altLang="zh-CN" dirty="0"/>
              <a:t> )</a:t>
            </a:r>
            <a:r>
              <a:rPr lang="zh-CN" altLang="en-US" dirty="0"/>
              <a:t>，空间复杂度</a:t>
            </a:r>
            <a:r>
              <a:rPr lang="en-US" altLang="zh-CN" dirty="0"/>
              <a:t>O( </a:t>
            </a:r>
            <a:r>
              <a:rPr lang="en-US" altLang="zh-CN" dirty="0" err="1"/>
              <a:t>nc</a:t>
            </a:r>
            <a:r>
              <a:rPr lang="en-US" altLang="zh-CN" dirty="0"/>
              <a:t> )</a:t>
            </a:r>
          </a:p>
          <a:p>
            <a:endParaRPr lang="zh-CN" altLang="en-US" dirty="0"/>
          </a:p>
        </p:txBody>
      </p:sp>
    </p:spTree>
    <p:extLst>
      <p:ext uri="{BB962C8B-B14F-4D97-AF65-F5344CB8AC3E}">
        <p14:creationId xmlns:p14="http://schemas.microsoft.com/office/powerpoint/2010/main" val="30344595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Solution3</a:t>
            </a:r>
            <a:endParaRPr lang="zh-CN" altLang="en-US" dirty="0"/>
          </a:p>
        </p:txBody>
      </p:sp>
      <p:sp>
        <p:nvSpPr>
          <p:cNvPr id="3" name="内容占位符 2"/>
          <p:cNvSpPr>
            <a:spLocks noGrp="1"/>
          </p:cNvSpPr>
          <p:nvPr>
            <p:ph idx="1"/>
          </p:nvPr>
        </p:nvSpPr>
        <p:spPr/>
        <p:txBody>
          <a:bodyPr/>
          <a:lstStyle/>
          <a:p>
            <a:r>
              <a:rPr lang="zh-CN" altLang="en-US" dirty="0"/>
              <a:t>发现我们</a:t>
            </a:r>
            <a:r>
              <a:rPr lang="en-US" altLang="zh-CN" dirty="0"/>
              <a:t>ETT</a:t>
            </a:r>
            <a:r>
              <a:rPr lang="zh-CN" altLang="en-US" dirty="0"/>
              <a:t>每个节点维护了</a:t>
            </a:r>
            <a:r>
              <a:rPr lang="en-US" altLang="zh-CN" dirty="0"/>
              <a:t>O( c )</a:t>
            </a:r>
            <a:r>
              <a:rPr lang="zh-CN" altLang="en-US" dirty="0"/>
              <a:t>个信息</a:t>
            </a:r>
            <a:endParaRPr lang="en-US" altLang="zh-CN" dirty="0"/>
          </a:p>
          <a:p>
            <a:r>
              <a:rPr lang="zh-CN" altLang="en-US" dirty="0"/>
              <a:t>这</a:t>
            </a:r>
            <a:r>
              <a:rPr lang="en-US" altLang="zh-CN" dirty="0"/>
              <a:t>O( c )</a:t>
            </a:r>
            <a:r>
              <a:rPr lang="zh-CN" altLang="en-US" dirty="0"/>
              <a:t>个信息是</a:t>
            </a:r>
            <a:r>
              <a:rPr lang="en-US" altLang="zh-CN" dirty="0"/>
              <a:t>or</a:t>
            </a:r>
            <a:r>
              <a:rPr lang="zh-CN" altLang="en-US" dirty="0"/>
              <a:t>起来的</a:t>
            </a:r>
            <a:endParaRPr lang="en-US" altLang="zh-CN" dirty="0"/>
          </a:p>
          <a:p>
            <a:r>
              <a:rPr lang="zh-CN" altLang="en-US" dirty="0"/>
              <a:t>所以可以压位维护</a:t>
            </a:r>
            <a:endParaRPr lang="en-US" altLang="zh-CN" dirty="0"/>
          </a:p>
          <a:p>
            <a:endParaRPr lang="en-US" altLang="zh-CN" dirty="0"/>
          </a:p>
          <a:p>
            <a:r>
              <a:rPr lang="zh-CN" altLang="en-US" dirty="0"/>
              <a:t>时间复杂度</a:t>
            </a:r>
            <a:r>
              <a:rPr lang="en-US" altLang="zh-CN" dirty="0"/>
              <a:t>O( </a:t>
            </a:r>
            <a:r>
              <a:rPr lang="en-US" altLang="zh-CN" dirty="0" err="1"/>
              <a:t>nclogn</a:t>
            </a:r>
            <a:r>
              <a:rPr lang="en-US" altLang="zh-CN" dirty="0"/>
              <a:t>/w )</a:t>
            </a:r>
            <a:r>
              <a:rPr lang="zh-CN" altLang="en-US" dirty="0"/>
              <a:t>，空间复杂度</a:t>
            </a:r>
            <a:r>
              <a:rPr lang="en-US" altLang="zh-CN" dirty="0"/>
              <a:t>O( </a:t>
            </a:r>
            <a:r>
              <a:rPr lang="en-US" altLang="zh-CN" dirty="0" err="1"/>
              <a:t>nc</a:t>
            </a:r>
            <a:r>
              <a:rPr lang="en-US" altLang="zh-CN" dirty="0"/>
              <a:t> )</a:t>
            </a:r>
          </a:p>
          <a:p>
            <a:endParaRPr lang="zh-CN" altLang="en-US" dirty="0"/>
          </a:p>
        </p:txBody>
      </p:sp>
    </p:spTree>
    <p:extLst>
      <p:ext uri="{BB962C8B-B14F-4D97-AF65-F5344CB8AC3E}">
        <p14:creationId xmlns:p14="http://schemas.microsoft.com/office/powerpoint/2010/main" val="1493261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endParaRPr lang="zh-CN" altLang="en-US" dirty="0"/>
          </a:p>
        </p:txBody>
      </p:sp>
      <p:sp>
        <p:nvSpPr>
          <p:cNvPr id="3" name="内容占位符 2"/>
          <p:cNvSpPr>
            <a:spLocks noGrp="1"/>
          </p:cNvSpPr>
          <p:nvPr>
            <p:ph idx="1"/>
          </p:nvPr>
        </p:nvSpPr>
        <p:spPr/>
        <p:txBody>
          <a:bodyPr/>
          <a:lstStyle/>
          <a:p>
            <a:r>
              <a:rPr lang="zh-CN" altLang="en-US" dirty="0"/>
              <a:t>最强大的树分治结构</a:t>
            </a:r>
            <a:endParaRPr lang="en-US" altLang="zh-CN" dirty="0"/>
          </a:p>
          <a:p>
            <a:r>
              <a:rPr lang="zh-CN" altLang="en-US" dirty="0"/>
              <a:t>目前主要是有两种：</a:t>
            </a:r>
            <a:endParaRPr lang="en-US" altLang="zh-CN" dirty="0"/>
          </a:p>
          <a:p>
            <a:r>
              <a:rPr lang="en-US" altLang="zh-CN" dirty="0"/>
              <a:t>Self Adjusting Top</a:t>
            </a:r>
            <a:r>
              <a:rPr lang="zh-CN" altLang="en-US" dirty="0"/>
              <a:t> </a:t>
            </a:r>
            <a:r>
              <a:rPr lang="en-US" altLang="zh-CN" dirty="0"/>
              <a:t>Tree</a:t>
            </a:r>
            <a:r>
              <a:rPr lang="zh-CN" altLang="en-US" dirty="0"/>
              <a:t>：基于</a:t>
            </a:r>
            <a:r>
              <a:rPr lang="en-US" altLang="zh-CN" dirty="0"/>
              <a:t>path decomposition</a:t>
            </a:r>
            <a:r>
              <a:rPr lang="zh-CN" altLang="en-US" dirty="0"/>
              <a:t>的</a:t>
            </a:r>
            <a:r>
              <a:rPr lang="en-US" altLang="zh-CN" dirty="0"/>
              <a:t>top tree</a:t>
            </a:r>
          </a:p>
          <a:p>
            <a:r>
              <a:rPr lang="en-US" altLang="zh-CN" dirty="0"/>
              <a:t>Worst Case Top Tree</a:t>
            </a:r>
            <a:r>
              <a:rPr lang="zh-CN" altLang="en-US" dirty="0"/>
              <a:t>：基于</a:t>
            </a:r>
            <a:r>
              <a:rPr lang="en-US" altLang="zh-CN" dirty="0"/>
              <a:t>contraction</a:t>
            </a:r>
            <a:r>
              <a:rPr lang="zh-CN" altLang="en-US" dirty="0"/>
              <a:t>的</a:t>
            </a:r>
            <a:r>
              <a:rPr lang="en-US" altLang="zh-CN" dirty="0"/>
              <a:t>top tree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endParaRPr lang="zh-CN" altLang="en-US" dirty="0"/>
          </a:p>
        </p:txBody>
      </p:sp>
      <p:sp>
        <p:nvSpPr>
          <p:cNvPr id="3" name="内容占位符 2"/>
          <p:cNvSpPr>
            <a:spLocks noGrp="1"/>
          </p:cNvSpPr>
          <p:nvPr>
            <p:ph idx="1"/>
          </p:nvPr>
        </p:nvSpPr>
        <p:spPr/>
        <p:txBody>
          <a:bodyPr/>
          <a:lstStyle/>
          <a:p>
            <a:r>
              <a:rPr lang="zh-CN" altLang="en-US" dirty="0"/>
              <a:t>二者很大程度上相通，这里解释几个术语</a:t>
            </a:r>
            <a:endParaRPr lang="en-US" altLang="zh-CN" dirty="0"/>
          </a:p>
          <a:p>
            <a:r>
              <a:rPr lang="zh-CN" altLang="en-US" dirty="0"/>
              <a:t>部分摘抄自</a:t>
            </a:r>
            <a:endParaRPr lang="en-US" altLang="zh-CN" dirty="0"/>
          </a:p>
          <a:p>
            <a:r>
              <a:rPr lang="en-US" altLang="zh-CN" dirty="0"/>
              <a:t>https://etaoinwu.win/blog/top-tree-notes/</a:t>
            </a:r>
            <a:endParaRPr lang="zh-CN" alt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endParaRPr lang="zh-CN" altLang="en-US" dirty="0"/>
          </a:p>
        </p:txBody>
      </p:sp>
      <p:sp>
        <p:nvSpPr>
          <p:cNvPr id="3" name="内容占位符 2"/>
          <p:cNvSpPr>
            <a:spLocks noGrp="1"/>
          </p:cNvSpPr>
          <p:nvPr>
            <p:ph idx="1"/>
          </p:nvPr>
        </p:nvSpPr>
        <p:spPr/>
        <p:txBody>
          <a:bodyPr/>
          <a:lstStyle/>
          <a:p>
            <a:r>
              <a:rPr lang="en-US" altLang="zh-CN" dirty="0"/>
              <a:t>Top tree</a:t>
            </a:r>
            <a:r>
              <a:rPr lang="zh-CN" altLang="en-US" dirty="0"/>
              <a:t>：一种维护无向动态森林的数据结构</a:t>
            </a:r>
            <a:endParaRPr lang="en-US" altLang="zh-CN" dirty="0"/>
          </a:p>
          <a:p>
            <a:r>
              <a:rPr lang="zh-CN" altLang="en-US" dirty="0"/>
              <a:t>将一棵树递归分成若干部分，</a:t>
            </a:r>
            <a:r>
              <a:rPr lang="en-US" altLang="zh-CN" dirty="0"/>
              <a:t>top-down</a:t>
            </a:r>
            <a:r>
              <a:rPr lang="zh-CN" altLang="en-US" dirty="0"/>
              <a:t>，称作“分治”；反过来的过程，</a:t>
            </a:r>
            <a:r>
              <a:rPr lang="en-US" altLang="zh-CN" dirty="0"/>
              <a:t>bottom-up</a:t>
            </a:r>
            <a:r>
              <a:rPr lang="zh-CN" altLang="en-US" dirty="0"/>
              <a:t>地把小块合并上来的过程，不妨称作“合治”</a:t>
            </a:r>
            <a:endParaRPr lang="en-US" altLang="zh-CN" dirty="0"/>
          </a:p>
          <a:p>
            <a:r>
              <a:rPr lang="en-US" altLang="zh-CN" dirty="0"/>
              <a:t>Top tree</a:t>
            </a:r>
            <a:r>
              <a:rPr lang="zh-CN" altLang="en-US" dirty="0"/>
              <a:t>其实是类似于</a:t>
            </a:r>
            <a:r>
              <a:rPr lang="en-US" altLang="zh-CN" dirty="0" err="1"/>
              <a:t>bst</a:t>
            </a:r>
            <a:r>
              <a:rPr lang="zh-CN" altLang="en-US" dirty="0"/>
              <a:t>，线段树等的结构，二者有很大相似性，只不过一个建立在序列上，以区间为单位，另一个建立在树上，以</a:t>
            </a:r>
            <a:r>
              <a:rPr lang="en-US" altLang="zh-CN" dirty="0"/>
              <a:t>cluster</a:t>
            </a:r>
            <a:r>
              <a:rPr lang="zh-CN" altLang="en-US" dirty="0"/>
              <a:t>为单位</a:t>
            </a:r>
            <a:endParaRPr lang="en-US" altLang="zh-CN"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Cluster</a:t>
            </a:r>
            <a:endParaRPr lang="zh-CN" altLang="en-US" dirty="0"/>
          </a:p>
        </p:txBody>
      </p:sp>
      <p:sp>
        <p:nvSpPr>
          <p:cNvPr id="3" name="内容占位符 2"/>
          <p:cNvSpPr>
            <a:spLocks noGrp="1"/>
          </p:cNvSpPr>
          <p:nvPr>
            <p:ph idx="1"/>
          </p:nvPr>
        </p:nvSpPr>
        <p:spPr/>
        <p:txBody>
          <a:bodyPr/>
          <a:lstStyle/>
          <a:p>
            <a:r>
              <a:rPr lang="zh-CN" altLang="en-US" dirty="0"/>
              <a:t>为了实现这一目标，我们需要设立合治的单位：</a:t>
            </a:r>
            <a:r>
              <a:rPr lang="en-US" altLang="zh-CN" dirty="0"/>
              <a:t>cluster</a:t>
            </a:r>
            <a:r>
              <a:rPr lang="zh-CN" altLang="en-US" dirty="0"/>
              <a:t>（暂译“树簇”，对应物似乎是“区间“之于序列数据结构）。这玩意需要满足以下条件：</a:t>
            </a:r>
          </a:p>
          <a:p>
            <a:r>
              <a:rPr lang="zh-CN" altLang="en-US" dirty="0"/>
              <a:t>有一个 </a:t>
            </a:r>
            <a:r>
              <a:rPr lang="en-US" altLang="zh-CN" dirty="0"/>
              <a:t>O(1)</a:t>
            </a:r>
            <a:r>
              <a:rPr lang="zh-CN" altLang="en-US" dirty="0"/>
              <a:t>的边界（否则信息存不下）</a:t>
            </a:r>
            <a:endParaRPr lang="en-US" altLang="zh-CN" dirty="0"/>
          </a:p>
          <a:p>
            <a:r>
              <a:rPr lang="zh-CN" altLang="en-US" dirty="0"/>
              <a:t>可以合并拆分（废话）</a:t>
            </a:r>
            <a:endParaRPr lang="en-US" altLang="zh-CN" dirty="0"/>
          </a:p>
          <a:p>
            <a:r>
              <a:rPr lang="zh-CN" altLang="en-US" dirty="0"/>
              <a:t>不仅能储存树链信息，还可以储存”树块”信息（子树信息）</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相关术语</a:t>
            </a:r>
          </a:p>
        </p:txBody>
      </p:sp>
      <p:sp>
        <p:nvSpPr>
          <p:cNvPr id="3" name="内容占位符 2"/>
          <p:cNvSpPr>
            <a:spLocks noGrp="1"/>
          </p:cNvSpPr>
          <p:nvPr>
            <p:ph idx="1"/>
          </p:nvPr>
        </p:nvSpPr>
        <p:spPr/>
        <p:txBody>
          <a:bodyPr>
            <a:normAutofit/>
          </a:bodyPr>
          <a:lstStyle/>
          <a:p>
            <a:r>
              <a:rPr lang="zh-CN" altLang="en-US" b="1" dirty="0"/>
              <a:t>树簇</a:t>
            </a:r>
            <a:r>
              <a:rPr lang="zh-CN" altLang="en-US" dirty="0"/>
              <a:t>，简称</a:t>
            </a:r>
            <a:r>
              <a:rPr lang="zh-CN" altLang="en-US" b="1" dirty="0"/>
              <a:t>簇</a:t>
            </a:r>
            <a:r>
              <a:rPr lang="zh-CN" altLang="en-US" dirty="0"/>
              <a:t>：树上的一个连通子图，有至多两个点和全树的其他位置连接</a:t>
            </a:r>
            <a:endParaRPr lang="en-US" altLang="zh-CN" dirty="0"/>
          </a:p>
          <a:p>
            <a:r>
              <a:rPr lang="zh-CN" altLang="en-US" dirty="0"/>
              <a:t>这两个结点被称做</a:t>
            </a:r>
            <a:r>
              <a:rPr lang="zh-CN" altLang="en-US" b="1" dirty="0"/>
              <a:t>界点</a:t>
            </a:r>
            <a:r>
              <a:rPr lang="zh-CN" altLang="en-US" dirty="0"/>
              <a:t> （</a:t>
            </a:r>
            <a:r>
              <a:rPr lang="en-US" altLang="zh-CN" dirty="0"/>
              <a:t>Boundary Node\Endpoint</a:t>
            </a:r>
            <a:r>
              <a:rPr lang="zh-CN" altLang="en-US" dirty="0"/>
              <a:t>）。</a:t>
            </a:r>
            <a:endParaRPr lang="en-US" altLang="zh-CN" dirty="0"/>
          </a:p>
          <a:p>
            <a:r>
              <a:rPr lang="en-US" altLang="zh-CN" dirty="0"/>
              <a:t>C </a:t>
            </a:r>
            <a:r>
              <a:rPr lang="zh-CN" altLang="en-US" dirty="0"/>
              <a:t>的界点记作 ∂</a:t>
            </a:r>
            <a:r>
              <a:rPr lang="en-US" altLang="zh-CN" dirty="0"/>
              <a:t>C </a:t>
            </a:r>
            <a:r>
              <a:rPr lang="zh-CN" altLang="en-US" dirty="0"/>
              <a:t>。 不是界点的点被称做</a:t>
            </a:r>
            <a:r>
              <a:rPr lang="zh-CN" altLang="en-US" b="1" dirty="0"/>
              <a:t>内点</a:t>
            </a:r>
            <a:r>
              <a:rPr lang="zh-CN" altLang="en-US" dirty="0"/>
              <a:t> </a:t>
            </a:r>
            <a:r>
              <a:rPr lang="en-US" altLang="zh-CN" dirty="0"/>
              <a:t>Internal Node</a:t>
            </a:r>
            <a:r>
              <a:rPr lang="zh-CN" altLang="en-US" dirty="0"/>
              <a:t>，记作 </a:t>
            </a:r>
            <a:r>
              <a:rPr lang="en-US" altLang="zh-CN" dirty="0"/>
              <a:t>C∖∂C </a:t>
            </a:r>
            <a:r>
              <a:rPr lang="zh-CN" altLang="en-US" dirty="0"/>
              <a:t>。</a:t>
            </a:r>
            <a:endParaRPr lang="en-US" altLang="zh-CN" dirty="0"/>
          </a:p>
          <a:p>
            <a:r>
              <a:rPr lang="zh-CN" altLang="en-US" dirty="0"/>
              <a:t>这两个界点之间的路径被称做</a:t>
            </a:r>
            <a:r>
              <a:rPr lang="zh-CN" altLang="en-US" b="1" dirty="0"/>
              <a:t>簇路径</a:t>
            </a:r>
            <a:r>
              <a:rPr lang="zh-CN" altLang="en-US" dirty="0"/>
              <a:t> </a:t>
            </a:r>
            <a:r>
              <a:rPr lang="en-US" altLang="zh-CN" dirty="0"/>
              <a:t>Cluster Path</a:t>
            </a:r>
            <a:r>
              <a:rPr lang="zh-CN" altLang="en-US" dirty="0"/>
              <a:t>，记作 </a:t>
            </a:r>
            <a:r>
              <a:rPr lang="el-GR" altLang="zh-CN" dirty="0"/>
              <a:t>π(</a:t>
            </a:r>
            <a:r>
              <a:rPr lang="en-US" altLang="zh-CN" dirty="0"/>
              <a:t>C) </a:t>
            </a:r>
            <a:r>
              <a:rPr lang="zh-CN" altLang="en-US" dirty="0"/>
              <a:t>。</a:t>
            </a:r>
            <a:endParaRPr lang="en-US" altLang="zh-CN" dirty="0"/>
          </a:p>
          <a:p>
            <a:r>
              <a:rPr lang="zh-CN" altLang="en-US" dirty="0"/>
              <a:t>有一个界点的被称做</a:t>
            </a:r>
            <a:r>
              <a:rPr lang="zh-CN" altLang="en-US" b="1" dirty="0"/>
              <a:t>叶簇</a:t>
            </a:r>
            <a:r>
              <a:rPr lang="zh-CN" altLang="en-US" dirty="0"/>
              <a:t>（</a:t>
            </a:r>
            <a:r>
              <a:rPr lang="en-US" altLang="zh-CN" dirty="0"/>
              <a:t>Leaf cluster</a:t>
            </a:r>
            <a:r>
              <a:rPr lang="zh-CN" altLang="en-US" dirty="0"/>
              <a:t>），其余的称作</a:t>
            </a:r>
            <a:r>
              <a:rPr lang="zh-CN" altLang="en-US" b="1" dirty="0"/>
              <a:t>路簇</a:t>
            </a:r>
            <a:r>
              <a:rPr lang="zh-CN" altLang="en-US" dirty="0"/>
              <a:t>（</a:t>
            </a:r>
            <a:r>
              <a:rPr lang="en-US" altLang="zh-CN" dirty="0"/>
              <a:t>Path cluster</a:t>
            </a:r>
            <a:r>
              <a:rPr lang="zh-CN" altLang="en-US" dirty="0"/>
              <a:t>） </a:t>
            </a:r>
            <a:endParaRPr lang="en-US" altLang="zh-CN"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相关术语</a:t>
            </a:r>
          </a:p>
        </p:txBody>
      </p:sp>
      <p:sp>
        <p:nvSpPr>
          <p:cNvPr id="3" name="内容占位符 2"/>
          <p:cNvSpPr>
            <a:spLocks noGrp="1"/>
          </p:cNvSpPr>
          <p:nvPr>
            <p:ph idx="1"/>
          </p:nvPr>
        </p:nvSpPr>
        <p:spPr/>
        <p:txBody>
          <a:bodyPr/>
          <a:lstStyle/>
          <a:p>
            <a:r>
              <a:rPr lang="zh-CN" altLang="en-US" dirty="0"/>
              <a:t>最小的（最基本的）簇是树的一条边，称作</a:t>
            </a:r>
            <a:r>
              <a:rPr lang="zh-CN" altLang="en-US" b="1" dirty="0"/>
              <a:t>簇元</a:t>
            </a:r>
            <a:r>
              <a:rPr lang="zh-CN" altLang="en-US" dirty="0"/>
              <a:t> （</a:t>
            </a:r>
            <a:r>
              <a:rPr lang="en-US" altLang="zh-CN" dirty="0"/>
              <a:t>Edge cluster\Base cluster</a:t>
            </a:r>
            <a:r>
              <a:rPr lang="zh-CN" altLang="en-US" dirty="0"/>
              <a:t>）。“元”字取其基本元素之意，或译“簇素”，然其音有误解之可能。如果连接的是叶子与其他，那么有一个界点，称作 </a:t>
            </a:r>
            <a:r>
              <a:rPr lang="en-US" altLang="zh-CN" dirty="0"/>
              <a:t>leaf edge cluster</a:t>
            </a:r>
            <a:r>
              <a:rPr lang="zh-CN" altLang="en-US" dirty="0"/>
              <a:t>；反之有两个，称作 </a:t>
            </a:r>
            <a:r>
              <a:rPr lang="en-US" altLang="zh-CN" dirty="0"/>
              <a:t>path edge cluster </a:t>
            </a:r>
            <a:r>
              <a:rPr lang="zh-CN" altLang="en-US" dirty="0"/>
              <a:t>（不出现，不译）。</a:t>
            </a:r>
            <a:endParaRPr lang="en-US" altLang="zh-CN" dirty="0"/>
          </a:p>
          <a:p>
            <a:r>
              <a:rPr lang="zh-CN" altLang="en-US" dirty="0"/>
              <a:t>如果两个树簇 </a:t>
            </a:r>
            <a:r>
              <a:rPr lang="en-US" altLang="zh-CN" dirty="0"/>
              <a:t>A,B </a:t>
            </a:r>
            <a:r>
              <a:rPr lang="zh-CN" altLang="en-US" dirty="0"/>
              <a:t>有且仅有一个公共点，（显然此时这个公共点是二者的公共界点），两个连通子图的并也是一个簇，那么他们被称做</a:t>
            </a:r>
            <a:r>
              <a:rPr lang="zh-CN" altLang="en-US" b="1" dirty="0"/>
              <a:t>可合并</a:t>
            </a:r>
            <a:r>
              <a:rPr lang="zh-CN" altLang="en-US" dirty="0"/>
              <a:t>（</a:t>
            </a:r>
            <a:r>
              <a:rPr lang="en-US" altLang="zh-CN" dirty="0" err="1"/>
              <a:t>Mergeable</a:t>
            </a:r>
            <a:r>
              <a:rPr lang="zh-CN" altLang="en-US" dirty="0"/>
              <a:t>），合并的结果记作 </a:t>
            </a:r>
            <a:r>
              <a:rPr lang="en-US" altLang="zh-CN" dirty="0"/>
              <a:t>A∪B </a:t>
            </a:r>
            <a:r>
              <a:rPr lang="zh-CN" altLang="en-US" dirty="0"/>
              <a:t>。</a:t>
            </a:r>
          </a:p>
          <a:p>
            <a:endParaRPr lang="zh-CN" alt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Cluster</a:t>
            </a:r>
            <a:r>
              <a:rPr lang="zh-CN" altLang="en-US" dirty="0"/>
              <a:t>的合并</a:t>
            </a:r>
          </a:p>
        </p:txBody>
      </p:sp>
      <p:sp>
        <p:nvSpPr>
          <p:cNvPr id="3" name="内容占位符 2"/>
          <p:cNvSpPr>
            <a:spLocks noGrp="1"/>
          </p:cNvSpPr>
          <p:nvPr>
            <p:ph idx="1"/>
          </p:nvPr>
        </p:nvSpPr>
        <p:spPr/>
        <p:txBody>
          <a:bodyPr/>
          <a:lstStyle/>
          <a:p>
            <a:r>
              <a:rPr lang="zh-CN" altLang="en-US" dirty="0"/>
              <a:t>相比于线段树，平衡树维护序列，</a:t>
            </a:r>
            <a:r>
              <a:rPr lang="en-US" altLang="zh-CN" dirty="0"/>
              <a:t>top tree</a:t>
            </a:r>
            <a:r>
              <a:rPr lang="zh-CN" altLang="en-US" dirty="0"/>
              <a:t>的一大难点在于如何合并信息</a:t>
            </a:r>
            <a:endParaRPr lang="en-US" altLang="zh-CN" dirty="0"/>
          </a:p>
          <a:p>
            <a:r>
              <a:rPr lang="zh-CN" altLang="en-US" dirty="0"/>
              <a:t>维护序列时每次需要在分治结构上维护两个区间合并为一个区间，维护树上信息时即每次需要在分治结构上维护两个</a:t>
            </a:r>
            <a:r>
              <a:rPr lang="en-US" altLang="zh-CN" dirty="0"/>
              <a:t>cluster</a:t>
            </a:r>
            <a:r>
              <a:rPr lang="zh-CN" altLang="en-US" dirty="0"/>
              <a:t>合并为一个</a:t>
            </a:r>
            <a:r>
              <a:rPr lang="en-US" altLang="zh-CN" dirty="0"/>
              <a:t>cluster</a:t>
            </a:r>
          </a:p>
          <a:p>
            <a:r>
              <a:rPr lang="zh-CN" altLang="en-US" dirty="0"/>
              <a:t>类比与序列维护中只有两个相连的区间才可以合并，在树上只有有公共端点的一对</a:t>
            </a:r>
            <a:r>
              <a:rPr lang="en-US" altLang="zh-CN" dirty="0"/>
              <a:t>cluster</a:t>
            </a:r>
            <a:r>
              <a:rPr lang="zh-CN" altLang="en-US" dirty="0"/>
              <a:t>才是可合并的</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Cluster</a:t>
            </a:r>
            <a:r>
              <a:rPr lang="zh-CN" altLang="en-US" dirty="0"/>
              <a:t>合并的可能形态</a:t>
            </a:r>
          </a:p>
        </p:txBody>
      </p:sp>
      <p:pic>
        <p:nvPicPr>
          <p:cNvPr id="63490" name="Picture 2"/>
          <p:cNvPicPr>
            <a:picLocks noGrp="1" noChangeAspect="1" noChangeArrowheads="1"/>
          </p:cNvPicPr>
          <p:nvPr>
            <p:ph idx="1"/>
          </p:nvPr>
        </p:nvPicPr>
        <p:blipFill>
          <a:blip r:embed="rId2" cstate="print"/>
          <a:srcRect/>
          <a:stretch>
            <a:fillRect/>
          </a:stretch>
        </p:blipFill>
        <p:spPr bwMode="auto">
          <a:xfrm>
            <a:off x="918481" y="1512475"/>
            <a:ext cx="7924990" cy="4351338"/>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的树结构</a:t>
            </a:r>
          </a:p>
        </p:txBody>
      </p:sp>
      <p:sp>
        <p:nvSpPr>
          <p:cNvPr id="3" name="内容占位符 2"/>
          <p:cNvSpPr>
            <a:spLocks noGrp="1"/>
          </p:cNvSpPr>
          <p:nvPr>
            <p:ph idx="1"/>
          </p:nvPr>
        </p:nvSpPr>
        <p:spPr/>
        <p:txBody>
          <a:bodyPr/>
          <a:lstStyle/>
          <a:p>
            <a:r>
              <a:rPr lang="zh-CN" altLang="en-US" dirty="0"/>
              <a:t>类比于线段树的树结构：</a:t>
            </a:r>
            <a:endParaRPr lang="en-US" altLang="zh-CN" dirty="0"/>
          </a:p>
          <a:p>
            <a:r>
              <a:rPr lang="zh-CN" altLang="en-US" dirty="0"/>
              <a:t>最开始每个点都是一个最基本的区间</a:t>
            </a:r>
            <a:r>
              <a:rPr lang="en-US" altLang="zh-CN" dirty="0"/>
              <a:t>[</a:t>
            </a:r>
            <a:r>
              <a:rPr lang="en-US" altLang="zh-CN" dirty="0" err="1"/>
              <a:t>i,i</a:t>
            </a:r>
            <a:r>
              <a:rPr lang="en-US" altLang="zh-CN" dirty="0"/>
              <a:t>]</a:t>
            </a:r>
          </a:p>
          <a:p>
            <a:r>
              <a:rPr lang="zh-CN" altLang="en-US" dirty="0"/>
              <a:t>最后合并为唯一的一个区间</a:t>
            </a:r>
            <a:r>
              <a:rPr lang="en-US" altLang="zh-CN" dirty="0"/>
              <a:t>[1,n]</a:t>
            </a:r>
          </a:p>
          <a:p>
            <a:r>
              <a:rPr lang="zh-CN" altLang="en-US" dirty="0"/>
              <a:t>每次合并两个相邻的区间，形成一个树形结构，即线段树</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的树结构</a:t>
            </a:r>
          </a:p>
        </p:txBody>
      </p:sp>
      <p:sp>
        <p:nvSpPr>
          <p:cNvPr id="3" name="内容占位符 2"/>
          <p:cNvSpPr>
            <a:spLocks noGrp="1"/>
          </p:cNvSpPr>
          <p:nvPr>
            <p:ph idx="1"/>
          </p:nvPr>
        </p:nvSpPr>
        <p:spPr/>
        <p:txBody>
          <a:bodyPr/>
          <a:lstStyle/>
          <a:p>
            <a:r>
              <a:rPr lang="en-US" altLang="zh-CN" dirty="0"/>
              <a:t>Top tree</a:t>
            </a:r>
            <a:r>
              <a:rPr lang="zh-CN" altLang="en-US" dirty="0"/>
              <a:t>：</a:t>
            </a:r>
            <a:endParaRPr lang="en-US" altLang="zh-CN" dirty="0"/>
          </a:p>
          <a:p>
            <a:r>
              <a:rPr lang="zh-CN" altLang="en-US" dirty="0"/>
              <a:t>最开始每条边都是一个</a:t>
            </a:r>
            <a:r>
              <a:rPr lang="en-US" altLang="zh-CN" dirty="0"/>
              <a:t>cluster——base cluster</a:t>
            </a:r>
          </a:p>
          <a:p>
            <a:r>
              <a:rPr lang="zh-CN" altLang="en-US" dirty="0"/>
              <a:t>最后合并为了一个唯一的</a:t>
            </a:r>
            <a:r>
              <a:rPr lang="en-US" altLang="zh-CN" dirty="0"/>
              <a:t>cluster——root cluster</a:t>
            </a:r>
          </a:p>
          <a:p>
            <a:r>
              <a:rPr lang="zh-CN" altLang="en-US" dirty="0"/>
              <a:t>每次把两个</a:t>
            </a:r>
            <a:r>
              <a:rPr lang="en-US" altLang="zh-CN" dirty="0"/>
              <a:t>cluster</a:t>
            </a:r>
            <a:r>
              <a:rPr lang="zh-CN" altLang="en-US" dirty="0"/>
              <a:t>合并为一个</a:t>
            </a:r>
            <a:r>
              <a:rPr lang="en-US" altLang="zh-CN" dirty="0"/>
              <a:t>cluster</a:t>
            </a:r>
            <a:r>
              <a:rPr lang="zh-CN" altLang="en-US" dirty="0"/>
              <a:t>，所以我们记录下</a:t>
            </a:r>
            <a:r>
              <a:rPr lang="en-US" altLang="zh-CN" dirty="0"/>
              <a:t>cluster</a:t>
            </a:r>
            <a:r>
              <a:rPr lang="zh-CN" altLang="en-US" dirty="0"/>
              <a:t>合并的这个树形结构，即得到了</a:t>
            </a:r>
            <a:r>
              <a:rPr lang="en-US" altLang="zh-CN" dirty="0"/>
              <a:t>top tree</a:t>
            </a:r>
            <a:r>
              <a:rPr lang="zh-CN" altLang="en-US" dirty="0"/>
              <a:t>的树结构</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的树结构</a:t>
            </a:r>
          </a:p>
        </p:txBody>
      </p:sp>
      <p:sp>
        <p:nvSpPr>
          <p:cNvPr id="3" name="内容占位符 2"/>
          <p:cNvSpPr>
            <a:spLocks noGrp="1"/>
          </p:cNvSpPr>
          <p:nvPr>
            <p:ph idx="1"/>
          </p:nvPr>
        </p:nvSpPr>
        <p:spPr/>
        <p:txBody>
          <a:bodyPr/>
          <a:lstStyle/>
          <a:p>
            <a:r>
              <a:rPr lang="zh-CN" altLang="en-US" dirty="0"/>
              <a:t>一个簇对应一个结点</a:t>
            </a:r>
          </a:p>
          <a:p>
            <a:r>
              <a:rPr lang="zh-CN" altLang="en-US" dirty="0"/>
              <a:t>每个簇要么是叶子结点（簇元），要么是由两个簇合并起来，将他们作为大簇的孩子</a:t>
            </a:r>
          </a:p>
          <a:p>
            <a:r>
              <a:rPr lang="zh-CN" altLang="en-US" dirty="0"/>
              <a:t>（父亲</a:t>
            </a:r>
            <a:r>
              <a:rPr lang="en-US" altLang="zh-CN" dirty="0"/>
              <a:t>/</a:t>
            </a:r>
            <a:r>
              <a:rPr lang="zh-CN" altLang="en-US" dirty="0"/>
              <a:t>祖先</a:t>
            </a:r>
            <a:r>
              <a:rPr lang="en-US" altLang="zh-CN" dirty="0"/>
              <a:t>/</a:t>
            </a:r>
            <a:r>
              <a:rPr lang="zh-CN" altLang="en-US" dirty="0"/>
              <a:t>后代定义略）</a:t>
            </a:r>
          </a:p>
          <a:p>
            <a:r>
              <a:rPr lang="zh-CN" altLang="en-US" dirty="0"/>
              <a:t>如果一个簇是另一个簇的父</a:t>
            </a:r>
            <a:r>
              <a:rPr lang="en-US" altLang="zh-CN" dirty="0"/>
              <a:t>/</a:t>
            </a:r>
            <a:r>
              <a:rPr lang="zh-CN" altLang="en-US" dirty="0"/>
              <a:t>子</a:t>
            </a:r>
            <a:r>
              <a:rPr lang="en-US" altLang="zh-CN" dirty="0"/>
              <a:t>/</a:t>
            </a:r>
            <a:r>
              <a:rPr lang="zh-CN" altLang="en-US" dirty="0"/>
              <a:t>祖先</a:t>
            </a:r>
            <a:r>
              <a:rPr lang="en-US" altLang="zh-CN" dirty="0"/>
              <a:t>/</a:t>
            </a:r>
            <a:r>
              <a:rPr lang="zh-CN" altLang="en-US" dirty="0"/>
              <a:t>后代，且他们的簇路径有至少一条边的交，那么分别称作</a:t>
            </a:r>
            <a:r>
              <a:rPr lang="en-US" altLang="zh-CN" dirty="0"/>
              <a:t>path-ancestor/path-descendant/path-child</a:t>
            </a:r>
            <a:r>
              <a:rPr lang="zh-CN" altLang="en-US" dirty="0"/>
              <a:t>。</a:t>
            </a:r>
          </a:p>
          <a:p>
            <a:endParaRPr lang="zh-CN" alt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的外部操作</a:t>
            </a:r>
          </a:p>
        </p:txBody>
      </p:sp>
      <p:sp>
        <p:nvSpPr>
          <p:cNvPr id="3" name="内容占位符 2"/>
          <p:cNvSpPr>
            <a:spLocks noGrp="1"/>
          </p:cNvSpPr>
          <p:nvPr>
            <p:ph idx="1"/>
          </p:nvPr>
        </p:nvSpPr>
        <p:spPr/>
        <p:txBody>
          <a:bodyPr/>
          <a:lstStyle/>
          <a:p>
            <a:r>
              <a:rPr lang="en-US" altLang="zh-CN" dirty="0"/>
              <a:t>Link(</a:t>
            </a:r>
            <a:r>
              <a:rPr lang="en-US" altLang="zh-CN" dirty="0" err="1"/>
              <a:t>v,w</a:t>
            </a:r>
            <a:r>
              <a:rPr lang="en-US" altLang="zh-CN" dirty="0"/>
              <a:t>) </a:t>
            </a:r>
            <a:r>
              <a:rPr lang="zh-CN" altLang="en-US" dirty="0"/>
              <a:t>：假设 </a:t>
            </a:r>
            <a:r>
              <a:rPr lang="en-US" altLang="zh-CN" dirty="0" err="1"/>
              <a:t>v,w</a:t>
            </a:r>
            <a:r>
              <a:rPr lang="en-US" altLang="zh-CN" dirty="0"/>
              <a:t> </a:t>
            </a:r>
            <a:r>
              <a:rPr lang="zh-CN" altLang="en-US" dirty="0"/>
              <a:t>两个结点在不同的树 </a:t>
            </a:r>
            <a:r>
              <a:rPr lang="en-US" altLang="zh-CN" dirty="0" err="1"/>
              <a:t>Tv,Tw</a:t>
            </a:r>
            <a:r>
              <a:rPr lang="en-US" altLang="zh-CN" dirty="0"/>
              <a:t> </a:t>
            </a:r>
            <a:r>
              <a:rPr lang="zh-CN" altLang="en-US" dirty="0"/>
              <a:t>中。建立一颗新的 </a:t>
            </a:r>
            <a:r>
              <a:rPr lang="en-US" altLang="zh-CN" dirty="0"/>
              <a:t>Top Tree T</a:t>
            </a:r>
            <a:r>
              <a:rPr lang="zh-CN" altLang="en-US" dirty="0"/>
              <a:t>，代表 </a:t>
            </a:r>
            <a:r>
              <a:rPr lang="en-US" altLang="zh-CN" dirty="0" err="1"/>
              <a:t>TvTw</a:t>
            </a:r>
            <a:r>
              <a:rPr lang="en-US" altLang="zh-CN" dirty="0"/>
              <a:t>(</a:t>
            </a:r>
            <a:r>
              <a:rPr lang="en-US" altLang="zh-CN" dirty="0" err="1"/>
              <a:t>u,v</a:t>
            </a:r>
            <a:r>
              <a:rPr lang="en-US" altLang="zh-CN" dirty="0"/>
              <a:t>) </a:t>
            </a:r>
            <a:r>
              <a:rPr lang="zh-CN" altLang="en-US" dirty="0"/>
              <a:t>。 </a:t>
            </a:r>
            <a:r>
              <a:rPr lang="en-US" altLang="zh-CN" dirty="0"/>
              <a:t>Cut(</a:t>
            </a:r>
            <a:r>
              <a:rPr lang="en-US" altLang="zh-CN" dirty="0" err="1"/>
              <a:t>v,w</a:t>
            </a:r>
            <a:r>
              <a:rPr lang="en-US" altLang="zh-CN" dirty="0"/>
              <a:t>)</a:t>
            </a:r>
            <a:r>
              <a:rPr lang="zh-CN" altLang="en-US" dirty="0"/>
              <a:t>：在 </a:t>
            </a:r>
            <a:r>
              <a:rPr lang="en-US" altLang="zh-CN" dirty="0"/>
              <a:t>T </a:t>
            </a:r>
            <a:r>
              <a:rPr lang="zh-CN" altLang="en-US" dirty="0"/>
              <a:t>中去除 </a:t>
            </a:r>
            <a:r>
              <a:rPr lang="en-US" altLang="zh-CN" dirty="0"/>
              <a:t>(</a:t>
            </a:r>
            <a:r>
              <a:rPr lang="en-US" altLang="zh-CN" dirty="0" err="1"/>
              <a:t>v,w</a:t>
            </a:r>
            <a:r>
              <a:rPr lang="en-US" altLang="zh-CN" dirty="0"/>
              <a:t>) </a:t>
            </a:r>
            <a:r>
              <a:rPr lang="zh-CN" altLang="en-US" dirty="0"/>
              <a:t>这条边，建立 </a:t>
            </a:r>
            <a:r>
              <a:rPr lang="en-US" altLang="zh-CN" dirty="0" err="1"/>
              <a:t>Tv</a:t>
            </a:r>
            <a:r>
              <a:rPr lang="en-US" altLang="zh-CN" dirty="0"/>
              <a:t> </a:t>
            </a:r>
            <a:r>
              <a:rPr lang="zh-CN" altLang="en-US" dirty="0"/>
              <a:t>与 </a:t>
            </a:r>
            <a:r>
              <a:rPr lang="en-US" altLang="zh-CN" dirty="0" err="1"/>
              <a:t>Tw</a:t>
            </a:r>
            <a:r>
              <a:rPr lang="en-US" altLang="zh-CN" dirty="0"/>
              <a:t> </a:t>
            </a:r>
            <a:r>
              <a:rPr lang="zh-CN" altLang="en-US" dirty="0"/>
              <a:t>。</a:t>
            </a:r>
            <a:br>
              <a:rPr lang="zh-CN" altLang="en-US" dirty="0"/>
            </a:br>
            <a:r>
              <a:rPr lang="en-US" altLang="zh-CN" dirty="0"/>
              <a:t>Expose(</a:t>
            </a:r>
            <a:r>
              <a:rPr lang="en-US" altLang="zh-CN" dirty="0" err="1"/>
              <a:t>v,w</a:t>
            </a:r>
            <a:r>
              <a:rPr lang="en-US" altLang="zh-CN" dirty="0"/>
              <a:t>) </a:t>
            </a:r>
            <a:r>
              <a:rPr lang="zh-CN" altLang="en-US" dirty="0"/>
              <a:t>：将 </a:t>
            </a:r>
            <a:r>
              <a:rPr lang="en-US" altLang="zh-CN" dirty="0"/>
              <a:t>v </a:t>
            </a:r>
            <a:r>
              <a:rPr lang="zh-CN" altLang="en-US" dirty="0"/>
              <a:t>与 </a:t>
            </a:r>
            <a:r>
              <a:rPr lang="en-US" altLang="zh-CN" dirty="0"/>
              <a:t>w </a:t>
            </a:r>
            <a:r>
              <a:rPr lang="zh-CN" altLang="en-US" dirty="0"/>
              <a:t>设定为 </a:t>
            </a:r>
            <a:r>
              <a:rPr lang="en-US" altLang="zh-CN" dirty="0"/>
              <a:t>T </a:t>
            </a:r>
            <a:r>
              <a:rPr lang="zh-CN" altLang="en-US" dirty="0"/>
              <a:t>的例外界点。</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的内部操作</a:t>
            </a:r>
          </a:p>
        </p:txBody>
      </p:sp>
      <p:sp>
        <p:nvSpPr>
          <p:cNvPr id="3" name="内容占位符 2"/>
          <p:cNvSpPr>
            <a:spLocks noGrp="1"/>
          </p:cNvSpPr>
          <p:nvPr>
            <p:ph idx="1"/>
          </p:nvPr>
        </p:nvSpPr>
        <p:spPr/>
        <p:txBody>
          <a:bodyPr>
            <a:normAutofit/>
          </a:bodyPr>
          <a:lstStyle/>
          <a:p>
            <a:r>
              <a:rPr lang="en-US" altLang="zh-CN" dirty="0"/>
              <a:t>Merge(A,B)</a:t>
            </a:r>
            <a:r>
              <a:rPr lang="zh-CN" altLang="en-US" dirty="0"/>
              <a:t>：将可合并簇 </a:t>
            </a:r>
            <a:r>
              <a:rPr lang="en-US" altLang="zh-CN" dirty="0"/>
              <a:t>A </a:t>
            </a:r>
            <a:r>
              <a:rPr lang="zh-CN" altLang="en-US" dirty="0"/>
              <a:t>与 </a:t>
            </a:r>
            <a:r>
              <a:rPr lang="en-US" altLang="zh-CN" dirty="0"/>
              <a:t>B </a:t>
            </a:r>
            <a:r>
              <a:rPr lang="zh-CN" altLang="en-US" dirty="0"/>
              <a:t>合并，创建 </a:t>
            </a:r>
            <a:r>
              <a:rPr lang="en-US" altLang="zh-CN" dirty="0"/>
              <a:t>C=A∪B </a:t>
            </a:r>
            <a:r>
              <a:rPr lang="zh-CN" altLang="en-US" dirty="0"/>
              <a:t>作为他们的父簇，并 ∂</a:t>
            </a:r>
            <a:r>
              <a:rPr lang="en-US" altLang="zh-CN" dirty="0"/>
              <a:t>C=∂(A∪B) </a:t>
            </a:r>
            <a:r>
              <a:rPr lang="zh-CN" altLang="en-US" dirty="0"/>
              <a:t>。设定 </a:t>
            </a:r>
            <a:r>
              <a:rPr lang="en-US" altLang="zh-CN" dirty="0"/>
              <a:t>Info(C):=Merge(C:A,B)</a:t>
            </a:r>
            <a:r>
              <a:rPr lang="zh-CN" altLang="en-US" dirty="0"/>
              <a:t>，其中 </a:t>
            </a:r>
            <a:r>
              <a:rPr lang="en-US" altLang="zh-CN" dirty="0"/>
              <a:t>Merge(C:A,B) </a:t>
            </a:r>
            <a:r>
              <a:rPr lang="zh-CN" altLang="en-US" dirty="0"/>
              <a:t>是用户定义的计算信息合并的过程。</a:t>
            </a:r>
            <a:br>
              <a:rPr lang="zh-CN" altLang="en-US" dirty="0"/>
            </a:br>
            <a:r>
              <a:rPr lang="en-US" altLang="zh-CN" dirty="0"/>
              <a:t>Split(C)</a:t>
            </a:r>
            <a:r>
              <a:rPr lang="zh-CN" altLang="en-US" dirty="0"/>
              <a:t>：其中 </a:t>
            </a:r>
            <a:r>
              <a:rPr lang="en-US" altLang="zh-CN" dirty="0"/>
              <a:t>C=A∪B</a:t>
            </a:r>
            <a:r>
              <a:rPr lang="zh-CN" altLang="en-US" dirty="0"/>
              <a:t>。调用 </a:t>
            </a:r>
            <a:r>
              <a:rPr lang="en-US" altLang="zh-CN" dirty="0"/>
              <a:t>Split(C:A,B)</a:t>
            </a:r>
            <a:r>
              <a:rPr lang="zh-CN" altLang="en-US" dirty="0"/>
              <a:t>，然后把 </a:t>
            </a:r>
            <a:r>
              <a:rPr lang="en-US" altLang="zh-CN" dirty="0"/>
              <a:t>C </a:t>
            </a:r>
            <a:r>
              <a:rPr lang="zh-CN" altLang="en-US" dirty="0"/>
              <a:t>从 </a:t>
            </a:r>
            <a:r>
              <a:rPr lang="en-US" altLang="zh-CN" dirty="0"/>
              <a:t>T </a:t>
            </a:r>
            <a:r>
              <a:rPr lang="zh-CN" altLang="en-US" dirty="0"/>
              <a:t>中删去。</a:t>
            </a:r>
            <a:r>
              <a:rPr lang="en-US" altLang="zh-CN" dirty="0"/>
              <a:t>Split(C:A,B) </a:t>
            </a:r>
            <a:r>
              <a:rPr lang="zh-CN" altLang="en-US" dirty="0"/>
              <a:t>是用户定义的用 </a:t>
            </a:r>
            <a:r>
              <a:rPr lang="en-US" altLang="zh-CN" dirty="0"/>
              <a:t>Info(C) </a:t>
            </a:r>
            <a:r>
              <a:rPr lang="zh-CN" altLang="en-US" dirty="0"/>
              <a:t>更新 </a:t>
            </a:r>
            <a:r>
              <a:rPr lang="en-US" altLang="zh-CN" dirty="0"/>
              <a:t>Info(A) </a:t>
            </a:r>
            <a:r>
              <a:rPr lang="zh-CN" altLang="en-US" dirty="0"/>
              <a:t>和 </a:t>
            </a:r>
            <a:r>
              <a:rPr lang="en-US" altLang="zh-CN" dirty="0"/>
              <a:t>Info(B) </a:t>
            </a:r>
            <a:r>
              <a:rPr lang="zh-CN" altLang="en-US" dirty="0"/>
              <a:t>的过程，可以理解为标记下传。</a:t>
            </a:r>
            <a:br>
              <a:rPr lang="zh-CN" altLang="en-US" dirty="0"/>
            </a:br>
            <a:r>
              <a:rPr lang="en-US" altLang="zh-CN" dirty="0"/>
              <a:t>Create((</a:t>
            </a:r>
            <a:r>
              <a:rPr lang="en-US" altLang="zh-CN" dirty="0" err="1"/>
              <a:t>v,w</a:t>
            </a:r>
            <a:r>
              <a:rPr lang="en-US" altLang="zh-CN" dirty="0"/>
              <a:t>))</a:t>
            </a:r>
            <a:r>
              <a:rPr lang="zh-CN" altLang="en-US" dirty="0"/>
              <a:t>：创建一条新边。调用同名用户定义过程。</a:t>
            </a:r>
            <a:br>
              <a:rPr lang="zh-CN" altLang="en-US" dirty="0"/>
            </a:br>
            <a:r>
              <a:rPr lang="en-US" altLang="zh-CN" dirty="0"/>
              <a:t>Eradicate(C)</a:t>
            </a:r>
            <a:r>
              <a:rPr lang="zh-CN" altLang="en-US" dirty="0"/>
              <a:t>：要求 </a:t>
            </a:r>
            <a:r>
              <a:rPr lang="en-US" altLang="zh-CN" dirty="0"/>
              <a:t>C</a:t>
            </a:r>
            <a:r>
              <a:rPr lang="zh-CN" altLang="en-US" dirty="0"/>
              <a:t>是一个簇元。删除这条边。调用同名用户定义过程。</a:t>
            </a:r>
          </a:p>
          <a:p>
            <a:endParaRPr lang="zh-CN" alt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endParaRPr lang="zh-CN" altLang="en-US" dirty="0"/>
          </a:p>
        </p:txBody>
      </p:sp>
      <p:sp>
        <p:nvSpPr>
          <p:cNvPr id="3" name="内容占位符 2"/>
          <p:cNvSpPr>
            <a:spLocks noGrp="1"/>
          </p:cNvSpPr>
          <p:nvPr>
            <p:ph idx="1"/>
          </p:nvPr>
        </p:nvSpPr>
        <p:spPr/>
        <p:txBody>
          <a:bodyPr/>
          <a:lstStyle/>
          <a:p>
            <a:r>
              <a:rPr lang="zh-CN" altLang="en-US" dirty="0"/>
              <a:t>这样，我们就可以把 </a:t>
            </a:r>
            <a:r>
              <a:rPr lang="en-US" altLang="zh-CN" dirty="0"/>
              <a:t>Top tree </a:t>
            </a:r>
            <a:r>
              <a:rPr lang="zh-CN" altLang="en-US" dirty="0"/>
              <a:t>描述成一个黑盒：用户提供四个内部操作同名过程负责信息的维护，然后调用外部操作进行修改树结构，然后对根节点进行查询。</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的构造</a:t>
            </a:r>
          </a:p>
        </p:txBody>
      </p:sp>
      <p:sp>
        <p:nvSpPr>
          <p:cNvPr id="3" name="内容占位符 2"/>
          <p:cNvSpPr>
            <a:spLocks noGrp="1"/>
          </p:cNvSpPr>
          <p:nvPr>
            <p:ph idx="1"/>
          </p:nvPr>
        </p:nvSpPr>
        <p:spPr/>
        <p:txBody>
          <a:bodyPr/>
          <a:lstStyle/>
          <a:p>
            <a:r>
              <a:rPr lang="zh-CN" altLang="en-US" dirty="0"/>
              <a:t>目前有的</a:t>
            </a:r>
            <a:r>
              <a:rPr lang="en-US" altLang="zh-CN" dirty="0"/>
              <a:t>top tree</a:t>
            </a:r>
            <a:r>
              <a:rPr lang="zh-CN" altLang="en-US" dirty="0"/>
              <a:t>构造都是</a:t>
            </a:r>
            <a:r>
              <a:rPr lang="en-US" altLang="zh-CN" dirty="0"/>
              <a:t>bottom up</a:t>
            </a:r>
            <a:r>
              <a:rPr lang="zh-CN" altLang="en-US" dirty="0"/>
              <a:t>的</a:t>
            </a:r>
            <a:endParaRPr lang="en-US" altLang="zh-CN" dirty="0"/>
          </a:p>
          <a:p>
            <a:r>
              <a:rPr lang="zh-CN" altLang="en-US" dirty="0"/>
              <a:t>我们考虑自底向上的构建：每次拿到一棵树，进行一些合并，合并完的</a:t>
            </a:r>
            <a:r>
              <a:rPr lang="en-US" altLang="zh-CN" dirty="0"/>
              <a:t>cluster</a:t>
            </a:r>
            <a:r>
              <a:rPr lang="zh-CN" altLang="en-US" dirty="0"/>
              <a:t>每个都作为一条边放到上层。</a:t>
            </a:r>
            <a:endParaRPr lang="en-US" altLang="zh-CN" dirty="0"/>
          </a:p>
          <a:p>
            <a:r>
              <a:rPr lang="zh-CN" altLang="en-US"/>
              <a:t>在同一层一个簇只会被合并一次，因此这里簇等价于底层的边，以下将混用。</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的构造</a:t>
            </a:r>
          </a:p>
        </p:txBody>
      </p:sp>
      <p:sp>
        <p:nvSpPr>
          <p:cNvPr id="3" name="内容占位符 2"/>
          <p:cNvSpPr>
            <a:spLocks noGrp="1"/>
          </p:cNvSpPr>
          <p:nvPr>
            <p:ph idx="1"/>
          </p:nvPr>
        </p:nvSpPr>
        <p:spPr/>
        <p:txBody>
          <a:bodyPr/>
          <a:lstStyle/>
          <a:p>
            <a:r>
              <a:rPr lang="zh-CN" altLang="en-US" dirty="0"/>
              <a:t>我们强行（随意地）给每个结点周围的边定一个极角序。这样，就可以定义出每条弧在顺向的前驱后继边；显然构成了一个边的循环欧拉序。</a:t>
            </a:r>
          </a:p>
          <a:p>
            <a:r>
              <a:rPr lang="zh-CN" altLang="en-US" dirty="0"/>
              <a:t>考虑两种基本的合并：</a:t>
            </a:r>
            <a:r>
              <a:rPr lang="en-US" altLang="zh-CN" dirty="0"/>
              <a:t>Rake</a:t>
            </a:r>
            <a:r>
              <a:rPr lang="zh-CN" altLang="en-US" dirty="0"/>
              <a:t>和</a:t>
            </a:r>
            <a:r>
              <a:rPr lang="en-US" altLang="zh-CN" dirty="0"/>
              <a:t>Compress</a:t>
            </a:r>
            <a:r>
              <a:rPr lang="zh-CN" altLang="en-US" dirty="0"/>
              <a:t>。</a:t>
            </a:r>
          </a:p>
          <a:p>
            <a:endParaRPr lang="zh-CN" altLang="en-US" dirty="0"/>
          </a:p>
        </p:txBody>
      </p:sp>
      <p:pic>
        <p:nvPicPr>
          <p:cNvPr id="6" name="Picture 2"/>
          <p:cNvPicPr>
            <a:picLocks noChangeAspect="1" noChangeArrowheads="1"/>
          </p:cNvPicPr>
          <p:nvPr/>
        </p:nvPicPr>
        <p:blipFill>
          <a:blip r:embed="rId2" cstate="print"/>
          <a:srcRect/>
          <a:stretch>
            <a:fillRect/>
          </a:stretch>
        </p:blipFill>
        <p:spPr bwMode="auto">
          <a:xfrm>
            <a:off x="1010629" y="3595621"/>
            <a:ext cx="6417305" cy="2988293"/>
          </a:xfrm>
          <a:prstGeom prst="rect">
            <a:avLst/>
          </a:prstGeom>
          <a:noFill/>
          <a:ln w="9525">
            <a:noFill/>
            <a:miter lim="800000"/>
            <a:headEnd/>
            <a:tailEnd/>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的构造</a:t>
            </a:r>
          </a:p>
        </p:txBody>
      </p:sp>
      <p:sp>
        <p:nvSpPr>
          <p:cNvPr id="3" name="内容占位符 2"/>
          <p:cNvSpPr>
            <a:spLocks noGrp="1"/>
          </p:cNvSpPr>
          <p:nvPr>
            <p:ph idx="1"/>
          </p:nvPr>
        </p:nvSpPr>
        <p:spPr/>
        <p:txBody>
          <a:bodyPr/>
          <a:lstStyle/>
          <a:p>
            <a:r>
              <a:rPr lang="en-US" altLang="zh-CN" dirty="0"/>
              <a:t>Rake(x)</a:t>
            </a:r>
            <a:r>
              <a:rPr lang="zh-CN" altLang="en-US" dirty="0"/>
              <a:t>：</a:t>
            </a:r>
            <a:r>
              <a:rPr lang="en-US" altLang="zh-CN" dirty="0"/>
              <a:t>x </a:t>
            </a:r>
            <a:r>
              <a:rPr lang="zh-CN" altLang="en-US" dirty="0"/>
              <a:t>是一个叶子结点；将 </a:t>
            </a:r>
            <a:r>
              <a:rPr lang="en-US" altLang="zh-CN" dirty="0"/>
              <a:t>x </a:t>
            </a:r>
            <a:r>
              <a:rPr lang="zh-CN" altLang="en-US" dirty="0"/>
              <a:t>合并到他往上连的顺向边上去。 </a:t>
            </a:r>
            <a:r>
              <a:rPr lang="en-US" altLang="zh-CN" dirty="0"/>
              <a:t>Compress(x)</a:t>
            </a:r>
            <a:r>
              <a:rPr lang="zh-CN" altLang="en-US" dirty="0"/>
              <a:t>：</a:t>
            </a:r>
            <a:r>
              <a:rPr lang="en-US" altLang="zh-CN" dirty="0"/>
              <a:t>x </a:t>
            </a:r>
            <a:r>
              <a:rPr lang="zh-CN" altLang="en-US" dirty="0"/>
              <a:t>是一个度为 </a:t>
            </a:r>
            <a:r>
              <a:rPr lang="en-US" altLang="zh-CN" dirty="0"/>
              <a:t>2 </a:t>
            </a:r>
            <a:r>
              <a:rPr lang="zh-CN" altLang="en-US" dirty="0"/>
              <a:t>的结点；将 </a:t>
            </a:r>
            <a:r>
              <a:rPr lang="en-US" altLang="zh-CN" dirty="0"/>
              <a:t>x</a:t>
            </a:r>
            <a:r>
              <a:rPr lang="zh-CN" altLang="en-US" dirty="0"/>
              <a:t>两侧的边合起来。</a:t>
            </a:r>
          </a:p>
          <a:p>
            <a:r>
              <a:rPr lang="zh-CN" altLang="en-US" dirty="0"/>
              <a:t>对于每一层：使用一个数据结构（欧拉序循环链表）维护尚未被合并的簇；一开始每个簇没有父亲；然后遍历链表，随意地选择合法位置（指那些要合并的两条簇都没有父亲的）进行 </a:t>
            </a:r>
            <a:r>
              <a:rPr lang="en-US" altLang="zh-CN" dirty="0"/>
              <a:t>Rake</a:t>
            </a:r>
          </a:p>
          <a:p>
            <a:r>
              <a:rPr lang="zh-CN" altLang="en-US" dirty="0"/>
              <a:t>或 </a:t>
            </a:r>
            <a:r>
              <a:rPr lang="en-US" altLang="zh-CN" dirty="0"/>
              <a:t>Compress</a:t>
            </a:r>
            <a:r>
              <a:rPr lang="zh-CN" altLang="en-US" dirty="0"/>
              <a:t>，把结果作为两条簇的父亲；直到没有合法的位置为止。实现上，为了给每一个簇结点一个清晰的层次，可以给每一个孤儿建一个父亲，这个父亲没有其他孩子，且与孩子其维护的簇是相同的。然后，把所有父亲作为上一层的边使用。</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Top tree</a:t>
            </a:r>
            <a:r>
              <a:rPr lang="zh-CN" altLang="en-US" dirty="0"/>
              <a:t>的构造</a:t>
            </a:r>
          </a:p>
        </p:txBody>
      </p:sp>
      <p:sp>
        <p:nvSpPr>
          <p:cNvPr id="3" name="内容占位符 2"/>
          <p:cNvSpPr>
            <a:spLocks noGrp="1"/>
          </p:cNvSpPr>
          <p:nvPr>
            <p:ph idx="1"/>
          </p:nvPr>
        </p:nvSpPr>
        <p:spPr/>
        <p:txBody>
          <a:bodyPr>
            <a:normAutofit/>
          </a:bodyPr>
          <a:lstStyle/>
          <a:p>
            <a:r>
              <a:rPr lang="zh-CN" altLang="en-US" dirty="0"/>
              <a:t>然后操作层数（</a:t>
            </a:r>
            <a:r>
              <a:rPr lang="en-US" altLang="zh-CN" dirty="0"/>
              <a:t>Top Tree</a:t>
            </a:r>
            <a:r>
              <a:rPr lang="zh-CN" altLang="en-US" dirty="0"/>
              <a:t>的深度）就只有 </a:t>
            </a:r>
            <a:r>
              <a:rPr lang="en-US" altLang="zh-CN" dirty="0"/>
              <a:t>O(</a:t>
            </a:r>
            <a:r>
              <a:rPr lang="en-US" altLang="zh-CN" dirty="0" err="1"/>
              <a:t>logn</a:t>
            </a:r>
            <a:r>
              <a:rPr lang="en-US" altLang="zh-CN" dirty="0"/>
              <a:t>)</a:t>
            </a:r>
            <a:r>
              <a:rPr lang="zh-CN" altLang="en-US" dirty="0"/>
              <a:t>了。这里的证明比较简单，分为三步：</a:t>
            </a:r>
          </a:p>
          <a:p>
            <a:r>
              <a:rPr lang="zh-CN" altLang="en-US" dirty="0"/>
              <a:t>读者自行验证：每棵树都有至少 </a:t>
            </a:r>
            <a:r>
              <a:rPr lang="en-US" altLang="zh-CN" dirty="0"/>
              <a:t>12</a:t>
            </a:r>
          </a:p>
          <a:p>
            <a:r>
              <a:rPr lang="zh-CN" altLang="en-US" dirty="0"/>
              <a:t>的点度为</a:t>
            </a:r>
            <a:r>
              <a:rPr lang="en-US" altLang="zh-CN" dirty="0"/>
              <a:t>1</a:t>
            </a:r>
            <a:r>
              <a:rPr lang="zh-CN" altLang="en-US" dirty="0"/>
              <a:t>或</a:t>
            </a:r>
            <a:r>
              <a:rPr lang="en-US" altLang="zh-CN" dirty="0"/>
              <a:t>2</a:t>
            </a:r>
            <a:r>
              <a:rPr lang="zh-CN" altLang="en-US" dirty="0"/>
              <a:t>。 简单讨论一下，不难证明：每个 </a:t>
            </a:r>
            <a:r>
              <a:rPr lang="en-US" altLang="zh-CN" dirty="0"/>
              <a:t>Rake/Compress </a:t>
            </a:r>
            <a:r>
              <a:rPr lang="zh-CN" altLang="en-US" dirty="0"/>
              <a:t>操作至多只会让两个相邻的原本合法的操作失效。 因此每层至少可以减少 </a:t>
            </a:r>
            <a:r>
              <a:rPr lang="en-US" altLang="zh-CN" dirty="0"/>
              <a:t>1/6 </a:t>
            </a:r>
            <a:r>
              <a:rPr lang="zh-CN" altLang="en-US" dirty="0"/>
              <a:t>的边。 事实上有一些反例违反了“每个 </a:t>
            </a:r>
            <a:r>
              <a:rPr lang="en-US" altLang="zh-CN" dirty="0"/>
              <a:t>R/C </a:t>
            </a:r>
            <a:r>
              <a:rPr lang="zh-CN" altLang="en-US" dirty="0"/>
              <a:t>操作至多只会让两个相邻的原本合法的操作失效”，但我们可以证明，假设有 </a:t>
            </a:r>
            <a:r>
              <a:rPr lang="en-US" altLang="zh-CN" dirty="0"/>
              <a:t>k </a:t>
            </a:r>
            <a:r>
              <a:rPr lang="zh-CN" altLang="en-US" dirty="0"/>
              <a:t>个反例，那么度为</a:t>
            </a:r>
            <a:r>
              <a:rPr lang="en-US" altLang="zh-CN" dirty="0"/>
              <a:t>1</a:t>
            </a:r>
            <a:r>
              <a:rPr lang="zh-CN" altLang="en-US" dirty="0"/>
              <a:t>或</a:t>
            </a:r>
            <a:r>
              <a:rPr lang="en-US" altLang="zh-CN" dirty="0"/>
              <a:t>2</a:t>
            </a:r>
            <a:r>
              <a:rPr lang="zh-CN" altLang="en-US" dirty="0"/>
              <a:t>的结点至少有 </a:t>
            </a:r>
            <a:r>
              <a:rPr lang="en-US" altLang="zh-CN" dirty="0"/>
              <a:t>N/2+k </a:t>
            </a:r>
            <a:r>
              <a:rPr lang="zh-CN" altLang="en-US" dirty="0"/>
              <a:t>个。</a:t>
            </a:r>
          </a:p>
          <a:p>
            <a:r>
              <a:rPr lang="zh-CN" altLang="en-US" dirty="0"/>
              <a:t>然后这样我们就有一个 </a:t>
            </a:r>
            <a:r>
              <a:rPr lang="en-US" altLang="zh-CN" dirty="0"/>
              <a:t>O(n)</a:t>
            </a:r>
            <a:r>
              <a:rPr lang="zh-CN" altLang="en-US" dirty="0"/>
              <a:t>的构建算法了，我们称作 </a:t>
            </a:r>
            <a:r>
              <a:rPr lang="en-US" altLang="zh-CN" dirty="0"/>
              <a:t>Build</a:t>
            </a:r>
            <a:r>
              <a:rPr lang="zh-CN" altLang="en-US" dirty="0"/>
              <a:t>。在构建算法过程中，我们可以指定例外界点，以符合特殊需求。</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非局部搜索</a:t>
            </a:r>
          </a:p>
        </p:txBody>
      </p:sp>
      <p:sp>
        <p:nvSpPr>
          <p:cNvPr id="3" name="内容占位符 2"/>
          <p:cNvSpPr>
            <a:spLocks noGrp="1"/>
          </p:cNvSpPr>
          <p:nvPr>
            <p:ph idx="1"/>
          </p:nvPr>
        </p:nvSpPr>
        <p:spPr/>
        <p:txBody>
          <a:bodyPr/>
          <a:lstStyle/>
          <a:p>
            <a:r>
              <a:rPr lang="en-US" altLang="zh-CN" dirty="0"/>
              <a:t>Non-local Searching</a:t>
            </a:r>
          </a:p>
          <a:p>
            <a:r>
              <a:rPr lang="zh-CN" altLang="en-US" dirty="0"/>
              <a:t>即</a:t>
            </a:r>
            <a:r>
              <a:rPr lang="en-US" altLang="zh-CN" dirty="0"/>
              <a:t>”</a:t>
            </a:r>
            <a:r>
              <a:rPr lang="zh-CN" altLang="en-US" dirty="0"/>
              <a:t>线段树上二分</a:t>
            </a:r>
            <a:r>
              <a:rPr lang="en-US" altLang="zh-CN" dirty="0"/>
              <a:t>”</a:t>
            </a:r>
            <a:r>
              <a:rPr lang="zh-CN" altLang="en-US" dirty="0"/>
              <a:t>在</a:t>
            </a:r>
            <a:r>
              <a:rPr lang="en-US" altLang="zh-CN" dirty="0"/>
              <a:t>top tree</a:t>
            </a:r>
            <a:r>
              <a:rPr lang="zh-CN" altLang="en-US" dirty="0"/>
              <a:t>上的拓展</a:t>
            </a:r>
            <a:endParaRPr lang="en-US" altLang="zh-CN" dirty="0"/>
          </a:p>
          <a:p>
            <a:r>
              <a:rPr lang="zh-CN" altLang="en-US" dirty="0"/>
              <a:t>如果，存在一个判定程序 </a:t>
            </a:r>
            <a:r>
              <a:rPr lang="en-US" altLang="zh-CN" dirty="0"/>
              <a:t>B:Cluster→Bool </a:t>
            </a:r>
            <a:r>
              <a:rPr lang="zh-CN" altLang="en-US" dirty="0"/>
              <a:t>，可以判断出“寻找目标”在这个 </a:t>
            </a:r>
            <a:r>
              <a:rPr lang="en-US" altLang="zh-CN" dirty="0"/>
              <a:t>Cluster </a:t>
            </a:r>
            <a:r>
              <a:rPr lang="zh-CN" altLang="en-US" dirty="0"/>
              <a:t>的哪一侧，那么存在一个 </a:t>
            </a:r>
            <a:r>
              <a:rPr lang="en-US" altLang="zh-CN" dirty="0"/>
              <a:t>B×O(</a:t>
            </a:r>
            <a:r>
              <a:rPr lang="en-US" altLang="zh-CN" dirty="0" err="1"/>
              <a:t>logn</a:t>
            </a:r>
            <a:r>
              <a:rPr lang="en-US" altLang="zh-CN" dirty="0"/>
              <a:t>) </a:t>
            </a:r>
            <a:r>
              <a:rPr lang="zh-CN" altLang="en-US" dirty="0"/>
              <a:t>的算法可以找到我们的“寻找目标”。这是线段树上二分的简单推广。注意这个 </a:t>
            </a:r>
            <a:r>
              <a:rPr lang="en-US" altLang="zh-CN" dirty="0"/>
              <a:t>B </a:t>
            </a:r>
            <a:r>
              <a:rPr lang="zh-CN" altLang="en-US" dirty="0"/>
              <a:t>的输入是根节点（整棵树），因此实现并非平凡。</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Sone1</a:t>
            </a:r>
            <a:endParaRPr lang="zh-CN" altLang="en-US" dirty="0"/>
          </a:p>
        </p:txBody>
      </p:sp>
      <p:sp>
        <p:nvSpPr>
          <p:cNvPr id="3" name="内容占位符 2"/>
          <p:cNvSpPr>
            <a:spLocks noGrp="1"/>
          </p:cNvSpPr>
          <p:nvPr>
            <p:ph idx="1"/>
          </p:nvPr>
        </p:nvSpPr>
        <p:spPr/>
        <p:txBody>
          <a:bodyPr>
            <a:normAutofit fontScale="77500" lnSpcReduction="20000"/>
          </a:bodyPr>
          <a:lstStyle/>
          <a:p>
            <a:r>
              <a:rPr lang="en-US" altLang="zh-CN" dirty="0"/>
              <a:t>K=0 </a:t>
            </a:r>
            <a:r>
              <a:rPr lang="zh-CN" altLang="en-US" dirty="0"/>
              <a:t>表示子树修改，后面</a:t>
            </a:r>
            <a:r>
              <a:rPr lang="en-US" altLang="zh-CN" dirty="0" err="1"/>
              <a:t>x,y</a:t>
            </a:r>
            <a:r>
              <a:rPr lang="zh-CN" altLang="en-US" dirty="0"/>
              <a:t>，表示以</a:t>
            </a:r>
            <a:r>
              <a:rPr lang="en-US" altLang="zh-CN" dirty="0"/>
              <a:t>x</a:t>
            </a:r>
            <a:r>
              <a:rPr lang="zh-CN" altLang="en-US" dirty="0"/>
              <a:t>为根的子树的点权值改成</a:t>
            </a:r>
            <a:r>
              <a:rPr lang="en-US" altLang="zh-CN" dirty="0"/>
              <a:t>y</a:t>
            </a:r>
          </a:p>
          <a:p>
            <a:r>
              <a:rPr lang="en-US" altLang="zh-CN" dirty="0"/>
              <a:t>K=1 </a:t>
            </a:r>
            <a:r>
              <a:rPr lang="zh-CN" altLang="en-US" dirty="0"/>
              <a:t>表示换根，后面</a:t>
            </a:r>
            <a:r>
              <a:rPr lang="en-US" altLang="zh-CN" dirty="0"/>
              <a:t>x</a:t>
            </a:r>
            <a:r>
              <a:rPr lang="zh-CN" altLang="en-US" dirty="0"/>
              <a:t>，表示把这棵树的根变成</a:t>
            </a:r>
            <a:r>
              <a:rPr lang="en-US" altLang="zh-CN" dirty="0"/>
              <a:t>x</a:t>
            </a:r>
          </a:p>
          <a:p>
            <a:r>
              <a:rPr lang="en-US" altLang="zh-CN" dirty="0"/>
              <a:t>K=2 </a:t>
            </a:r>
            <a:r>
              <a:rPr lang="zh-CN" altLang="en-US" dirty="0"/>
              <a:t>表示链修改，后面</a:t>
            </a:r>
            <a:r>
              <a:rPr lang="en-US" altLang="zh-CN" dirty="0" err="1"/>
              <a:t>x,y,z</a:t>
            </a:r>
            <a:r>
              <a:rPr lang="zh-CN" altLang="en-US" dirty="0"/>
              <a:t>，表示把这棵树中</a:t>
            </a:r>
            <a:r>
              <a:rPr lang="en-US" altLang="zh-CN" dirty="0"/>
              <a:t>x-y</a:t>
            </a:r>
            <a:r>
              <a:rPr lang="zh-CN" altLang="en-US" dirty="0"/>
              <a:t>的路径上点权值改成</a:t>
            </a:r>
            <a:r>
              <a:rPr lang="en-US" altLang="zh-CN" dirty="0"/>
              <a:t>z</a:t>
            </a:r>
          </a:p>
          <a:p>
            <a:r>
              <a:rPr lang="en-US" altLang="zh-CN" dirty="0"/>
              <a:t>K=3 </a:t>
            </a:r>
            <a:r>
              <a:rPr lang="zh-CN" altLang="en-US" dirty="0"/>
              <a:t>表示子树询问</a:t>
            </a:r>
            <a:r>
              <a:rPr lang="en-US" altLang="zh-CN" dirty="0"/>
              <a:t>min</a:t>
            </a:r>
            <a:r>
              <a:rPr lang="zh-CN" altLang="en-US" dirty="0"/>
              <a:t>，后面</a:t>
            </a:r>
            <a:r>
              <a:rPr lang="en-US" altLang="zh-CN" dirty="0"/>
              <a:t>x</a:t>
            </a:r>
            <a:r>
              <a:rPr lang="zh-CN" altLang="en-US" dirty="0"/>
              <a:t>，表示以</a:t>
            </a:r>
            <a:r>
              <a:rPr lang="en-US" altLang="zh-CN" dirty="0"/>
              <a:t>x</a:t>
            </a:r>
            <a:r>
              <a:rPr lang="zh-CN" altLang="en-US" dirty="0"/>
              <a:t>为根的子树中点的权值</a:t>
            </a:r>
            <a:r>
              <a:rPr lang="en-US" altLang="zh-CN" dirty="0"/>
              <a:t>min</a:t>
            </a:r>
          </a:p>
          <a:p>
            <a:r>
              <a:rPr lang="en-US" altLang="zh-CN" dirty="0"/>
              <a:t>K=4 </a:t>
            </a:r>
            <a:r>
              <a:rPr lang="zh-CN" altLang="en-US" dirty="0"/>
              <a:t>表示子树询问</a:t>
            </a:r>
            <a:r>
              <a:rPr lang="en-US" altLang="zh-CN" dirty="0"/>
              <a:t>max</a:t>
            </a:r>
            <a:r>
              <a:rPr lang="zh-CN" altLang="en-US" dirty="0"/>
              <a:t>，后面</a:t>
            </a:r>
            <a:r>
              <a:rPr lang="en-US" altLang="zh-CN" dirty="0"/>
              <a:t>x</a:t>
            </a:r>
            <a:r>
              <a:rPr lang="zh-CN" altLang="en-US" dirty="0"/>
              <a:t>，表示以</a:t>
            </a:r>
            <a:r>
              <a:rPr lang="en-US" altLang="zh-CN" dirty="0"/>
              <a:t>x</a:t>
            </a:r>
            <a:r>
              <a:rPr lang="zh-CN" altLang="en-US" dirty="0"/>
              <a:t>为根的子树中点的权值</a:t>
            </a:r>
            <a:r>
              <a:rPr lang="en-US" altLang="zh-CN" dirty="0"/>
              <a:t>max</a:t>
            </a:r>
          </a:p>
          <a:p>
            <a:r>
              <a:rPr lang="en-US" altLang="zh-CN" dirty="0"/>
              <a:t>K=5 </a:t>
            </a:r>
            <a:r>
              <a:rPr lang="zh-CN" altLang="en-US" dirty="0"/>
              <a:t>表示子树加，后面</a:t>
            </a:r>
            <a:r>
              <a:rPr lang="en-US" altLang="zh-CN" dirty="0" err="1"/>
              <a:t>x,y</a:t>
            </a:r>
            <a:r>
              <a:rPr lang="zh-CN" altLang="en-US" dirty="0"/>
              <a:t>，表示</a:t>
            </a:r>
            <a:r>
              <a:rPr lang="en-US" altLang="zh-CN" dirty="0"/>
              <a:t>x</a:t>
            </a:r>
            <a:r>
              <a:rPr lang="zh-CN" altLang="en-US" dirty="0"/>
              <a:t>为根的子树中点的权值</a:t>
            </a:r>
            <a:r>
              <a:rPr lang="en-US" altLang="zh-CN" dirty="0"/>
              <a:t>+y</a:t>
            </a:r>
          </a:p>
          <a:p>
            <a:r>
              <a:rPr lang="en-US" altLang="zh-CN" dirty="0"/>
              <a:t>K=6 </a:t>
            </a:r>
            <a:r>
              <a:rPr lang="zh-CN" altLang="en-US" dirty="0"/>
              <a:t>表示链加，后面</a:t>
            </a:r>
            <a:r>
              <a:rPr lang="en-US" altLang="zh-CN" dirty="0" err="1"/>
              <a:t>x,y,z</a:t>
            </a:r>
            <a:r>
              <a:rPr lang="zh-CN" altLang="en-US" dirty="0"/>
              <a:t>，表示把这棵树中</a:t>
            </a:r>
            <a:r>
              <a:rPr lang="en-US" altLang="zh-CN" dirty="0"/>
              <a:t>x-y</a:t>
            </a:r>
            <a:r>
              <a:rPr lang="zh-CN" altLang="en-US" dirty="0"/>
              <a:t>的路径上点权值改成</a:t>
            </a:r>
            <a:r>
              <a:rPr lang="en-US" altLang="zh-CN" dirty="0"/>
              <a:t>+z</a:t>
            </a:r>
          </a:p>
          <a:p>
            <a:r>
              <a:rPr lang="en-US" altLang="zh-CN" dirty="0"/>
              <a:t>K=7 </a:t>
            </a:r>
            <a:r>
              <a:rPr lang="zh-CN" altLang="en-US" dirty="0"/>
              <a:t>表示链询问</a:t>
            </a:r>
            <a:r>
              <a:rPr lang="en-US" altLang="zh-CN" dirty="0"/>
              <a:t>min</a:t>
            </a:r>
            <a:r>
              <a:rPr lang="zh-CN" altLang="en-US" dirty="0"/>
              <a:t>，后面</a:t>
            </a:r>
            <a:r>
              <a:rPr lang="en-US" altLang="zh-CN" dirty="0" err="1"/>
              <a:t>x,y</a:t>
            </a:r>
            <a:r>
              <a:rPr lang="zh-CN" altLang="en-US" dirty="0"/>
              <a:t>，表示把这棵树中</a:t>
            </a:r>
            <a:r>
              <a:rPr lang="en-US" altLang="zh-CN" dirty="0"/>
              <a:t>x-y</a:t>
            </a:r>
            <a:r>
              <a:rPr lang="zh-CN" altLang="en-US" dirty="0"/>
              <a:t>的路径上点的</a:t>
            </a:r>
            <a:r>
              <a:rPr lang="en-US" altLang="zh-CN" dirty="0"/>
              <a:t>min</a:t>
            </a:r>
          </a:p>
          <a:p>
            <a:r>
              <a:rPr lang="en-US" altLang="zh-CN" dirty="0"/>
              <a:t>K=8 </a:t>
            </a:r>
            <a:r>
              <a:rPr lang="zh-CN" altLang="en-US" dirty="0"/>
              <a:t>表示链询问</a:t>
            </a:r>
            <a:r>
              <a:rPr lang="en-US" altLang="zh-CN" dirty="0"/>
              <a:t>max</a:t>
            </a:r>
            <a:r>
              <a:rPr lang="zh-CN" altLang="en-US" dirty="0"/>
              <a:t>，后面</a:t>
            </a:r>
            <a:r>
              <a:rPr lang="en-US" altLang="zh-CN" dirty="0" err="1"/>
              <a:t>x,y</a:t>
            </a:r>
            <a:r>
              <a:rPr lang="zh-CN" altLang="en-US" dirty="0"/>
              <a:t>，表示把这棵树中</a:t>
            </a:r>
            <a:r>
              <a:rPr lang="en-US" altLang="zh-CN" dirty="0"/>
              <a:t>x-y</a:t>
            </a:r>
            <a:r>
              <a:rPr lang="zh-CN" altLang="en-US" dirty="0"/>
              <a:t>的路径上点的</a:t>
            </a:r>
            <a:r>
              <a:rPr lang="en-US" altLang="zh-CN" dirty="0"/>
              <a:t>max</a:t>
            </a:r>
          </a:p>
          <a:p>
            <a:r>
              <a:rPr lang="en-US" altLang="zh-CN" dirty="0"/>
              <a:t>K=9 </a:t>
            </a:r>
            <a:r>
              <a:rPr lang="zh-CN" altLang="en-US" dirty="0"/>
              <a:t>表示换父亲，后面</a:t>
            </a:r>
            <a:r>
              <a:rPr lang="en-US" altLang="zh-CN" dirty="0" err="1"/>
              <a:t>x,y</a:t>
            </a:r>
            <a:r>
              <a:rPr lang="zh-CN" altLang="en-US" dirty="0"/>
              <a:t>，表示把</a:t>
            </a:r>
            <a:r>
              <a:rPr lang="en-US" altLang="zh-CN" dirty="0"/>
              <a:t>x</a:t>
            </a:r>
            <a:r>
              <a:rPr lang="zh-CN" altLang="en-US" dirty="0"/>
              <a:t>的父亲换成</a:t>
            </a:r>
            <a:r>
              <a:rPr lang="en-US" altLang="zh-CN" dirty="0"/>
              <a:t>y</a:t>
            </a:r>
            <a:r>
              <a:rPr lang="zh-CN" altLang="en-US" dirty="0"/>
              <a:t>，如果</a:t>
            </a:r>
            <a:r>
              <a:rPr lang="en-US" altLang="zh-CN" dirty="0"/>
              <a:t>y</a:t>
            </a:r>
            <a:r>
              <a:rPr lang="zh-CN" altLang="en-US" dirty="0"/>
              <a:t>在</a:t>
            </a:r>
            <a:r>
              <a:rPr lang="en-US" altLang="zh-CN" dirty="0"/>
              <a:t>x</a:t>
            </a:r>
            <a:r>
              <a:rPr lang="zh-CN" altLang="en-US" dirty="0"/>
              <a:t>子树里不操作。</a:t>
            </a:r>
          </a:p>
          <a:p>
            <a:r>
              <a:rPr lang="en-US" altLang="zh-CN" dirty="0"/>
              <a:t>K=10 </a:t>
            </a:r>
            <a:r>
              <a:rPr lang="zh-CN" altLang="en-US" dirty="0"/>
              <a:t>表示链询问</a:t>
            </a:r>
            <a:r>
              <a:rPr lang="en-US" altLang="zh-CN" dirty="0"/>
              <a:t>sum</a:t>
            </a:r>
            <a:r>
              <a:rPr lang="zh-CN" altLang="en-US" dirty="0"/>
              <a:t>，后面</a:t>
            </a:r>
            <a:r>
              <a:rPr lang="en-US" altLang="zh-CN" dirty="0" err="1"/>
              <a:t>x,y,z</a:t>
            </a:r>
            <a:r>
              <a:rPr lang="zh-CN" altLang="en-US" dirty="0"/>
              <a:t>，表示表示把这棵树中</a:t>
            </a:r>
            <a:r>
              <a:rPr lang="en-US" altLang="zh-CN" dirty="0"/>
              <a:t>x-y</a:t>
            </a:r>
            <a:r>
              <a:rPr lang="zh-CN" altLang="en-US" dirty="0"/>
              <a:t>的路径上点的</a:t>
            </a:r>
            <a:r>
              <a:rPr lang="en-US" altLang="zh-CN" dirty="0"/>
              <a:t>sum</a:t>
            </a:r>
          </a:p>
          <a:p>
            <a:r>
              <a:rPr lang="en-US" altLang="zh-CN" dirty="0"/>
              <a:t>K=11 </a:t>
            </a:r>
            <a:r>
              <a:rPr lang="zh-CN" altLang="en-US" dirty="0"/>
              <a:t>表示子树询问</a:t>
            </a:r>
            <a:r>
              <a:rPr lang="en-US" altLang="zh-CN" dirty="0"/>
              <a:t>sum</a:t>
            </a:r>
            <a:r>
              <a:rPr lang="zh-CN" altLang="en-US" dirty="0"/>
              <a:t>，后面</a:t>
            </a:r>
            <a:r>
              <a:rPr lang="en-US" altLang="zh-CN" dirty="0"/>
              <a:t>x</a:t>
            </a:r>
            <a:r>
              <a:rPr lang="zh-CN" altLang="en-US" dirty="0"/>
              <a:t>，表示以</a:t>
            </a:r>
            <a:r>
              <a:rPr lang="en-US" altLang="zh-CN" dirty="0"/>
              <a:t>x</a:t>
            </a:r>
            <a:r>
              <a:rPr lang="zh-CN" altLang="en-US" dirty="0"/>
              <a:t>为根的子树的点权</a:t>
            </a:r>
            <a:r>
              <a:rPr lang="en-US" altLang="zh-CN" dirty="0"/>
              <a:t>sum</a:t>
            </a:r>
          </a:p>
          <a:p>
            <a:endParaRPr lang="zh-CN" alt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en-US" altLang="zh-CN" dirty="0"/>
              <a:t>Top tree</a:t>
            </a:r>
            <a:r>
              <a:rPr lang="zh-CN" altLang="en-US" dirty="0"/>
              <a:t>维护路径信息：维护簇的路径点权信息</a:t>
            </a:r>
            <a:endParaRPr lang="en-US" altLang="zh-CN" dirty="0"/>
          </a:p>
          <a:p>
            <a:r>
              <a:rPr lang="en-US" altLang="zh-CN" dirty="0"/>
              <a:t>Top tree</a:t>
            </a:r>
            <a:r>
              <a:rPr lang="zh-CN" altLang="en-US" dirty="0"/>
              <a:t>维护子树信息：维护簇的除簇路径外内点权信息</a:t>
            </a:r>
            <a:endParaRPr lang="en-US" altLang="zh-CN" dirty="0"/>
          </a:p>
          <a:p>
            <a:r>
              <a:rPr lang="zh-CN" altLang="en-US" dirty="0"/>
              <a:t>打标记：簇路径点标记，除簇路径外内点标记</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每个簇维护以下东西：</a:t>
            </a:r>
          </a:p>
          <a:p>
            <a:r>
              <a:rPr lang="zh-CN" altLang="en-US" dirty="0"/>
              <a:t>除簇路径外的内点 点权和、最大值、最小值</a:t>
            </a:r>
          </a:p>
          <a:p>
            <a:r>
              <a:rPr lang="zh-CN" altLang="en-US" dirty="0"/>
              <a:t>簇路径点权和、最大值、最小值</a:t>
            </a:r>
          </a:p>
          <a:p>
            <a:r>
              <a:rPr lang="zh-CN" altLang="en-US" dirty="0"/>
              <a:t>除簇路径外的内点 点权标记，可以写成 </a:t>
            </a:r>
            <a:r>
              <a:rPr lang="en-US" altLang="zh-CN" dirty="0" err="1"/>
              <a:t>x←kx+b</a:t>
            </a:r>
            <a:r>
              <a:rPr lang="zh-CN" altLang="en-US" dirty="0"/>
              <a:t>形式</a:t>
            </a:r>
          </a:p>
          <a:p>
            <a:r>
              <a:rPr lang="zh-CN" altLang="en-US" dirty="0"/>
              <a:t>簇路径点权标记，同理</a:t>
            </a:r>
          </a:p>
          <a:p>
            <a:r>
              <a:rPr lang="zh-CN" altLang="en-US" dirty="0"/>
              <a:t>在 </a:t>
            </a:r>
            <a:r>
              <a:rPr lang="en-US" altLang="zh-CN" dirty="0"/>
              <a:t>Merge</a:t>
            </a:r>
            <a:r>
              <a:rPr lang="zh-CN" altLang="en-US" dirty="0"/>
              <a:t>中处理加和、取 </a:t>
            </a:r>
            <a:r>
              <a:rPr lang="en-US" altLang="zh-CN" dirty="0"/>
              <a:t>max </a:t>
            </a:r>
            <a:r>
              <a:rPr lang="zh-CN" altLang="en-US" dirty="0"/>
              <a:t>，在 </a:t>
            </a:r>
            <a:r>
              <a:rPr lang="en-US" altLang="zh-CN" dirty="0"/>
              <a:t>Split</a:t>
            </a:r>
            <a:r>
              <a:rPr lang="zh-CN" altLang="en-US" dirty="0"/>
              <a:t>中把标记扔到两个孩子簇上。</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[ZJOI2015]</a:t>
            </a:r>
            <a:r>
              <a:rPr lang="zh-CN" altLang="en-US" dirty="0"/>
              <a:t>幻想乡战略游戏</a:t>
            </a:r>
          </a:p>
        </p:txBody>
      </p:sp>
      <p:sp>
        <p:nvSpPr>
          <p:cNvPr id="3" name="内容占位符 2"/>
          <p:cNvSpPr>
            <a:spLocks noGrp="1"/>
          </p:cNvSpPr>
          <p:nvPr>
            <p:ph idx="1"/>
          </p:nvPr>
        </p:nvSpPr>
        <p:spPr/>
        <p:txBody>
          <a:bodyPr/>
          <a:lstStyle/>
          <a:p>
            <a:r>
              <a:rPr lang="zh-CN" altLang="en-US" dirty="0"/>
              <a:t>带修改，维护带权重心</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在</a:t>
            </a:r>
            <a:r>
              <a:rPr lang="en-US" altLang="zh-CN" dirty="0"/>
              <a:t>Top tree</a:t>
            </a:r>
            <a:r>
              <a:rPr lang="zh-CN" altLang="en-US" dirty="0"/>
              <a:t>上使用</a:t>
            </a:r>
            <a:r>
              <a:rPr lang="en-US" altLang="zh-CN" dirty="0"/>
              <a:t>Non-local search</a:t>
            </a:r>
            <a:r>
              <a:rPr lang="zh-CN" altLang="en-US" dirty="0"/>
              <a:t>的</a:t>
            </a:r>
            <a:r>
              <a:rPr lang="en-US" altLang="zh-CN" dirty="0"/>
              <a:t>trick</a:t>
            </a:r>
          </a:p>
          <a:p>
            <a:r>
              <a:rPr lang="en-US" altLang="zh-CN" dirty="0"/>
              <a:t>O( </a:t>
            </a:r>
            <a:r>
              <a:rPr lang="en-US" altLang="zh-CN" dirty="0" err="1"/>
              <a:t>logn</a:t>
            </a:r>
            <a:r>
              <a:rPr lang="en-US" altLang="zh-CN" dirty="0"/>
              <a:t> )</a:t>
            </a:r>
          </a:p>
          <a:p>
            <a:r>
              <a:rPr lang="zh-CN" altLang="en-US" dirty="0"/>
              <a:t>具体怎么实现</a:t>
            </a:r>
            <a:r>
              <a:rPr lang="en-US" altLang="zh-CN" dirty="0"/>
              <a:t>…</a:t>
            </a:r>
            <a:r>
              <a:rPr lang="zh-CN" altLang="en-US" dirty="0"/>
              <a:t>这是论文里面的一个例题</a:t>
            </a:r>
            <a:endParaRPr lang="en-US" altLang="zh-CN" dirty="0"/>
          </a:p>
          <a:p>
            <a:r>
              <a:rPr lang="zh-CN" altLang="en-US" dirty="0"/>
              <a:t>但是我还没看完论文所以咕咕咕了</a:t>
            </a:r>
            <a:endParaRPr lang="en-US" altLang="zh-CN"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静态</a:t>
            </a:r>
            <a:r>
              <a:rPr lang="en-US" altLang="zh-CN" dirty="0"/>
              <a:t>top tree</a:t>
            </a:r>
            <a:endParaRPr lang="zh-CN" altLang="en-US" dirty="0"/>
          </a:p>
        </p:txBody>
      </p:sp>
      <p:sp>
        <p:nvSpPr>
          <p:cNvPr id="3" name="内容占位符 2"/>
          <p:cNvSpPr>
            <a:spLocks noGrp="1"/>
          </p:cNvSpPr>
          <p:nvPr>
            <p:ph idx="1"/>
          </p:nvPr>
        </p:nvSpPr>
        <p:spPr/>
        <p:txBody>
          <a:bodyPr/>
          <a:lstStyle/>
          <a:p>
            <a:r>
              <a:rPr lang="zh-CN" altLang="en-US" dirty="0"/>
              <a:t>静态的</a:t>
            </a:r>
            <a:r>
              <a:rPr lang="en-US" altLang="zh-CN" dirty="0"/>
              <a:t>top tree</a:t>
            </a:r>
            <a:r>
              <a:rPr lang="zh-CN" altLang="en-US" dirty="0"/>
              <a:t>结构维护起来会方便很多，常数也会比</a:t>
            </a:r>
            <a:r>
              <a:rPr lang="en-US" altLang="zh-CN" dirty="0"/>
              <a:t>top tree</a:t>
            </a:r>
            <a:r>
              <a:rPr lang="zh-CN" altLang="en-US" dirty="0"/>
              <a:t>要好一些</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a:t>
            </a:r>
            <a:r>
              <a:rPr lang="en-US" altLang="zh-CN" dirty="0"/>
              <a:t>HLD</a:t>
            </a:r>
            <a:r>
              <a:rPr lang="zh-CN" altLang="en-US" dirty="0"/>
              <a:t>实现的静态</a:t>
            </a:r>
            <a:r>
              <a:rPr lang="en-US" altLang="zh-CN" dirty="0"/>
              <a:t>top tree</a:t>
            </a:r>
            <a:endParaRPr lang="zh-CN" altLang="en-US" dirty="0"/>
          </a:p>
        </p:txBody>
      </p:sp>
      <p:sp>
        <p:nvSpPr>
          <p:cNvPr id="3" name="内容占位符 2"/>
          <p:cNvSpPr>
            <a:spLocks noGrp="1"/>
          </p:cNvSpPr>
          <p:nvPr>
            <p:ph idx="1"/>
          </p:nvPr>
        </p:nvSpPr>
        <p:spPr/>
        <p:txBody>
          <a:bodyPr/>
          <a:lstStyle/>
          <a:p>
            <a:r>
              <a:rPr lang="zh-CN" altLang="en-US" dirty="0"/>
              <a:t>考虑静态</a:t>
            </a:r>
            <a:r>
              <a:rPr lang="en-US" altLang="zh-CN" dirty="0" err="1"/>
              <a:t>lct</a:t>
            </a:r>
            <a:r>
              <a:rPr lang="zh-CN" altLang="en-US" dirty="0"/>
              <a:t>维护子树和用平衡树维护每个点的轻儿子的静态</a:t>
            </a:r>
            <a:r>
              <a:rPr lang="en-US" altLang="zh-CN" dirty="0" err="1"/>
              <a:t>lct</a:t>
            </a:r>
            <a:r>
              <a:rPr lang="zh-CN" altLang="en-US" dirty="0"/>
              <a:t>的区别</a:t>
            </a:r>
            <a:endParaRPr lang="en-US" altLang="zh-CN" dirty="0"/>
          </a:p>
          <a:p>
            <a:r>
              <a:rPr lang="zh-CN" altLang="en-US" dirty="0"/>
              <a:t>发现区别就是后者进行了点度数的分治</a:t>
            </a:r>
            <a:endParaRPr lang="en-US" altLang="zh-CN" dirty="0"/>
          </a:p>
          <a:p>
            <a:r>
              <a:rPr lang="zh-CN" altLang="en-US" dirty="0"/>
              <a:t>实际上静态</a:t>
            </a:r>
            <a:r>
              <a:rPr lang="en-US" altLang="zh-CN" dirty="0" err="1"/>
              <a:t>lct</a:t>
            </a:r>
            <a:r>
              <a:rPr lang="zh-CN" altLang="en-US" dirty="0"/>
              <a:t>已经进行了两轮分治：</a:t>
            </a:r>
            <a:endParaRPr lang="en-US" altLang="zh-CN" dirty="0"/>
          </a:p>
          <a:p>
            <a:r>
              <a:rPr lang="en-US" altLang="zh-CN" dirty="0"/>
              <a:t>1.</a:t>
            </a:r>
            <a:r>
              <a:rPr lang="zh-CN" altLang="en-US" dirty="0"/>
              <a:t>对树进行分治</a:t>
            </a:r>
            <a:r>
              <a:rPr lang="en-US" altLang="zh-CN" dirty="0"/>
              <a:t>——</a:t>
            </a:r>
            <a:r>
              <a:rPr lang="zh-CN" altLang="en-US" dirty="0"/>
              <a:t>链分治</a:t>
            </a:r>
            <a:endParaRPr lang="en-US" altLang="zh-CN" dirty="0"/>
          </a:p>
          <a:p>
            <a:r>
              <a:rPr lang="en-US" altLang="zh-CN" dirty="0"/>
              <a:t>2.</a:t>
            </a:r>
            <a:r>
              <a:rPr lang="zh-CN" altLang="en-US" dirty="0"/>
              <a:t>对每条重链建一棵基于</a:t>
            </a:r>
            <a:r>
              <a:rPr lang="en-US" altLang="zh-CN" dirty="0"/>
              <a:t>biased dictionary problem</a:t>
            </a:r>
            <a:r>
              <a:rPr lang="zh-CN" altLang="en-US" dirty="0"/>
              <a:t>的</a:t>
            </a:r>
            <a:r>
              <a:rPr lang="en-US" altLang="zh-CN" dirty="0" err="1"/>
              <a:t>bst</a:t>
            </a:r>
            <a:r>
              <a:rPr lang="en-US" altLang="zh-CN" dirty="0"/>
              <a:t>——</a:t>
            </a:r>
            <a:r>
              <a:rPr lang="zh-CN" altLang="en-US" dirty="0"/>
              <a:t>对每条重链的分治</a:t>
            </a:r>
            <a:endParaRPr lang="en-US" altLang="zh-CN" dirty="0"/>
          </a:p>
          <a:p>
            <a:r>
              <a:rPr lang="zh-CN" altLang="en-US" dirty="0"/>
              <a:t>于是我们再在这个静态</a:t>
            </a:r>
            <a:r>
              <a:rPr lang="en-US" altLang="zh-CN" dirty="0" err="1"/>
              <a:t>lct</a:t>
            </a:r>
            <a:r>
              <a:rPr lang="zh-CN" altLang="en-US" dirty="0"/>
              <a:t>结构上进行一轮基于点度数的分治就可以让其功能达到静态</a:t>
            </a:r>
            <a:r>
              <a:rPr lang="en-US" altLang="zh-CN" dirty="0"/>
              <a:t>top tree</a:t>
            </a:r>
            <a:r>
              <a:rPr lang="zh-CN" altLang="en-US" dirty="0"/>
              <a:t>的功能</a:t>
            </a:r>
            <a:endParaRPr lang="en-US" altLang="zh-CN"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a:t>
            </a:r>
            <a:r>
              <a:rPr lang="en-US" altLang="zh-CN" dirty="0"/>
              <a:t>HLD</a:t>
            </a:r>
            <a:r>
              <a:rPr lang="zh-CN" altLang="en-US" dirty="0"/>
              <a:t>实现的静态</a:t>
            </a:r>
            <a:r>
              <a:rPr lang="en-US" altLang="zh-CN" dirty="0"/>
              <a:t>top tree</a:t>
            </a:r>
            <a:endParaRPr lang="zh-CN" altLang="en-US" dirty="0"/>
          </a:p>
        </p:txBody>
      </p:sp>
      <p:sp>
        <p:nvSpPr>
          <p:cNvPr id="3" name="内容占位符 2"/>
          <p:cNvSpPr>
            <a:spLocks noGrp="1"/>
          </p:cNvSpPr>
          <p:nvPr>
            <p:ph idx="1"/>
          </p:nvPr>
        </p:nvSpPr>
        <p:spPr/>
        <p:txBody>
          <a:bodyPr/>
          <a:lstStyle/>
          <a:p>
            <a:r>
              <a:rPr lang="zh-CN" altLang="en-US" dirty="0"/>
              <a:t>定义</a:t>
            </a:r>
            <a:r>
              <a:rPr lang="en-US" altLang="zh-CN" dirty="0"/>
              <a:t>cluster</a:t>
            </a:r>
            <a:r>
              <a:rPr lang="zh-CN" altLang="en-US" dirty="0"/>
              <a:t>为所有满足有一个祖先为这个重链上连续的一段的点</a:t>
            </a:r>
          </a:p>
        </p:txBody>
      </p:sp>
      <p:pic>
        <p:nvPicPr>
          <p:cNvPr id="64514" name="Picture 2"/>
          <p:cNvPicPr>
            <a:picLocks noChangeAspect="1" noChangeArrowheads="1"/>
          </p:cNvPicPr>
          <p:nvPr/>
        </p:nvPicPr>
        <p:blipFill>
          <a:blip r:embed="rId2" cstate="print"/>
          <a:srcRect/>
          <a:stretch>
            <a:fillRect/>
          </a:stretch>
        </p:blipFill>
        <p:spPr bwMode="auto">
          <a:xfrm>
            <a:off x="983163" y="2417458"/>
            <a:ext cx="4438650" cy="2524125"/>
          </a:xfrm>
          <a:prstGeom prst="rect">
            <a:avLst/>
          </a:prstGeom>
          <a:noFill/>
          <a:ln w="9525">
            <a:noFill/>
            <a:miter lim="800000"/>
            <a:headEnd/>
            <a:tailEnd/>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Rake&amp;Compress</a:t>
            </a:r>
            <a:endParaRPr lang="zh-CN" altLang="en-US" dirty="0"/>
          </a:p>
        </p:txBody>
      </p:sp>
      <p:sp>
        <p:nvSpPr>
          <p:cNvPr id="3" name="内容占位符 2"/>
          <p:cNvSpPr>
            <a:spLocks noGrp="1"/>
          </p:cNvSpPr>
          <p:nvPr>
            <p:ph idx="1"/>
          </p:nvPr>
        </p:nvSpPr>
        <p:spPr/>
        <p:txBody>
          <a:bodyPr/>
          <a:lstStyle/>
          <a:p>
            <a:r>
              <a:rPr lang="en-US" altLang="zh-CN" dirty="0"/>
              <a:t>Compress</a:t>
            </a:r>
            <a:r>
              <a:rPr lang="zh-CN" altLang="en-US" dirty="0"/>
              <a:t>：每次合并两段连续的重链的子链所对应的</a:t>
            </a:r>
            <a:r>
              <a:rPr lang="en-US" altLang="zh-CN" dirty="0"/>
              <a:t>cluster</a:t>
            </a:r>
          </a:p>
          <a:p>
            <a:r>
              <a:rPr lang="en-US" altLang="zh-CN" dirty="0"/>
              <a:t>Rake</a:t>
            </a:r>
            <a:r>
              <a:rPr lang="zh-CN" altLang="en-US" dirty="0"/>
              <a:t>：每次在一个</a:t>
            </a:r>
            <a:r>
              <a:rPr lang="en-US" altLang="zh-CN" dirty="0"/>
              <a:t>cluster</a:t>
            </a:r>
            <a:r>
              <a:rPr lang="zh-CN" altLang="en-US" dirty="0"/>
              <a:t>中加入一个点</a:t>
            </a:r>
          </a:p>
        </p:txBody>
      </p:sp>
      <p:pic>
        <p:nvPicPr>
          <p:cNvPr id="65539" name="Picture 3"/>
          <p:cNvPicPr>
            <a:picLocks noChangeAspect="1" noChangeArrowheads="1"/>
          </p:cNvPicPr>
          <p:nvPr/>
        </p:nvPicPr>
        <p:blipFill>
          <a:blip r:embed="rId2" cstate="print"/>
          <a:srcRect/>
          <a:stretch>
            <a:fillRect/>
          </a:stretch>
        </p:blipFill>
        <p:spPr bwMode="auto">
          <a:xfrm>
            <a:off x="1054079" y="3379547"/>
            <a:ext cx="4371975" cy="3105150"/>
          </a:xfrm>
          <a:prstGeom prst="rect">
            <a:avLst/>
          </a:prstGeom>
          <a:noFill/>
          <a:ln w="9525">
            <a:noFill/>
            <a:miter lim="800000"/>
            <a:headEnd/>
            <a:tailEnd/>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复杂度证明</a:t>
            </a:r>
          </a:p>
        </p:txBody>
      </p:sp>
      <p:sp>
        <p:nvSpPr>
          <p:cNvPr id="3" name="内容占位符 2"/>
          <p:cNvSpPr>
            <a:spLocks noGrp="1"/>
          </p:cNvSpPr>
          <p:nvPr>
            <p:ph idx="1"/>
          </p:nvPr>
        </p:nvSpPr>
        <p:spPr/>
        <p:txBody>
          <a:bodyPr/>
          <a:lstStyle/>
          <a:p>
            <a:endParaRPr lang="zh-CN" altLang="en-US"/>
          </a:p>
        </p:txBody>
      </p:sp>
      <p:pic>
        <p:nvPicPr>
          <p:cNvPr id="66563" name="Picture 3"/>
          <p:cNvPicPr>
            <a:picLocks noChangeAspect="1" noChangeArrowheads="1"/>
          </p:cNvPicPr>
          <p:nvPr/>
        </p:nvPicPr>
        <p:blipFill>
          <a:blip r:embed="rId2" cstate="print"/>
          <a:srcRect/>
          <a:stretch>
            <a:fillRect/>
          </a:stretch>
        </p:blipFill>
        <p:spPr bwMode="auto">
          <a:xfrm rot="16200000">
            <a:off x="1780784" y="311059"/>
            <a:ext cx="5949863" cy="7933150"/>
          </a:xfrm>
          <a:prstGeom prst="rect">
            <a:avLst/>
          </a:prstGeom>
          <a:noFill/>
          <a:ln w="9525">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复杂度证明</a:t>
            </a:r>
          </a:p>
        </p:txBody>
      </p:sp>
      <p:pic>
        <p:nvPicPr>
          <p:cNvPr id="67586" name="Picture 2"/>
          <p:cNvPicPr>
            <a:picLocks noGrp="1" noChangeAspect="1" noChangeArrowheads="1"/>
          </p:cNvPicPr>
          <p:nvPr>
            <p:ph idx="1"/>
          </p:nvPr>
        </p:nvPicPr>
        <p:blipFill>
          <a:blip r:embed="rId2" cstate="print"/>
          <a:srcRect/>
          <a:stretch>
            <a:fillRect/>
          </a:stretch>
        </p:blipFill>
        <p:spPr bwMode="auto">
          <a:xfrm rot="16200000">
            <a:off x="1478200" y="543980"/>
            <a:ext cx="5412017" cy="7216022"/>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E49D9C-A6D4-4BBE-AB82-06242676F0B6}"/>
              </a:ext>
            </a:extLst>
          </p:cNvPr>
          <p:cNvSpPr>
            <a:spLocks noGrp="1"/>
          </p:cNvSpPr>
          <p:nvPr>
            <p:ph type="ctrTitle"/>
          </p:nvPr>
        </p:nvSpPr>
        <p:spPr/>
        <p:txBody>
          <a:bodyPr/>
          <a:lstStyle/>
          <a:p>
            <a:r>
              <a:rPr lang="en-US" altLang="zh-CN" dirty="0"/>
              <a:t>Thanks for listening</a:t>
            </a:r>
            <a:endParaRPr lang="zh-CN" altLang="en-US" dirty="0"/>
          </a:p>
        </p:txBody>
      </p:sp>
      <p:sp>
        <p:nvSpPr>
          <p:cNvPr id="3" name="副标题 2">
            <a:extLst>
              <a:ext uri="{FF2B5EF4-FFF2-40B4-BE49-F238E27FC236}">
                <a16:creationId xmlns:a16="http://schemas.microsoft.com/office/drawing/2014/main" id="{ED1779D3-1EF0-4724-BAB3-1CD9A2794E62}"/>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31571127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2437</TotalTime>
  <Words>7412</Words>
  <Application>Microsoft Office PowerPoint</Application>
  <PresentationFormat>宽屏</PresentationFormat>
  <Paragraphs>440</Paragraphs>
  <Slides>113</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113</vt:i4>
      </vt:variant>
    </vt:vector>
  </HeadingPairs>
  <TitlesOfParts>
    <vt:vector size="117" baseType="lpstr">
      <vt:lpstr>等线</vt:lpstr>
      <vt:lpstr>等线 Light</vt:lpstr>
      <vt:lpstr>Arial</vt:lpstr>
      <vt:lpstr>Office 主题​​</vt:lpstr>
      <vt:lpstr>动态树</vt:lpstr>
      <vt:lpstr>动态树</vt:lpstr>
      <vt:lpstr>Link Cut Tree</vt:lpstr>
      <vt:lpstr>Link Cut Tree</vt:lpstr>
      <vt:lpstr>Link Cut Tree</vt:lpstr>
      <vt:lpstr>Link Cut Tree</vt:lpstr>
      <vt:lpstr>Link Cut Tree</vt:lpstr>
      <vt:lpstr>辅助树</vt:lpstr>
      <vt:lpstr>Access</vt:lpstr>
      <vt:lpstr>实现</vt:lpstr>
      <vt:lpstr>Luogu3203 [HNOI2010]弹飞绵羊</vt:lpstr>
      <vt:lpstr>Solution</vt:lpstr>
      <vt:lpstr>Luogu3703 [SDOI2017]树点涂色</vt:lpstr>
      <vt:lpstr>Solution</vt:lpstr>
      <vt:lpstr>LCT的Access均摊</vt:lpstr>
      <vt:lpstr>Solution</vt:lpstr>
      <vt:lpstr>Luogu4172 [WC2006]水管局长</vt:lpstr>
      <vt:lpstr>Solution</vt:lpstr>
      <vt:lpstr>Solution</vt:lpstr>
      <vt:lpstr>Loj 121</vt:lpstr>
      <vt:lpstr>线段树时间分治</vt:lpstr>
      <vt:lpstr>线段树时间分治</vt:lpstr>
      <vt:lpstr>LCT维护最小生成树</vt:lpstr>
      <vt:lpstr>LCT维护最小生成树</vt:lpstr>
      <vt:lpstr>Bzoj4025 二分图</vt:lpstr>
      <vt:lpstr>Solution</vt:lpstr>
      <vt:lpstr>Solution</vt:lpstr>
      <vt:lpstr>Bzoj3514 Codechef MARCH14 GERALD07加强版</vt:lpstr>
      <vt:lpstr>Solution</vt:lpstr>
      <vt:lpstr>Uoj274【清华集训2016】温暖会指引我们前行</vt:lpstr>
      <vt:lpstr>Solution</vt:lpstr>
      <vt:lpstr>Luogu2387 [NOI2014]魔法森林</vt:lpstr>
      <vt:lpstr>Solution</vt:lpstr>
      <vt:lpstr>Hdu 5398</vt:lpstr>
      <vt:lpstr>Solution</vt:lpstr>
      <vt:lpstr>Loj 6038</vt:lpstr>
      <vt:lpstr>Solution</vt:lpstr>
      <vt:lpstr>Luogu4230 连环病原体</vt:lpstr>
      <vt:lpstr>Solution</vt:lpstr>
      <vt:lpstr>Luogu4299 首都</vt:lpstr>
      <vt:lpstr>Solution1</vt:lpstr>
      <vt:lpstr>Solution2</vt:lpstr>
      <vt:lpstr>静态lct</vt:lpstr>
      <vt:lpstr>静态lct</vt:lpstr>
      <vt:lpstr>Link Cut Tree</vt:lpstr>
      <vt:lpstr>lct维护子树</vt:lpstr>
      <vt:lpstr>Luogu5526 [Ynoi2012]惊惶的SCOI2016 &amp;CF564E</vt:lpstr>
      <vt:lpstr>Solution</vt:lpstr>
      <vt:lpstr>Solution</vt:lpstr>
      <vt:lpstr>Solution</vt:lpstr>
      <vt:lpstr>Solution</vt:lpstr>
      <vt:lpstr>Solution</vt:lpstr>
      <vt:lpstr>Uoj207</vt:lpstr>
      <vt:lpstr>Solution</vt:lpstr>
      <vt:lpstr>Solution</vt:lpstr>
      <vt:lpstr>Solution</vt:lpstr>
      <vt:lpstr>静态lct维护子树</vt:lpstr>
      <vt:lpstr>使用splay维护轻儿子的lct</vt:lpstr>
      <vt:lpstr>更多的LCT例题</vt:lpstr>
      <vt:lpstr>Codeforces 545 F</vt:lpstr>
      <vt:lpstr>Solution</vt:lpstr>
      <vt:lpstr>Solution</vt:lpstr>
      <vt:lpstr>Bzoj2959 长跑</vt:lpstr>
      <vt:lpstr>Solution</vt:lpstr>
      <vt:lpstr>Luogu6107 [Ynoi2010]Worst Case Top Tree&amp;[Code+7]六元环</vt:lpstr>
      <vt:lpstr>Solution</vt:lpstr>
      <vt:lpstr>[Ynoi2016]炸脖龙II</vt:lpstr>
      <vt:lpstr>Solution</vt:lpstr>
      <vt:lpstr>欧拉回路树</vt:lpstr>
      <vt:lpstr>不知道哪里看到的题</vt:lpstr>
      <vt:lpstr>Solution</vt:lpstr>
      <vt:lpstr>Luogu5529 [Ynoi2012]梦断SCOI2017</vt:lpstr>
      <vt:lpstr>Luogu5529 [Ynoi2012]梦断SCOI2017</vt:lpstr>
      <vt:lpstr>Solution1</vt:lpstr>
      <vt:lpstr>Solution2</vt:lpstr>
      <vt:lpstr>Solution2</vt:lpstr>
      <vt:lpstr>Solution2</vt:lpstr>
      <vt:lpstr>Solution2</vt:lpstr>
      <vt:lpstr>Solution2</vt:lpstr>
      <vt:lpstr>Solution2</vt:lpstr>
      <vt:lpstr>Solution2</vt:lpstr>
      <vt:lpstr>Solution3</vt:lpstr>
      <vt:lpstr>Top tree</vt:lpstr>
      <vt:lpstr>Top tree</vt:lpstr>
      <vt:lpstr>Top tree</vt:lpstr>
      <vt:lpstr>Cluster</vt:lpstr>
      <vt:lpstr>相关术语</vt:lpstr>
      <vt:lpstr>相关术语</vt:lpstr>
      <vt:lpstr>Cluster的合并</vt:lpstr>
      <vt:lpstr>Cluster合并的可能形态</vt:lpstr>
      <vt:lpstr>Top tree的树结构</vt:lpstr>
      <vt:lpstr>Top tree的树结构</vt:lpstr>
      <vt:lpstr>Top tree的树结构</vt:lpstr>
      <vt:lpstr>Top tree的外部操作</vt:lpstr>
      <vt:lpstr>Top tree的内部操作</vt:lpstr>
      <vt:lpstr>Top tree</vt:lpstr>
      <vt:lpstr>Top tree的构造</vt:lpstr>
      <vt:lpstr>Top tree的构造</vt:lpstr>
      <vt:lpstr>Top tree的构造</vt:lpstr>
      <vt:lpstr>Top tree的构造</vt:lpstr>
      <vt:lpstr>非局部搜索</vt:lpstr>
      <vt:lpstr>Sone1</vt:lpstr>
      <vt:lpstr>Solution</vt:lpstr>
      <vt:lpstr>Solution</vt:lpstr>
      <vt:lpstr>[ZJOI2015]幻想乡战略游戏</vt:lpstr>
      <vt:lpstr>Solution</vt:lpstr>
      <vt:lpstr>静态top tree</vt:lpstr>
      <vt:lpstr>基于HLD实现的静态top tree</vt:lpstr>
      <vt:lpstr>基于HLD实现的静态top tree</vt:lpstr>
      <vt:lpstr>Rake&amp;Compress</vt:lpstr>
      <vt:lpstr>复杂度证明</vt:lpstr>
      <vt:lpstr>复杂度证明</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动态树分治</dc:title>
  <dc:creator>Cai Chengze</dc:creator>
  <cp:lastModifiedBy>Cai Chengze</cp:lastModifiedBy>
  <cp:revision>52</cp:revision>
  <dcterms:created xsi:type="dcterms:W3CDTF">2020-05-27T18:40:13Z</dcterms:created>
  <dcterms:modified xsi:type="dcterms:W3CDTF">2020-06-08T09:47:55Z</dcterms:modified>
</cp:coreProperties>
</file>