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887" r:id="rId3"/>
    <p:sldId id="888" r:id="rId4"/>
    <p:sldId id="889" r:id="rId5"/>
    <p:sldId id="890" r:id="rId6"/>
    <p:sldId id="904" r:id="rId7"/>
    <p:sldId id="906" r:id="rId8"/>
    <p:sldId id="908" r:id="rId9"/>
    <p:sldId id="907" r:id="rId10"/>
    <p:sldId id="1035" r:id="rId11"/>
    <p:sldId id="894" r:id="rId12"/>
    <p:sldId id="895" r:id="rId13"/>
    <p:sldId id="896" r:id="rId14"/>
    <p:sldId id="897" r:id="rId15"/>
    <p:sldId id="1039" r:id="rId16"/>
    <p:sldId id="1040" r:id="rId17"/>
    <p:sldId id="1041" r:id="rId18"/>
    <p:sldId id="1042" r:id="rId19"/>
    <p:sldId id="1056" r:id="rId20"/>
    <p:sldId id="1057" r:id="rId21"/>
    <p:sldId id="1053" r:id="rId22"/>
    <p:sldId id="1054" r:id="rId23"/>
    <p:sldId id="1061" r:id="rId24"/>
    <p:sldId id="1062" r:id="rId25"/>
    <p:sldId id="257" r:id="rId26"/>
    <p:sldId id="740" r:id="rId27"/>
    <p:sldId id="891" r:id="rId28"/>
    <p:sldId id="1043" r:id="rId29"/>
    <p:sldId id="1044" r:id="rId30"/>
    <p:sldId id="892" r:id="rId31"/>
    <p:sldId id="893" r:id="rId32"/>
    <p:sldId id="898" r:id="rId33"/>
    <p:sldId id="900" r:id="rId34"/>
    <p:sldId id="901" r:id="rId35"/>
    <p:sldId id="899" r:id="rId36"/>
    <p:sldId id="1036" r:id="rId37"/>
    <p:sldId id="1037" r:id="rId38"/>
    <p:sldId id="1038" r:id="rId39"/>
    <p:sldId id="903" r:id="rId40"/>
    <p:sldId id="902" r:id="rId41"/>
    <p:sldId id="905" r:id="rId42"/>
    <p:sldId id="1045" r:id="rId43"/>
    <p:sldId id="1046" r:id="rId44"/>
    <p:sldId id="680" r:id="rId45"/>
    <p:sldId id="679" r:id="rId46"/>
    <p:sldId id="1047" r:id="rId47"/>
    <p:sldId id="1048" r:id="rId48"/>
    <p:sldId id="650" r:id="rId49"/>
    <p:sldId id="652" r:id="rId50"/>
    <p:sldId id="1049" r:id="rId51"/>
    <p:sldId id="1050" r:id="rId52"/>
    <p:sldId id="1051" r:id="rId53"/>
    <p:sldId id="1060" r:id="rId54"/>
    <p:sldId id="420" r:id="rId55"/>
    <p:sldId id="421" r:id="rId56"/>
    <p:sldId id="422" r:id="rId57"/>
    <p:sldId id="423" r:id="rId58"/>
    <p:sldId id="424" r:id="rId59"/>
    <p:sldId id="523" r:id="rId60"/>
    <p:sldId id="524" r:id="rId61"/>
    <p:sldId id="525" r:id="rId62"/>
    <p:sldId id="425" r:id="rId63"/>
    <p:sldId id="426" r:id="rId64"/>
    <p:sldId id="427" r:id="rId65"/>
    <p:sldId id="428" r:id="rId66"/>
    <p:sldId id="431" r:id="rId67"/>
    <p:sldId id="432" r:id="rId68"/>
    <p:sldId id="504" r:id="rId69"/>
    <p:sldId id="505" r:id="rId70"/>
    <p:sldId id="506" r:id="rId71"/>
    <p:sldId id="507" r:id="rId72"/>
    <p:sldId id="508" r:id="rId73"/>
    <p:sldId id="509" r:id="rId74"/>
    <p:sldId id="510" r:id="rId75"/>
    <p:sldId id="511" r:id="rId76"/>
    <p:sldId id="512" r:id="rId77"/>
    <p:sldId id="1063" r:id="rId78"/>
    <p:sldId id="265" r:id="rId79"/>
    <p:sldId id="266" r:id="rId80"/>
    <p:sldId id="267" r:id="rId81"/>
    <p:sldId id="269" r:id="rId82"/>
    <p:sldId id="268" r:id="rId83"/>
    <p:sldId id="270" r:id="rId84"/>
    <p:sldId id="271" r:id="rId85"/>
    <p:sldId id="433" r:id="rId86"/>
    <p:sldId id="434" r:id="rId87"/>
    <p:sldId id="435" r:id="rId88"/>
    <p:sldId id="541" r:id="rId8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43" autoAdjust="0"/>
    <p:restoredTop sz="94660"/>
  </p:normalViewPr>
  <p:slideViewPr>
    <p:cSldViewPr snapToGrid="0">
      <p:cViewPr varScale="1">
        <p:scale>
          <a:sx n="86" d="100"/>
          <a:sy n="86" d="100"/>
        </p:scale>
        <p:origin x="56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B51D561-2A9F-4E6E-9FFB-6CE09AF1B62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1D678FF0-F516-42B8-80D7-16786E1CF2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AD9B1CA-277C-4A44-A894-023154AF8278}"/>
              </a:ext>
            </a:extLst>
          </p:cNvPr>
          <p:cNvSpPr>
            <a:spLocks noGrp="1"/>
          </p:cNvSpPr>
          <p:nvPr>
            <p:ph type="dt" sz="half" idx="10"/>
          </p:nvPr>
        </p:nvSpPr>
        <p:spPr/>
        <p:txBody>
          <a:bodyPr/>
          <a:lstStyle/>
          <a:p>
            <a:fld id="{1FC2016F-5F32-49C8-AA75-682D6ABACF6B}" type="datetimeFigureOut">
              <a:rPr lang="zh-CN" altLang="en-US" smtClean="0"/>
              <a:t>2020/4/27</a:t>
            </a:fld>
            <a:endParaRPr lang="zh-CN" altLang="en-US"/>
          </a:p>
        </p:txBody>
      </p:sp>
      <p:sp>
        <p:nvSpPr>
          <p:cNvPr id="5" name="页脚占位符 4">
            <a:extLst>
              <a:ext uri="{FF2B5EF4-FFF2-40B4-BE49-F238E27FC236}">
                <a16:creationId xmlns:a16="http://schemas.microsoft.com/office/drawing/2014/main" id="{4D221094-B33C-4231-A439-1F479E829D7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4E67253-5379-4952-B89B-2CEACB4EB7AB}"/>
              </a:ext>
            </a:extLst>
          </p:cNvPr>
          <p:cNvSpPr>
            <a:spLocks noGrp="1"/>
          </p:cNvSpPr>
          <p:nvPr>
            <p:ph type="sldNum" sz="quarter" idx="12"/>
          </p:nvPr>
        </p:nvSpPr>
        <p:spPr/>
        <p:txBody>
          <a:bodyPr/>
          <a:lstStyle/>
          <a:p>
            <a:fld id="{C95F7B6A-AEEA-4670-A233-9D602415045A}" type="slidenum">
              <a:rPr lang="zh-CN" altLang="en-US" smtClean="0"/>
              <a:t>‹#›</a:t>
            </a:fld>
            <a:endParaRPr lang="zh-CN" altLang="en-US"/>
          </a:p>
        </p:txBody>
      </p:sp>
    </p:spTree>
    <p:extLst>
      <p:ext uri="{BB962C8B-B14F-4D97-AF65-F5344CB8AC3E}">
        <p14:creationId xmlns:p14="http://schemas.microsoft.com/office/powerpoint/2010/main" val="1719763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17FD05-3B50-4008-BB67-825AA01085F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23E7FBF-1F2B-42E4-AF0E-5FD7D5902C2A}"/>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CCCFF39-8043-4608-9A45-C4362A61B053}"/>
              </a:ext>
            </a:extLst>
          </p:cNvPr>
          <p:cNvSpPr>
            <a:spLocks noGrp="1"/>
          </p:cNvSpPr>
          <p:nvPr>
            <p:ph type="dt" sz="half" idx="10"/>
          </p:nvPr>
        </p:nvSpPr>
        <p:spPr/>
        <p:txBody>
          <a:bodyPr/>
          <a:lstStyle/>
          <a:p>
            <a:fld id="{1FC2016F-5F32-49C8-AA75-682D6ABACF6B}" type="datetimeFigureOut">
              <a:rPr lang="zh-CN" altLang="en-US" smtClean="0"/>
              <a:t>2020/4/27</a:t>
            </a:fld>
            <a:endParaRPr lang="zh-CN" altLang="en-US"/>
          </a:p>
        </p:txBody>
      </p:sp>
      <p:sp>
        <p:nvSpPr>
          <p:cNvPr id="5" name="页脚占位符 4">
            <a:extLst>
              <a:ext uri="{FF2B5EF4-FFF2-40B4-BE49-F238E27FC236}">
                <a16:creationId xmlns:a16="http://schemas.microsoft.com/office/drawing/2014/main" id="{95FD2C69-8722-4242-904C-B58A010E749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400A1C4-6C0E-4151-A030-A3C2A3C0EBEE}"/>
              </a:ext>
            </a:extLst>
          </p:cNvPr>
          <p:cNvSpPr>
            <a:spLocks noGrp="1"/>
          </p:cNvSpPr>
          <p:nvPr>
            <p:ph type="sldNum" sz="quarter" idx="12"/>
          </p:nvPr>
        </p:nvSpPr>
        <p:spPr/>
        <p:txBody>
          <a:bodyPr/>
          <a:lstStyle/>
          <a:p>
            <a:fld id="{C95F7B6A-AEEA-4670-A233-9D602415045A}" type="slidenum">
              <a:rPr lang="zh-CN" altLang="en-US" smtClean="0"/>
              <a:t>‹#›</a:t>
            </a:fld>
            <a:endParaRPr lang="zh-CN" altLang="en-US"/>
          </a:p>
        </p:txBody>
      </p:sp>
    </p:spTree>
    <p:extLst>
      <p:ext uri="{BB962C8B-B14F-4D97-AF65-F5344CB8AC3E}">
        <p14:creationId xmlns:p14="http://schemas.microsoft.com/office/powerpoint/2010/main" val="146803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4462972-B019-405A-A45A-37EDDBFFF1E7}"/>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6B3FEE2C-E468-40B6-9638-B65486C08D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6CF4B1A5-DA51-4D0C-92F3-EA62E1408F2F}"/>
              </a:ext>
            </a:extLst>
          </p:cNvPr>
          <p:cNvSpPr>
            <a:spLocks noGrp="1"/>
          </p:cNvSpPr>
          <p:nvPr>
            <p:ph type="dt" sz="half" idx="10"/>
          </p:nvPr>
        </p:nvSpPr>
        <p:spPr/>
        <p:txBody>
          <a:bodyPr/>
          <a:lstStyle/>
          <a:p>
            <a:fld id="{1FC2016F-5F32-49C8-AA75-682D6ABACF6B}" type="datetimeFigureOut">
              <a:rPr lang="zh-CN" altLang="en-US" smtClean="0"/>
              <a:t>2020/4/27</a:t>
            </a:fld>
            <a:endParaRPr lang="zh-CN" altLang="en-US"/>
          </a:p>
        </p:txBody>
      </p:sp>
      <p:sp>
        <p:nvSpPr>
          <p:cNvPr id="5" name="页脚占位符 4">
            <a:extLst>
              <a:ext uri="{FF2B5EF4-FFF2-40B4-BE49-F238E27FC236}">
                <a16:creationId xmlns:a16="http://schemas.microsoft.com/office/drawing/2014/main" id="{94F0184B-BB41-456E-A599-70E961A9E80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7496BFF-8D3A-4D06-8556-D2DFC28A3CB3}"/>
              </a:ext>
            </a:extLst>
          </p:cNvPr>
          <p:cNvSpPr>
            <a:spLocks noGrp="1"/>
          </p:cNvSpPr>
          <p:nvPr>
            <p:ph type="sldNum" sz="quarter" idx="12"/>
          </p:nvPr>
        </p:nvSpPr>
        <p:spPr/>
        <p:txBody>
          <a:bodyPr/>
          <a:lstStyle/>
          <a:p>
            <a:fld id="{C95F7B6A-AEEA-4670-A233-9D602415045A}" type="slidenum">
              <a:rPr lang="zh-CN" altLang="en-US" smtClean="0"/>
              <a:t>‹#›</a:t>
            </a:fld>
            <a:endParaRPr lang="zh-CN" altLang="en-US"/>
          </a:p>
        </p:txBody>
      </p:sp>
    </p:spTree>
    <p:extLst>
      <p:ext uri="{BB962C8B-B14F-4D97-AF65-F5344CB8AC3E}">
        <p14:creationId xmlns:p14="http://schemas.microsoft.com/office/powerpoint/2010/main" val="187701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4E9961D-6481-4433-8F1D-F6831706B75E}"/>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C624E48-0CE3-4C3C-A231-550CB02151E6}"/>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77784F34-3E1A-45B7-9177-A0643C906281}"/>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18C138EC-69B2-4699-8DD0-BFFC4E3324B5}"/>
              </a:ext>
            </a:extLst>
          </p:cNvPr>
          <p:cNvSpPr>
            <a:spLocks noGrp="1"/>
          </p:cNvSpPr>
          <p:nvPr>
            <p:ph type="dt" sz="half" idx="10"/>
          </p:nvPr>
        </p:nvSpPr>
        <p:spPr/>
        <p:txBody>
          <a:bodyPr/>
          <a:lstStyle/>
          <a:p>
            <a:fld id="{1FC2016F-5F32-49C8-AA75-682D6ABACF6B}" type="datetimeFigureOut">
              <a:rPr lang="zh-CN" altLang="en-US" smtClean="0"/>
              <a:t>2020/4/27</a:t>
            </a:fld>
            <a:endParaRPr lang="zh-CN" altLang="en-US"/>
          </a:p>
        </p:txBody>
      </p:sp>
      <p:sp>
        <p:nvSpPr>
          <p:cNvPr id="6" name="页脚占位符 5">
            <a:extLst>
              <a:ext uri="{FF2B5EF4-FFF2-40B4-BE49-F238E27FC236}">
                <a16:creationId xmlns:a16="http://schemas.microsoft.com/office/drawing/2014/main" id="{48A88BE6-B1FA-4152-AE2C-B73B05CE088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A0286E1-985D-4879-A1B9-6F2790BB53B2}"/>
              </a:ext>
            </a:extLst>
          </p:cNvPr>
          <p:cNvSpPr>
            <a:spLocks noGrp="1"/>
          </p:cNvSpPr>
          <p:nvPr>
            <p:ph type="sldNum" sz="quarter" idx="12"/>
          </p:nvPr>
        </p:nvSpPr>
        <p:spPr/>
        <p:txBody>
          <a:bodyPr/>
          <a:lstStyle/>
          <a:p>
            <a:fld id="{C95F7B6A-AEEA-4670-A233-9D602415045A}" type="slidenum">
              <a:rPr lang="zh-CN" altLang="en-US" smtClean="0"/>
              <a:t>‹#›</a:t>
            </a:fld>
            <a:endParaRPr lang="zh-CN" altLang="en-US"/>
          </a:p>
        </p:txBody>
      </p:sp>
    </p:spTree>
    <p:extLst>
      <p:ext uri="{BB962C8B-B14F-4D97-AF65-F5344CB8AC3E}">
        <p14:creationId xmlns:p14="http://schemas.microsoft.com/office/powerpoint/2010/main" val="1623412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542B98-3950-4DDD-8812-F80F98B6949D}"/>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354E629E-3106-4D07-AEC2-35655F00AE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242FABB8-70DA-4503-984B-4222E4351569}"/>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6F2CB11D-FAD8-4034-8FC8-6216973EB2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0ABC6E0F-7A0C-4829-9F5C-3141DB025731}"/>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2C364491-553B-4475-B757-6F6D6FD0F51E}"/>
              </a:ext>
            </a:extLst>
          </p:cNvPr>
          <p:cNvSpPr>
            <a:spLocks noGrp="1"/>
          </p:cNvSpPr>
          <p:nvPr>
            <p:ph type="dt" sz="half" idx="10"/>
          </p:nvPr>
        </p:nvSpPr>
        <p:spPr/>
        <p:txBody>
          <a:bodyPr/>
          <a:lstStyle/>
          <a:p>
            <a:fld id="{1FC2016F-5F32-49C8-AA75-682D6ABACF6B}" type="datetimeFigureOut">
              <a:rPr lang="zh-CN" altLang="en-US" smtClean="0"/>
              <a:t>2020/4/27</a:t>
            </a:fld>
            <a:endParaRPr lang="zh-CN" altLang="en-US"/>
          </a:p>
        </p:txBody>
      </p:sp>
      <p:sp>
        <p:nvSpPr>
          <p:cNvPr id="8" name="页脚占位符 7">
            <a:extLst>
              <a:ext uri="{FF2B5EF4-FFF2-40B4-BE49-F238E27FC236}">
                <a16:creationId xmlns:a16="http://schemas.microsoft.com/office/drawing/2014/main" id="{B7D327A7-A457-4841-957D-47061FF91AF4}"/>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D047CB52-D803-4942-81D8-4DA5C04B45EC}"/>
              </a:ext>
            </a:extLst>
          </p:cNvPr>
          <p:cNvSpPr>
            <a:spLocks noGrp="1"/>
          </p:cNvSpPr>
          <p:nvPr>
            <p:ph type="sldNum" sz="quarter" idx="12"/>
          </p:nvPr>
        </p:nvSpPr>
        <p:spPr/>
        <p:txBody>
          <a:bodyPr/>
          <a:lstStyle/>
          <a:p>
            <a:fld id="{C95F7B6A-AEEA-4670-A233-9D602415045A}" type="slidenum">
              <a:rPr lang="zh-CN" altLang="en-US" smtClean="0"/>
              <a:t>‹#›</a:t>
            </a:fld>
            <a:endParaRPr lang="zh-CN" altLang="en-US"/>
          </a:p>
        </p:txBody>
      </p:sp>
    </p:spTree>
    <p:extLst>
      <p:ext uri="{BB962C8B-B14F-4D97-AF65-F5344CB8AC3E}">
        <p14:creationId xmlns:p14="http://schemas.microsoft.com/office/powerpoint/2010/main" val="1810092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52C399-F542-43BE-A4DA-5E7A74C1B616}"/>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D8CC5B29-08FC-4F5B-A80E-56DC811BA1DC}"/>
              </a:ext>
            </a:extLst>
          </p:cNvPr>
          <p:cNvSpPr>
            <a:spLocks noGrp="1"/>
          </p:cNvSpPr>
          <p:nvPr>
            <p:ph type="dt" sz="half" idx="10"/>
          </p:nvPr>
        </p:nvSpPr>
        <p:spPr/>
        <p:txBody>
          <a:bodyPr/>
          <a:lstStyle/>
          <a:p>
            <a:fld id="{1FC2016F-5F32-49C8-AA75-682D6ABACF6B}" type="datetimeFigureOut">
              <a:rPr lang="zh-CN" altLang="en-US" smtClean="0"/>
              <a:t>2020/4/27</a:t>
            </a:fld>
            <a:endParaRPr lang="zh-CN" altLang="en-US"/>
          </a:p>
        </p:txBody>
      </p:sp>
      <p:sp>
        <p:nvSpPr>
          <p:cNvPr id="4" name="页脚占位符 3">
            <a:extLst>
              <a:ext uri="{FF2B5EF4-FFF2-40B4-BE49-F238E27FC236}">
                <a16:creationId xmlns:a16="http://schemas.microsoft.com/office/drawing/2014/main" id="{E52721B2-FF31-48BB-B936-2AE9F533D60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EBFC833-8F37-4511-BE10-05FD920911F3}"/>
              </a:ext>
            </a:extLst>
          </p:cNvPr>
          <p:cNvSpPr>
            <a:spLocks noGrp="1"/>
          </p:cNvSpPr>
          <p:nvPr>
            <p:ph type="sldNum" sz="quarter" idx="12"/>
          </p:nvPr>
        </p:nvSpPr>
        <p:spPr/>
        <p:txBody>
          <a:bodyPr/>
          <a:lstStyle/>
          <a:p>
            <a:fld id="{C95F7B6A-AEEA-4670-A233-9D602415045A}" type="slidenum">
              <a:rPr lang="zh-CN" altLang="en-US" smtClean="0"/>
              <a:t>‹#›</a:t>
            </a:fld>
            <a:endParaRPr lang="zh-CN" altLang="en-US"/>
          </a:p>
        </p:txBody>
      </p:sp>
    </p:spTree>
    <p:extLst>
      <p:ext uri="{BB962C8B-B14F-4D97-AF65-F5344CB8AC3E}">
        <p14:creationId xmlns:p14="http://schemas.microsoft.com/office/powerpoint/2010/main" val="111716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C53BF00F-5572-4E81-A13E-4F72EF311095}"/>
              </a:ext>
            </a:extLst>
          </p:cNvPr>
          <p:cNvSpPr>
            <a:spLocks noGrp="1"/>
          </p:cNvSpPr>
          <p:nvPr>
            <p:ph type="dt" sz="half" idx="10"/>
          </p:nvPr>
        </p:nvSpPr>
        <p:spPr/>
        <p:txBody>
          <a:bodyPr/>
          <a:lstStyle/>
          <a:p>
            <a:fld id="{1FC2016F-5F32-49C8-AA75-682D6ABACF6B}" type="datetimeFigureOut">
              <a:rPr lang="zh-CN" altLang="en-US" smtClean="0"/>
              <a:t>2020/4/27</a:t>
            </a:fld>
            <a:endParaRPr lang="zh-CN" altLang="en-US"/>
          </a:p>
        </p:txBody>
      </p:sp>
      <p:sp>
        <p:nvSpPr>
          <p:cNvPr id="3" name="页脚占位符 2">
            <a:extLst>
              <a:ext uri="{FF2B5EF4-FFF2-40B4-BE49-F238E27FC236}">
                <a16:creationId xmlns:a16="http://schemas.microsoft.com/office/drawing/2014/main" id="{13D8F404-5039-45A1-9038-A042FAA5C38B}"/>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C7DED0A8-C89E-4BB4-AB3A-3E4D8CD578EC}"/>
              </a:ext>
            </a:extLst>
          </p:cNvPr>
          <p:cNvSpPr>
            <a:spLocks noGrp="1"/>
          </p:cNvSpPr>
          <p:nvPr>
            <p:ph type="sldNum" sz="quarter" idx="12"/>
          </p:nvPr>
        </p:nvSpPr>
        <p:spPr/>
        <p:txBody>
          <a:bodyPr/>
          <a:lstStyle/>
          <a:p>
            <a:fld id="{C95F7B6A-AEEA-4670-A233-9D602415045A}" type="slidenum">
              <a:rPr lang="zh-CN" altLang="en-US" smtClean="0"/>
              <a:t>‹#›</a:t>
            </a:fld>
            <a:endParaRPr lang="zh-CN" altLang="en-US"/>
          </a:p>
        </p:txBody>
      </p:sp>
    </p:spTree>
    <p:extLst>
      <p:ext uri="{BB962C8B-B14F-4D97-AF65-F5344CB8AC3E}">
        <p14:creationId xmlns:p14="http://schemas.microsoft.com/office/powerpoint/2010/main" val="2852978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20894E4-63F4-420E-9498-EE3644CACB7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C71F1207-4831-4E09-9011-3BD07FFC28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CA1AD718-296E-4761-970F-6D7A6322A8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AB2396ED-E0D0-4B19-B0EA-6B9AF8A70A71}"/>
              </a:ext>
            </a:extLst>
          </p:cNvPr>
          <p:cNvSpPr>
            <a:spLocks noGrp="1"/>
          </p:cNvSpPr>
          <p:nvPr>
            <p:ph type="dt" sz="half" idx="10"/>
          </p:nvPr>
        </p:nvSpPr>
        <p:spPr/>
        <p:txBody>
          <a:bodyPr/>
          <a:lstStyle/>
          <a:p>
            <a:fld id="{1FC2016F-5F32-49C8-AA75-682D6ABACF6B}" type="datetimeFigureOut">
              <a:rPr lang="zh-CN" altLang="en-US" smtClean="0"/>
              <a:t>2020/4/27</a:t>
            </a:fld>
            <a:endParaRPr lang="zh-CN" altLang="en-US"/>
          </a:p>
        </p:txBody>
      </p:sp>
      <p:sp>
        <p:nvSpPr>
          <p:cNvPr id="6" name="页脚占位符 5">
            <a:extLst>
              <a:ext uri="{FF2B5EF4-FFF2-40B4-BE49-F238E27FC236}">
                <a16:creationId xmlns:a16="http://schemas.microsoft.com/office/drawing/2014/main" id="{CAD85A3B-DA5F-491B-8A07-6D46541CDFD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F198808-E6CA-4BC6-AC1A-CA75B6020D53}"/>
              </a:ext>
            </a:extLst>
          </p:cNvPr>
          <p:cNvSpPr>
            <a:spLocks noGrp="1"/>
          </p:cNvSpPr>
          <p:nvPr>
            <p:ph type="sldNum" sz="quarter" idx="12"/>
          </p:nvPr>
        </p:nvSpPr>
        <p:spPr/>
        <p:txBody>
          <a:bodyPr/>
          <a:lstStyle/>
          <a:p>
            <a:fld id="{C95F7B6A-AEEA-4670-A233-9D602415045A}" type="slidenum">
              <a:rPr lang="zh-CN" altLang="en-US" smtClean="0"/>
              <a:t>‹#›</a:t>
            </a:fld>
            <a:endParaRPr lang="zh-CN" altLang="en-US"/>
          </a:p>
        </p:txBody>
      </p:sp>
    </p:spTree>
    <p:extLst>
      <p:ext uri="{BB962C8B-B14F-4D97-AF65-F5344CB8AC3E}">
        <p14:creationId xmlns:p14="http://schemas.microsoft.com/office/powerpoint/2010/main" val="2890664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88CE54-4DDA-471F-A120-0717A4CCABD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D66FD58B-99C1-4CBC-B777-D8AB63485C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B6A35BD6-291D-4285-9D44-6E653827DA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F88DE7A-882F-4673-AA4C-F785F7637CA2}"/>
              </a:ext>
            </a:extLst>
          </p:cNvPr>
          <p:cNvSpPr>
            <a:spLocks noGrp="1"/>
          </p:cNvSpPr>
          <p:nvPr>
            <p:ph type="dt" sz="half" idx="10"/>
          </p:nvPr>
        </p:nvSpPr>
        <p:spPr/>
        <p:txBody>
          <a:bodyPr/>
          <a:lstStyle/>
          <a:p>
            <a:fld id="{1FC2016F-5F32-49C8-AA75-682D6ABACF6B}" type="datetimeFigureOut">
              <a:rPr lang="zh-CN" altLang="en-US" smtClean="0"/>
              <a:t>2020/4/27</a:t>
            </a:fld>
            <a:endParaRPr lang="zh-CN" altLang="en-US"/>
          </a:p>
        </p:txBody>
      </p:sp>
      <p:sp>
        <p:nvSpPr>
          <p:cNvPr id="6" name="页脚占位符 5">
            <a:extLst>
              <a:ext uri="{FF2B5EF4-FFF2-40B4-BE49-F238E27FC236}">
                <a16:creationId xmlns:a16="http://schemas.microsoft.com/office/drawing/2014/main" id="{68A8F21F-A4F5-4E97-A160-2E351D3C145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C6AF1FD-A95C-411B-9C12-EAED82432519}"/>
              </a:ext>
            </a:extLst>
          </p:cNvPr>
          <p:cNvSpPr>
            <a:spLocks noGrp="1"/>
          </p:cNvSpPr>
          <p:nvPr>
            <p:ph type="sldNum" sz="quarter" idx="12"/>
          </p:nvPr>
        </p:nvSpPr>
        <p:spPr/>
        <p:txBody>
          <a:bodyPr/>
          <a:lstStyle/>
          <a:p>
            <a:fld id="{C95F7B6A-AEEA-4670-A233-9D602415045A}" type="slidenum">
              <a:rPr lang="zh-CN" altLang="en-US" smtClean="0"/>
              <a:t>‹#›</a:t>
            </a:fld>
            <a:endParaRPr lang="zh-CN" altLang="en-US"/>
          </a:p>
        </p:txBody>
      </p:sp>
    </p:spTree>
    <p:extLst>
      <p:ext uri="{BB962C8B-B14F-4D97-AF65-F5344CB8AC3E}">
        <p14:creationId xmlns:p14="http://schemas.microsoft.com/office/powerpoint/2010/main" val="58220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82B0A54-1E26-484F-925B-4094D2A3D60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5DE7E867-FE2A-4786-985A-C60E9295F236}"/>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A8CAAC8-279E-45DA-9139-3638F8DE77F0}"/>
              </a:ext>
            </a:extLst>
          </p:cNvPr>
          <p:cNvSpPr>
            <a:spLocks noGrp="1"/>
          </p:cNvSpPr>
          <p:nvPr>
            <p:ph type="dt" sz="half" idx="10"/>
          </p:nvPr>
        </p:nvSpPr>
        <p:spPr/>
        <p:txBody>
          <a:bodyPr/>
          <a:lstStyle/>
          <a:p>
            <a:fld id="{1FC2016F-5F32-49C8-AA75-682D6ABACF6B}" type="datetimeFigureOut">
              <a:rPr lang="zh-CN" altLang="en-US" smtClean="0"/>
              <a:t>2020/4/27</a:t>
            </a:fld>
            <a:endParaRPr lang="zh-CN" altLang="en-US"/>
          </a:p>
        </p:txBody>
      </p:sp>
      <p:sp>
        <p:nvSpPr>
          <p:cNvPr id="5" name="页脚占位符 4">
            <a:extLst>
              <a:ext uri="{FF2B5EF4-FFF2-40B4-BE49-F238E27FC236}">
                <a16:creationId xmlns:a16="http://schemas.microsoft.com/office/drawing/2014/main" id="{0523B031-7645-4F18-A903-7B87AF4ED48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851D6EA-35AF-49F5-9F33-E3A2A70E8F0D}"/>
              </a:ext>
            </a:extLst>
          </p:cNvPr>
          <p:cNvSpPr>
            <a:spLocks noGrp="1"/>
          </p:cNvSpPr>
          <p:nvPr>
            <p:ph type="sldNum" sz="quarter" idx="12"/>
          </p:nvPr>
        </p:nvSpPr>
        <p:spPr/>
        <p:txBody>
          <a:bodyPr/>
          <a:lstStyle/>
          <a:p>
            <a:fld id="{C95F7B6A-AEEA-4670-A233-9D602415045A}" type="slidenum">
              <a:rPr lang="zh-CN" altLang="en-US" smtClean="0"/>
              <a:t>‹#›</a:t>
            </a:fld>
            <a:endParaRPr lang="zh-CN" altLang="en-US"/>
          </a:p>
        </p:txBody>
      </p:sp>
    </p:spTree>
    <p:extLst>
      <p:ext uri="{BB962C8B-B14F-4D97-AF65-F5344CB8AC3E}">
        <p14:creationId xmlns:p14="http://schemas.microsoft.com/office/powerpoint/2010/main" val="2403860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07501E6-A933-4BE3-8A7F-22A9444C81BE}"/>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906B21A5-454B-4CE1-AE2B-7C11C45ADBDA}"/>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FB74FA0-DE05-4298-BE3B-BA87D627DD06}"/>
              </a:ext>
            </a:extLst>
          </p:cNvPr>
          <p:cNvSpPr>
            <a:spLocks noGrp="1"/>
          </p:cNvSpPr>
          <p:nvPr>
            <p:ph type="dt" sz="half" idx="10"/>
          </p:nvPr>
        </p:nvSpPr>
        <p:spPr/>
        <p:txBody>
          <a:bodyPr/>
          <a:lstStyle/>
          <a:p>
            <a:fld id="{1FC2016F-5F32-49C8-AA75-682D6ABACF6B}" type="datetimeFigureOut">
              <a:rPr lang="zh-CN" altLang="en-US" smtClean="0"/>
              <a:t>2020/4/27</a:t>
            </a:fld>
            <a:endParaRPr lang="zh-CN" altLang="en-US"/>
          </a:p>
        </p:txBody>
      </p:sp>
      <p:sp>
        <p:nvSpPr>
          <p:cNvPr id="5" name="页脚占位符 4">
            <a:extLst>
              <a:ext uri="{FF2B5EF4-FFF2-40B4-BE49-F238E27FC236}">
                <a16:creationId xmlns:a16="http://schemas.microsoft.com/office/drawing/2014/main" id="{3C7D35FD-7567-466A-87FC-AA30C5A7D10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1DB3C7D-A506-4087-A822-2502E0285F48}"/>
              </a:ext>
            </a:extLst>
          </p:cNvPr>
          <p:cNvSpPr>
            <a:spLocks noGrp="1"/>
          </p:cNvSpPr>
          <p:nvPr>
            <p:ph type="sldNum" sz="quarter" idx="12"/>
          </p:nvPr>
        </p:nvSpPr>
        <p:spPr/>
        <p:txBody>
          <a:bodyPr/>
          <a:lstStyle/>
          <a:p>
            <a:fld id="{C95F7B6A-AEEA-4670-A233-9D602415045A}" type="slidenum">
              <a:rPr lang="zh-CN" altLang="en-US" smtClean="0"/>
              <a:t>‹#›</a:t>
            </a:fld>
            <a:endParaRPr lang="zh-CN" altLang="en-US"/>
          </a:p>
        </p:txBody>
      </p:sp>
    </p:spTree>
    <p:extLst>
      <p:ext uri="{BB962C8B-B14F-4D97-AF65-F5344CB8AC3E}">
        <p14:creationId xmlns:p14="http://schemas.microsoft.com/office/powerpoint/2010/main" val="1474964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4CD962F6-D144-47DE-9F94-DCDAA92D64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D22E3254-B369-4815-BEA6-E4EFEC3ACA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503B392-FFAA-40B1-9374-4449EC064C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C2016F-5F32-49C8-AA75-682D6ABACF6B}" type="datetimeFigureOut">
              <a:rPr lang="zh-CN" altLang="en-US" smtClean="0"/>
              <a:t>2020/4/27</a:t>
            </a:fld>
            <a:endParaRPr lang="zh-CN" altLang="en-US"/>
          </a:p>
        </p:txBody>
      </p:sp>
      <p:sp>
        <p:nvSpPr>
          <p:cNvPr id="5" name="页脚占位符 4">
            <a:extLst>
              <a:ext uri="{FF2B5EF4-FFF2-40B4-BE49-F238E27FC236}">
                <a16:creationId xmlns:a16="http://schemas.microsoft.com/office/drawing/2014/main" id="{612F518E-29C1-464C-AE5B-1E3B7A203F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CC36E25A-F8B2-47CF-8B27-BD398276CB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5F7B6A-AEEA-4670-A233-9D602415045A}" type="slidenum">
              <a:rPr lang="zh-CN" altLang="en-US" smtClean="0"/>
              <a:t>‹#›</a:t>
            </a:fld>
            <a:endParaRPr lang="zh-CN" altLang="en-US"/>
          </a:p>
        </p:txBody>
      </p:sp>
    </p:spTree>
    <p:extLst>
      <p:ext uri="{BB962C8B-B14F-4D97-AF65-F5344CB8AC3E}">
        <p14:creationId xmlns:p14="http://schemas.microsoft.com/office/powerpoint/2010/main" val="1653757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luogu.com.cn/problem/P6019"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E60821E-7B55-41DA-83EC-312E93EC05F8}"/>
              </a:ext>
            </a:extLst>
          </p:cNvPr>
          <p:cNvSpPr>
            <a:spLocks noGrp="1"/>
          </p:cNvSpPr>
          <p:nvPr>
            <p:ph type="ctrTitle"/>
          </p:nvPr>
        </p:nvSpPr>
        <p:spPr/>
        <p:txBody>
          <a:bodyPr/>
          <a:lstStyle/>
          <a:p>
            <a:r>
              <a:rPr lang="zh-CN" altLang="en-US" dirty="0"/>
              <a:t>可持久化与扫描线</a:t>
            </a:r>
          </a:p>
        </p:txBody>
      </p:sp>
      <p:sp>
        <p:nvSpPr>
          <p:cNvPr id="3" name="副标题 2">
            <a:extLst>
              <a:ext uri="{FF2B5EF4-FFF2-40B4-BE49-F238E27FC236}">
                <a16:creationId xmlns:a16="http://schemas.microsoft.com/office/drawing/2014/main" id="{C2B225E9-8B40-4113-8C18-5A3CEB214A2D}"/>
              </a:ext>
            </a:extLst>
          </p:cNvPr>
          <p:cNvSpPr>
            <a:spLocks noGrp="1"/>
          </p:cNvSpPr>
          <p:nvPr>
            <p:ph type="subTitle" idx="1"/>
          </p:nvPr>
        </p:nvSpPr>
        <p:spPr/>
        <p:txBody>
          <a:bodyPr/>
          <a:lstStyle/>
          <a:p>
            <a:r>
              <a:rPr lang="en-US" altLang="zh-CN" dirty="0"/>
              <a:t>——</a:t>
            </a:r>
            <a:r>
              <a:rPr lang="zh-CN" altLang="en-US" dirty="0"/>
              <a:t>成都七中 </a:t>
            </a:r>
            <a:r>
              <a:rPr lang="en-US" altLang="zh-CN" dirty="0"/>
              <a:t>nzhtl1477</a:t>
            </a:r>
            <a:endParaRPr lang="zh-CN" altLang="en-US" dirty="0"/>
          </a:p>
        </p:txBody>
      </p:sp>
    </p:spTree>
    <p:extLst>
      <p:ext uri="{BB962C8B-B14F-4D97-AF65-F5344CB8AC3E}">
        <p14:creationId xmlns:p14="http://schemas.microsoft.com/office/powerpoint/2010/main" val="2066505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1.</a:t>
            </a:r>
            <a:r>
              <a:rPr lang="zh-CN" altLang="en-US" dirty="0"/>
              <a:t>可持久化</a:t>
            </a:r>
          </a:p>
        </p:txBody>
      </p:sp>
      <p:sp>
        <p:nvSpPr>
          <p:cNvPr id="3" name="副标题 2"/>
          <p:cNvSpPr>
            <a:spLocks noGrp="1"/>
          </p:cNvSpPr>
          <p:nvPr>
            <p:ph type="subTitle" idx="1"/>
          </p:nvPr>
        </p:nvSpPr>
        <p:spPr/>
        <p:txBody>
          <a:bodyPr/>
          <a:lstStyle/>
          <a:p>
            <a:endParaRPr lang="zh-CN" altLang="en-US" dirty="0"/>
          </a:p>
        </p:txBody>
      </p:sp>
    </p:spTree>
    <p:extLst>
      <p:ext uri="{BB962C8B-B14F-4D97-AF65-F5344CB8AC3E}">
        <p14:creationId xmlns:p14="http://schemas.microsoft.com/office/powerpoint/2010/main" val="4278295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21599A-D5EC-4886-B55C-373B4C176A39}"/>
              </a:ext>
            </a:extLst>
          </p:cNvPr>
          <p:cNvSpPr>
            <a:spLocks noGrp="1"/>
          </p:cNvSpPr>
          <p:nvPr>
            <p:ph type="title"/>
          </p:nvPr>
        </p:nvSpPr>
        <p:spPr/>
        <p:txBody>
          <a:bodyPr/>
          <a:lstStyle/>
          <a:p>
            <a:r>
              <a:rPr lang="zh-CN" altLang="en-US" dirty="0"/>
              <a:t>可持久化的定义</a:t>
            </a:r>
          </a:p>
        </p:txBody>
      </p:sp>
      <p:sp>
        <p:nvSpPr>
          <p:cNvPr id="3" name="内容占位符 2">
            <a:extLst>
              <a:ext uri="{FF2B5EF4-FFF2-40B4-BE49-F238E27FC236}">
                <a16:creationId xmlns:a16="http://schemas.microsoft.com/office/drawing/2014/main" id="{DD58A461-B5B2-454E-A80E-B118D1F8AAAA}"/>
              </a:ext>
            </a:extLst>
          </p:cNvPr>
          <p:cNvSpPr>
            <a:spLocks noGrp="1"/>
          </p:cNvSpPr>
          <p:nvPr>
            <p:ph idx="1"/>
          </p:nvPr>
        </p:nvSpPr>
        <p:spPr/>
        <p:txBody>
          <a:bodyPr/>
          <a:lstStyle/>
          <a:p>
            <a:r>
              <a:rPr lang="zh-CN" altLang="en-US" dirty="0"/>
              <a:t>我们对于一个数据结构，想维护其所有的历史版本</a:t>
            </a:r>
            <a:endParaRPr lang="en-US" altLang="zh-CN" dirty="0"/>
          </a:p>
          <a:p>
            <a:r>
              <a:rPr lang="zh-CN" altLang="en-US" dirty="0"/>
              <a:t>部分可持久化：允许访问历史版本，不能修改历史版本</a:t>
            </a:r>
            <a:endParaRPr lang="en-US" altLang="zh-CN" dirty="0"/>
          </a:p>
          <a:p>
            <a:r>
              <a:rPr lang="zh-CN" altLang="en-US" dirty="0"/>
              <a:t>完全可持久化：允许把目前版本替换为历史版本</a:t>
            </a:r>
            <a:endParaRPr lang="en-US" altLang="zh-CN" dirty="0"/>
          </a:p>
          <a:p>
            <a:endParaRPr lang="zh-CN" altLang="en-US" dirty="0"/>
          </a:p>
        </p:txBody>
      </p:sp>
    </p:spTree>
    <p:extLst>
      <p:ext uri="{BB962C8B-B14F-4D97-AF65-F5344CB8AC3E}">
        <p14:creationId xmlns:p14="http://schemas.microsoft.com/office/powerpoint/2010/main" val="984359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3315470-8559-45AF-B6AB-F6E820E93805}"/>
              </a:ext>
            </a:extLst>
          </p:cNvPr>
          <p:cNvSpPr>
            <a:spLocks noGrp="1"/>
          </p:cNvSpPr>
          <p:nvPr>
            <p:ph type="title"/>
          </p:nvPr>
        </p:nvSpPr>
        <p:spPr/>
        <p:txBody>
          <a:bodyPr/>
          <a:lstStyle/>
          <a:p>
            <a:r>
              <a:rPr lang="zh-CN" altLang="en-US" dirty="0"/>
              <a:t>可持久化线段树</a:t>
            </a:r>
          </a:p>
        </p:txBody>
      </p:sp>
      <p:sp>
        <p:nvSpPr>
          <p:cNvPr id="3" name="内容占位符 2">
            <a:extLst>
              <a:ext uri="{FF2B5EF4-FFF2-40B4-BE49-F238E27FC236}">
                <a16:creationId xmlns:a16="http://schemas.microsoft.com/office/drawing/2014/main" id="{58E18643-6733-4B75-86EC-08BD415B9699}"/>
              </a:ext>
            </a:extLst>
          </p:cNvPr>
          <p:cNvSpPr>
            <a:spLocks noGrp="1"/>
          </p:cNvSpPr>
          <p:nvPr>
            <p:ph idx="1"/>
          </p:nvPr>
        </p:nvSpPr>
        <p:spPr/>
        <p:txBody>
          <a:bodyPr/>
          <a:lstStyle/>
          <a:p>
            <a:r>
              <a:rPr lang="zh-CN" altLang="en-US" dirty="0"/>
              <a:t>如果每次都暴力复制整棵线段树，时间复杂度无法承受</a:t>
            </a:r>
            <a:endParaRPr lang="en-US" altLang="zh-CN" dirty="0"/>
          </a:p>
          <a:p>
            <a:r>
              <a:rPr lang="zh-CN" altLang="en-US" dirty="0"/>
              <a:t>考虑每次修改，线段树只有</a:t>
            </a:r>
            <a:r>
              <a:rPr lang="en-US" altLang="zh-CN" dirty="0"/>
              <a:t>O( </a:t>
            </a:r>
            <a:r>
              <a:rPr lang="en-US" altLang="zh-CN" dirty="0" err="1"/>
              <a:t>logn</a:t>
            </a:r>
            <a:r>
              <a:rPr lang="en-US" altLang="zh-CN" dirty="0"/>
              <a:t> )</a:t>
            </a:r>
            <a:r>
              <a:rPr lang="zh-CN" altLang="en-US" dirty="0"/>
              <a:t>个节点会被修改，所以我们可以对每个被修改的节点，将其复制一份进行修改</a:t>
            </a:r>
          </a:p>
        </p:txBody>
      </p:sp>
      <p:pic>
        <p:nvPicPr>
          <p:cNvPr id="1026" name="Picture 2">
            <a:extLst>
              <a:ext uri="{FF2B5EF4-FFF2-40B4-BE49-F238E27FC236}">
                <a16:creationId xmlns:a16="http://schemas.microsoft.com/office/drawing/2014/main" id="{7320C485-7410-4F8D-9B6C-70BBC9A5AA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5836" y="3264548"/>
            <a:ext cx="5458436" cy="3482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576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9BE011-161E-4260-B7C2-5749F8998553}"/>
              </a:ext>
            </a:extLst>
          </p:cNvPr>
          <p:cNvSpPr>
            <a:spLocks noGrp="1"/>
          </p:cNvSpPr>
          <p:nvPr>
            <p:ph type="title"/>
          </p:nvPr>
        </p:nvSpPr>
        <p:spPr/>
        <p:txBody>
          <a:bodyPr/>
          <a:lstStyle/>
          <a:p>
            <a:r>
              <a:rPr lang="zh-CN" altLang="en-US" dirty="0"/>
              <a:t>可持久化线段树</a:t>
            </a:r>
          </a:p>
        </p:txBody>
      </p:sp>
      <p:sp>
        <p:nvSpPr>
          <p:cNvPr id="3" name="内容占位符 2">
            <a:extLst>
              <a:ext uri="{FF2B5EF4-FFF2-40B4-BE49-F238E27FC236}">
                <a16:creationId xmlns:a16="http://schemas.microsoft.com/office/drawing/2014/main" id="{29815144-4928-4EB9-BF34-B4867E341502}"/>
              </a:ext>
            </a:extLst>
          </p:cNvPr>
          <p:cNvSpPr>
            <a:spLocks noGrp="1"/>
          </p:cNvSpPr>
          <p:nvPr>
            <p:ph idx="1"/>
          </p:nvPr>
        </p:nvSpPr>
        <p:spPr/>
        <p:txBody>
          <a:bodyPr/>
          <a:lstStyle/>
          <a:p>
            <a:r>
              <a:rPr lang="zh-CN" altLang="en-US" dirty="0"/>
              <a:t>可以发现这样做，我们时间复杂度和空间复杂度都变成了</a:t>
            </a:r>
            <a:r>
              <a:rPr lang="en-US" altLang="zh-CN" dirty="0"/>
              <a:t>O( </a:t>
            </a:r>
            <a:r>
              <a:rPr lang="en-US" altLang="zh-CN" dirty="0" err="1"/>
              <a:t>mlogn</a:t>
            </a:r>
            <a:r>
              <a:rPr lang="en-US" altLang="zh-CN" dirty="0"/>
              <a:t> )</a:t>
            </a:r>
            <a:r>
              <a:rPr lang="zh-CN" altLang="en-US" dirty="0"/>
              <a:t>，比起暴力复制改善了很多</a:t>
            </a:r>
            <a:endParaRPr lang="en-US" altLang="zh-CN" dirty="0"/>
          </a:p>
          <a:p>
            <a:r>
              <a:rPr lang="zh-CN" altLang="en-US" dirty="0"/>
              <a:t>很多情况下，如果题目没有强制在线，那么我们可以用分治来解决，而不用可持久化</a:t>
            </a:r>
          </a:p>
        </p:txBody>
      </p:sp>
    </p:spTree>
    <p:extLst>
      <p:ext uri="{BB962C8B-B14F-4D97-AF65-F5344CB8AC3E}">
        <p14:creationId xmlns:p14="http://schemas.microsoft.com/office/powerpoint/2010/main" val="2591719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A47DCE9-2595-4629-8A7B-EBA07F872DC5}"/>
              </a:ext>
            </a:extLst>
          </p:cNvPr>
          <p:cNvSpPr>
            <a:spLocks noGrp="1"/>
          </p:cNvSpPr>
          <p:nvPr>
            <p:ph type="title"/>
          </p:nvPr>
        </p:nvSpPr>
        <p:spPr/>
        <p:txBody>
          <a:bodyPr/>
          <a:lstStyle/>
          <a:p>
            <a:r>
              <a:rPr lang="zh-CN" altLang="en-US" dirty="0"/>
              <a:t>经典问题</a:t>
            </a:r>
          </a:p>
        </p:txBody>
      </p:sp>
      <p:sp>
        <p:nvSpPr>
          <p:cNvPr id="3" name="内容占位符 2">
            <a:extLst>
              <a:ext uri="{FF2B5EF4-FFF2-40B4-BE49-F238E27FC236}">
                <a16:creationId xmlns:a16="http://schemas.microsoft.com/office/drawing/2014/main" id="{7F9CA6F2-9B08-4A37-90A3-66A00895B201}"/>
              </a:ext>
            </a:extLst>
          </p:cNvPr>
          <p:cNvSpPr>
            <a:spLocks noGrp="1"/>
          </p:cNvSpPr>
          <p:nvPr>
            <p:ph idx="1"/>
          </p:nvPr>
        </p:nvSpPr>
        <p:spPr/>
        <p:txBody>
          <a:bodyPr/>
          <a:lstStyle/>
          <a:p>
            <a:r>
              <a:rPr lang="zh-CN" altLang="en-US" dirty="0"/>
              <a:t>给一个序列，每次查询区间的</a:t>
            </a:r>
            <a:r>
              <a:rPr lang="en-US" altLang="zh-CN" dirty="0"/>
              <a:t>k</a:t>
            </a:r>
            <a:r>
              <a:rPr lang="zh-CN" altLang="en-US" dirty="0"/>
              <a:t>小值</a:t>
            </a:r>
          </a:p>
        </p:txBody>
      </p:sp>
    </p:spTree>
    <p:extLst>
      <p:ext uri="{BB962C8B-B14F-4D97-AF65-F5344CB8AC3E}">
        <p14:creationId xmlns:p14="http://schemas.microsoft.com/office/powerpoint/2010/main" val="3996085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C75E193-1432-4669-8861-6AE65F748DFE}"/>
              </a:ext>
            </a:extLst>
          </p:cNvPr>
          <p:cNvSpPr>
            <a:spLocks noGrp="1"/>
          </p:cNvSpPr>
          <p:nvPr>
            <p:ph type="title"/>
          </p:nvPr>
        </p:nvSpPr>
        <p:spPr/>
        <p:txBody>
          <a:bodyPr/>
          <a:lstStyle/>
          <a:p>
            <a:r>
              <a:rPr lang="zh-CN" altLang="en-US" dirty="0"/>
              <a:t>值域线段树</a:t>
            </a:r>
          </a:p>
        </p:txBody>
      </p:sp>
      <p:sp>
        <p:nvSpPr>
          <p:cNvPr id="3" name="内容占位符 2">
            <a:extLst>
              <a:ext uri="{FF2B5EF4-FFF2-40B4-BE49-F238E27FC236}">
                <a16:creationId xmlns:a16="http://schemas.microsoft.com/office/drawing/2014/main" id="{947C5DD6-40C5-4FF0-9347-1B8197C1BCCF}"/>
              </a:ext>
            </a:extLst>
          </p:cNvPr>
          <p:cNvSpPr>
            <a:spLocks noGrp="1"/>
          </p:cNvSpPr>
          <p:nvPr>
            <p:ph idx="1"/>
          </p:nvPr>
        </p:nvSpPr>
        <p:spPr/>
        <p:txBody>
          <a:bodyPr/>
          <a:lstStyle/>
          <a:p>
            <a:r>
              <a:rPr lang="zh-CN" altLang="en-US" dirty="0"/>
              <a:t>定义值域线段树：我们在离散的值域上建立一棵线段树，可以考虑预先进行离散化来缩小值域，这时线段树每个节点表示值在一个范围内的数，在这个例子中我们只需要统计一个范围内有多少数。</a:t>
            </a:r>
            <a:endParaRPr lang="en-US" altLang="zh-CN" dirty="0"/>
          </a:p>
        </p:txBody>
      </p:sp>
    </p:spTree>
    <p:extLst>
      <p:ext uri="{BB962C8B-B14F-4D97-AF65-F5344CB8AC3E}">
        <p14:creationId xmlns:p14="http://schemas.microsoft.com/office/powerpoint/2010/main" val="15465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E94C0A5-2F2F-4137-A746-97BDE32A74F9}"/>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4D7B81B7-8EBD-4E11-B5C0-5D8301F0ABA8}"/>
              </a:ext>
            </a:extLst>
          </p:cNvPr>
          <p:cNvSpPr>
            <a:spLocks noGrp="1"/>
          </p:cNvSpPr>
          <p:nvPr>
            <p:ph idx="1"/>
          </p:nvPr>
        </p:nvSpPr>
        <p:spPr/>
        <p:txBody>
          <a:bodyPr/>
          <a:lstStyle/>
          <a:p>
            <a:r>
              <a:rPr lang="zh-CN" altLang="en-US" dirty="0"/>
              <a:t>我们先维护出每个前缀的值域线段树，这个可以用刚才讲的可持久化的方法</a:t>
            </a:r>
            <a:endParaRPr lang="en-US" altLang="zh-CN" dirty="0"/>
          </a:p>
          <a:p>
            <a:r>
              <a:rPr lang="zh-CN" altLang="en-US" dirty="0"/>
              <a:t>每次从前缀</a:t>
            </a:r>
            <a:r>
              <a:rPr lang="en-US" altLang="zh-CN" dirty="0"/>
              <a:t>[1,t]</a:t>
            </a:r>
            <a:r>
              <a:rPr lang="zh-CN" altLang="en-US" dirty="0"/>
              <a:t>拓展到</a:t>
            </a:r>
            <a:r>
              <a:rPr lang="en-US" altLang="zh-CN" dirty="0"/>
              <a:t>[1,t+1]</a:t>
            </a:r>
            <a:r>
              <a:rPr lang="zh-CN" altLang="en-US" dirty="0"/>
              <a:t>的时候，即在</a:t>
            </a:r>
            <a:r>
              <a:rPr lang="en-US" altLang="zh-CN" dirty="0"/>
              <a:t>t</a:t>
            </a:r>
            <a:r>
              <a:rPr lang="zh-CN" altLang="en-US" dirty="0"/>
              <a:t>版本的值域线段树上插入</a:t>
            </a:r>
            <a:r>
              <a:rPr lang="en-US" altLang="zh-CN" dirty="0"/>
              <a:t>a[t+1]</a:t>
            </a:r>
            <a:r>
              <a:rPr lang="zh-CN" altLang="en-US" dirty="0"/>
              <a:t>这个值，并将这个版本记做第</a:t>
            </a:r>
            <a:r>
              <a:rPr lang="en-US" altLang="zh-CN" dirty="0"/>
              <a:t>t+1</a:t>
            </a:r>
            <a:r>
              <a:rPr lang="zh-CN" altLang="en-US" dirty="0"/>
              <a:t>个版本</a:t>
            </a:r>
            <a:endParaRPr lang="en-US" altLang="zh-CN" dirty="0"/>
          </a:p>
          <a:p>
            <a:r>
              <a:rPr lang="zh-CN" altLang="en-US" dirty="0"/>
              <a:t>发现可以用之前讲的技巧进行优化，使得复杂度做到</a:t>
            </a:r>
            <a:r>
              <a:rPr lang="en-US" altLang="zh-CN" dirty="0"/>
              <a:t>O( </a:t>
            </a:r>
            <a:r>
              <a:rPr lang="en-US" altLang="zh-CN" dirty="0" err="1"/>
              <a:t>nlogn</a:t>
            </a:r>
            <a:r>
              <a:rPr lang="en-US" altLang="zh-CN" dirty="0"/>
              <a:t> )</a:t>
            </a:r>
          </a:p>
          <a:p>
            <a:endParaRPr lang="zh-CN" altLang="en-US" dirty="0"/>
          </a:p>
        </p:txBody>
      </p:sp>
    </p:spTree>
    <p:extLst>
      <p:ext uri="{BB962C8B-B14F-4D97-AF65-F5344CB8AC3E}">
        <p14:creationId xmlns:p14="http://schemas.microsoft.com/office/powerpoint/2010/main" val="2405729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EDB5A68-DA90-443B-859D-DB8452CEF2B3}"/>
              </a:ext>
            </a:extLst>
          </p:cNvPr>
          <p:cNvSpPr>
            <a:spLocks noGrp="1"/>
          </p:cNvSpPr>
          <p:nvPr>
            <p:ph type="title"/>
          </p:nvPr>
        </p:nvSpPr>
        <p:spPr/>
        <p:txBody>
          <a:bodyPr/>
          <a:lstStyle/>
          <a:p>
            <a:r>
              <a:rPr lang="en-US" altLang="zh-CN" dirty="0"/>
              <a:t>Solution1</a:t>
            </a:r>
            <a:endParaRPr lang="zh-CN" altLang="en-US" dirty="0"/>
          </a:p>
        </p:txBody>
      </p:sp>
      <p:sp>
        <p:nvSpPr>
          <p:cNvPr id="3" name="内容占位符 2">
            <a:extLst>
              <a:ext uri="{FF2B5EF4-FFF2-40B4-BE49-F238E27FC236}">
                <a16:creationId xmlns:a16="http://schemas.microsoft.com/office/drawing/2014/main" id="{171F7487-9A5F-4EB4-9B9E-74DCD81BBAFE}"/>
              </a:ext>
            </a:extLst>
          </p:cNvPr>
          <p:cNvSpPr>
            <a:spLocks noGrp="1"/>
          </p:cNvSpPr>
          <p:nvPr>
            <p:ph idx="1"/>
          </p:nvPr>
        </p:nvSpPr>
        <p:spPr/>
        <p:txBody>
          <a:bodyPr/>
          <a:lstStyle/>
          <a:p>
            <a:r>
              <a:rPr lang="zh-CN" altLang="en-US" dirty="0"/>
              <a:t>我们维护出了每个前缀的值域线段树，考虑怎么求出</a:t>
            </a:r>
            <a:r>
              <a:rPr lang="en-US" altLang="zh-CN" dirty="0"/>
              <a:t>kth</a:t>
            </a:r>
          </a:p>
          <a:p>
            <a:r>
              <a:rPr lang="zh-CN" altLang="en-US" dirty="0"/>
              <a:t>发现可以二分答案，然后转化为区间中小于</a:t>
            </a:r>
            <a:r>
              <a:rPr lang="en-US" altLang="zh-CN" dirty="0"/>
              <a:t>x</a:t>
            </a:r>
            <a:r>
              <a:rPr lang="zh-CN" altLang="en-US" dirty="0"/>
              <a:t>的数个数</a:t>
            </a:r>
            <a:endParaRPr lang="en-US" altLang="zh-CN" dirty="0"/>
          </a:p>
          <a:p>
            <a:r>
              <a:rPr lang="zh-CN" altLang="en-US" dirty="0"/>
              <a:t>我们可以用</a:t>
            </a:r>
            <a:r>
              <a:rPr lang="en-US" altLang="zh-CN" dirty="0"/>
              <a:t>r</a:t>
            </a:r>
            <a:r>
              <a:rPr lang="zh-CN" altLang="en-US" dirty="0"/>
              <a:t>位置和</a:t>
            </a:r>
            <a:r>
              <a:rPr lang="en-US" altLang="zh-CN" dirty="0"/>
              <a:t>l-1</a:t>
            </a:r>
            <a:r>
              <a:rPr lang="zh-CN" altLang="en-US" dirty="0"/>
              <a:t>位置的值域线段树差分，即在两个历史版本的线段树上都查询小于</a:t>
            </a:r>
            <a:r>
              <a:rPr lang="en-US" altLang="zh-CN" dirty="0"/>
              <a:t>x</a:t>
            </a:r>
            <a:r>
              <a:rPr lang="zh-CN" altLang="en-US" dirty="0"/>
              <a:t>的数个数，来知道区间小于</a:t>
            </a:r>
            <a:r>
              <a:rPr lang="en-US" altLang="zh-CN" dirty="0"/>
              <a:t>x</a:t>
            </a:r>
            <a:r>
              <a:rPr lang="zh-CN" altLang="en-US" dirty="0"/>
              <a:t>的数个数</a:t>
            </a:r>
            <a:endParaRPr lang="en-US" altLang="zh-CN" dirty="0"/>
          </a:p>
          <a:p>
            <a:r>
              <a:rPr lang="zh-CN" altLang="en-US" dirty="0"/>
              <a:t>总时间复杂度</a:t>
            </a:r>
            <a:r>
              <a:rPr lang="en-US" altLang="zh-CN" dirty="0"/>
              <a:t>O( </a:t>
            </a:r>
            <a:r>
              <a:rPr lang="en-US" altLang="zh-CN" dirty="0" err="1"/>
              <a:t>nlogn</a:t>
            </a:r>
            <a:r>
              <a:rPr lang="en-US" altLang="zh-CN" dirty="0"/>
              <a:t> + mlog^2n )</a:t>
            </a:r>
          </a:p>
          <a:p>
            <a:endParaRPr lang="zh-CN" altLang="en-US" dirty="0"/>
          </a:p>
        </p:txBody>
      </p:sp>
    </p:spTree>
    <p:extLst>
      <p:ext uri="{BB962C8B-B14F-4D97-AF65-F5344CB8AC3E}">
        <p14:creationId xmlns:p14="http://schemas.microsoft.com/office/powerpoint/2010/main" val="3030445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7BBF29-8B64-4B5C-BAA7-B9D394D12099}"/>
              </a:ext>
            </a:extLst>
          </p:cNvPr>
          <p:cNvSpPr>
            <a:spLocks noGrp="1"/>
          </p:cNvSpPr>
          <p:nvPr>
            <p:ph type="title"/>
          </p:nvPr>
        </p:nvSpPr>
        <p:spPr/>
        <p:txBody>
          <a:bodyPr/>
          <a:lstStyle/>
          <a:p>
            <a:r>
              <a:rPr lang="en-US" altLang="zh-CN" dirty="0"/>
              <a:t>Solution2</a:t>
            </a:r>
            <a:endParaRPr lang="zh-CN" altLang="en-US" dirty="0"/>
          </a:p>
        </p:txBody>
      </p:sp>
      <p:sp>
        <p:nvSpPr>
          <p:cNvPr id="3" name="内容占位符 2">
            <a:extLst>
              <a:ext uri="{FF2B5EF4-FFF2-40B4-BE49-F238E27FC236}">
                <a16:creationId xmlns:a16="http://schemas.microsoft.com/office/drawing/2014/main" id="{E73A2FA5-D6BF-4492-A6B7-9E9482E3A1B8}"/>
              </a:ext>
            </a:extLst>
          </p:cNvPr>
          <p:cNvSpPr>
            <a:spLocks noGrp="1"/>
          </p:cNvSpPr>
          <p:nvPr>
            <p:ph idx="1"/>
          </p:nvPr>
        </p:nvSpPr>
        <p:spPr/>
        <p:txBody>
          <a:bodyPr/>
          <a:lstStyle/>
          <a:p>
            <a:r>
              <a:rPr lang="zh-CN" altLang="en-US" dirty="0"/>
              <a:t>在一棵值域线段树上，我们可以可以二分来求出</a:t>
            </a:r>
            <a:r>
              <a:rPr lang="en-US" altLang="zh-CN" dirty="0"/>
              <a:t>kth</a:t>
            </a:r>
          </a:p>
          <a:p>
            <a:r>
              <a:rPr lang="zh-CN" altLang="en-US" dirty="0"/>
              <a:t>由于值域线段树结构是相同的，所以可以很方便地一起二分</a:t>
            </a:r>
            <a:endParaRPr lang="en-US" altLang="zh-CN" dirty="0"/>
          </a:p>
          <a:p>
            <a:r>
              <a:rPr lang="zh-CN" altLang="en-US" dirty="0"/>
              <a:t>每次传两个指针，表示当前走到的</a:t>
            </a:r>
            <a:r>
              <a:rPr lang="en-US" altLang="zh-CN" dirty="0"/>
              <a:t>r</a:t>
            </a:r>
            <a:r>
              <a:rPr lang="zh-CN" altLang="en-US" dirty="0"/>
              <a:t>位置树的节点</a:t>
            </a:r>
            <a:r>
              <a:rPr lang="en-US" altLang="zh-CN" dirty="0"/>
              <a:t>a</a:t>
            </a:r>
            <a:r>
              <a:rPr lang="zh-CN" altLang="en-US" dirty="0"/>
              <a:t>，和当前走到的</a:t>
            </a:r>
            <a:r>
              <a:rPr lang="en-US" altLang="zh-CN" dirty="0"/>
              <a:t>l-1</a:t>
            </a:r>
            <a:r>
              <a:rPr lang="zh-CN" altLang="en-US" dirty="0"/>
              <a:t>位置树的节点</a:t>
            </a:r>
            <a:r>
              <a:rPr lang="en-US" altLang="zh-CN" dirty="0"/>
              <a:t>b</a:t>
            </a:r>
          </a:p>
          <a:p>
            <a:r>
              <a:rPr lang="zh-CN" altLang="en-US" dirty="0"/>
              <a:t>每次二分的时候，判断当前的</a:t>
            </a:r>
            <a:r>
              <a:rPr lang="en-US" altLang="zh-CN" dirty="0"/>
              <a:t>k</a:t>
            </a:r>
            <a:r>
              <a:rPr lang="zh-CN" altLang="en-US" dirty="0"/>
              <a:t>和</a:t>
            </a:r>
            <a:r>
              <a:rPr lang="en-US" altLang="zh-CN" dirty="0"/>
              <a:t>a -&gt; left -&gt; size – b -&gt; left -&gt; size</a:t>
            </a:r>
            <a:r>
              <a:rPr lang="zh-CN" altLang="en-US" dirty="0"/>
              <a:t>大小即可，和普通的线段树上一起二分类似</a:t>
            </a:r>
            <a:endParaRPr lang="en-US" altLang="zh-CN" dirty="0"/>
          </a:p>
          <a:p>
            <a:endParaRPr lang="en-US" altLang="zh-CN" dirty="0"/>
          </a:p>
          <a:p>
            <a:r>
              <a:rPr lang="zh-CN" altLang="en-US" dirty="0"/>
              <a:t>总时间复杂度</a:t>
            </a:r>
            <a:r>
              <a:rPr lang="en-US" altLang="zh-CN" dirty="0"/>
              <a:t>O( (</a:t>
            </a:r>
            <a:r>
              <a:rPr lang="en-US" altLang="zh-CN" dirty="0" err="1"/>
              <a:t>n+m</a:t>
            </a:r>
            <a:r>
              <a:rPr lang="en-US" altLang="zh-CN" dirty="0"/>
              <a:t>)</a:t>
            </a:r>
            <a:r>
              <a:rPr lang="en-US" altLang="zh-CN" dirty="0" err="1"/>
              <a:t>logn</a:t>
            </a:r>
            <a:r>
              <a:rPr lang="en-US" altLang="zh-CN" dirty="0"/>
              <a:t> )</a:t>
            </a:r>
          </a:p>
          <a:p>
            <a:r>
              <a:rPr lang="zh-CN" altLang="en-US" dirty="0"/>
              <a:t>存在</a:t>
            </a:r>
            <a:r>
              <a:rPr lang="en-US" altLang="zh-CN" dirty="0"/>
              <a:t>O( (</a:t>
            </a:r>
            <a:r>
              <a:rPr lang="en-US" altLang="zh-CN" dirty="0" err="1"/>
              <a:t>n+m</a:t>
            </a:r>
            <a:r>
              <a:rPr lang="en-US" altLang="zh-CN" dirty="0"/>
              <a:t>)</a:t>
            </a:r>
            <a:r>
              <a:rPr lang="en-US" altLang="zh-CN" dirty="0" err="1"/>
              <a:t>logn</a:t>
            </a:r>
            <a:r>
              <a:rPr lang="en-US" altLang="zh-CN" dirty="0"/>
              <a:t>/</a:t>
            </a:r>
            <a:r>
              <a:rPr lang="en-US" altLang="zh-CN" dirty="0" err="1"/>
              <a:t>loglogn</a:t>
            </a:r>
            <a:r>
              <a:rPr lang="en-US" altLang="zh-CN" dirty="0"/>
              <a:t> )</a:t>
            </a:r>
            <a:r>
              <a:rPr lang="zh-CN" altLang="en-US" dirty="0"/>
              <a:t>的解法</a:t>
            </a:r>
          </a:p>
        </p:txBody>
      </p:sp>
    </p:spTree>
    <p:extLst>
      <p:ext uri="{BB962C8B-B14F-4D97-AF65-F5344CB8AC3E}">
        <p14:creationId xmlns:p14="http://schemas.microsoft.com/office/powerpoint/2010/main" val="6385487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FEFCBB7-D07F-4321-AAD1-60353A270CEA}"/>
              </a:ext>
            </a:extLst>
          </p:cNvPr>
          <p:cNvSpPr>
            <a:spLocks noGrp="1"/>
          </p:cNvSpPr>
          <p:nvPr>
            <p:ph type="title"/>
          </p:nvPr>
        </p:nvSpPr>
        <p:spPr/>
        <p:txBody>
          <a:bodyPr/>
          <a:lstStyle/>
          <a:p>
            <a:r>
              <a:rPr lang="en-US" altLang="zh-CN" dirty="0"/>
              <a:t>Path Copy</a:t>
            </a:r>
            <a:endParaRPr lang="zh-CN" altLang="en-US" dirty="0"/>
          </a:p>
        </p:txBody>
      </p:sp>
      <p:sp>
        <p:nvSpPr>
          <p:cNvPr id="3" name="内容占位符 2">
            <a:extLst>
              <a:ext uri="{FF2B5EF4-FFF2-40B4-BE49-F238E27FC236}">
                <a16:creationId xmlns:a16="http://schemas.microsoft.com/office/drawing/2014/main" id="{1AF48D05-0010-479C-9B01-1CA628D22722}"/>
              </a:ext>
            </a:extLst>
          </p:cNvPr>
          <p:cNvSpPr>
            <a:spLocks noGrp="1"/>
          </p:cNvSpPr>
          <p:nvPr>
            <p:ph idx="1"/>
          </p:nvPr>
        </p:nvSpPr>
        <p:spPr/>
        <p:txBody>
          <a:bodyPr/>
          <a:lstStyle/>
          <a:p>
            <a:r>
              <a:rPr lang="zh-CN" altLang="en-US" dirty="0"/>
              <a:t>上述的方法即</a:t>
            </a:r>
            <a:r>
              <a:rPr lang="en-US" altLang="zh-CN" dirty="0"/>
              <a:t>path copy</a:t>
            </a:r>
            <a:r>
              <a:rPr lang="zh-CN" altLang="en-US" dirty="0"/>
              <a:t>，字面意思就是每次复制被修改的整条路径来实现可持久化</a:t>
            </a:r>
            <a:endParaRPr lang="en-US" altLang="zh-CN" dirty="0"/>
          </a:p>
          <a:p>
            <a:r>
              <a:rPr lang="zh-CN" altLang="en-US" dirty="0"/>
              <a:t>在竞赛中，一般来说</a:t>
            </a:r>
            <a:r>
              <a:rPr lang="en-US" altLang="zh-CN" dirty="0"/>
              <a:t>path copy</a:t>
            </a:r>
            <a:r>
              <a:rPr lang="zh-CN" altLang="en-US" dirty="0"/>
              <a:t>的功能是足够的</a:t>
            </a:r>
            <a:endParaRPr lang="en-US" altLang="zh-CN" dirty="0"/>
          </a:p>
          <a:p>
            <a:r>
              <a:rPr lang="zh-CN" altLang="en-US" dirty="0"/>
              <a:t>优点：方便理解，出题人也只会这个</a:t>
            </a:r>
            <a:endParaRPr lang="en-US" altLang="zh-CN" dirty="0"/>
          </a:p>
          <a:p>
            <a:r>
              <a:rPr lang="zh-CN" altLang="en-US" dirty="0"/>
              <a:t>缺点：空间有时候显得很大</a:t>
            </a:r>
          </a:p>
        </p:txBody>
      </p:sp>
    </p:spTree>
    <p:extLst>
      <p:ext uri="{BB962C8B-B14F-4D97-AF65-F5344CB8AC3E}">
        <p14:creationId xmlns:p14="http://schemas.microsoft.com/office/powerpoint/2010/main" val="803150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B8EC99-71A0-4396-9B99-67FAE6E5F642}"/>
              </a:ext>
            </a:extLst>
          </p:cNvPr>
          <p:cNvSpPr>
            <a:spLocks noGrp="1"/>
          </p:cNvSpPr>
          <p:nvPr>
            <p:ph type="title"/>
          </p:nvPr>
        </p:nvSpPr>
        <p:spPr/>
        <p:txBody>
          <a:bodyPr/>
          <a:lstStyle/>
          <a:p>
            <a:r>
              <a:rPr lang="en-US" altLang="zh-CN" dirty="0"/>
              <a:t>Fat Node</a:t>
            </a:r>
            <a:endParaRPr lang="zh-CN" altLang="en-US" dirty="0"/>
          </a:p>
        </p:txBody>
      </p:sp>
      <p:sp>
        <p:nvSpPr>
          <p:cNvPr id="3" name="内容占位符 2">
            <a:extLst>
              <a:ext uri="{FF2B5EF4-FFF2-40B4-BE49-F238E27FC236}">
                <a16:creationId xmlns:a16="http://schemas.microsoft.com/office/drawing/2014/main" id="{FB910277-97E0-4C72-8654-8BEC0BCD7747}"/>
              </a:ext>
            </a:extLst>
          </p:cNvPr>
          <p:cNvSpPr>
            <a:spLocks noGrp="1"/>
          </p:cNvSpPr>
          <p:nvPr>
            <p:ph idx="1"/>
          </p:nvPr>
        </p:nvSpPr>
        <p:spPr/>
        <p:txBody>
          <a:bodyPr/>
          <a:lstStyle/>
          <a:p>
            <a:r>
              <a:rPr lang="zh-CN" altLang="en-US" dirty="0"/>
              <a:t>我们每个节点开一个</a:t>
            </a:r>
            <a:r>
              <a:rPr lang="en-US" altLang="zh-CN" dirty="0"/>
              <a:t>vector</a:t>
            </a:r>
            <a:r>
              <a:rPr lang="zh-CN" altLang="en-US" dirty="0"/>
              <a:t>，如果这个节点被访问到了，则在这个节点的</a:t>
            </a:r>
            <a:r>
              <a:rPr lang="en-US" altLang="zh-CN" dirty="0"/>
              <a:t>vector</a:t>
            </a:r>
            <a:r>
              <a:rPr lang="zh-CN" altLang="en-US" dirty="0"/>
              <a:t>中</a:t>
            </a:r>
            <a:r>
              <a:rPr lang="en-US" altLang="zh-CN" dirty="0" err="1"/>
              <a:t>push_back</a:t>
            </a:r>
            <a:r>
              <a:rPr lang="zh-CN" altLang="en-US" dirty="0"/>
              <a:t>一个二元组信息，表示这个节点在某个时刻被更改为了一个状态</a:t>
            </a:r>
            <a:endParaRPr lang="en-US" altLang="zh-CN" dirty="0"/>
          </a:p>
          <a:p>
            <a:r>
              <a:rPr lang="zh-CN" altLang="en-US" dirty="0"/>
              <a:t>每次我们访问到一个节点的信息时，则在其</a:t>
            </a:r>
            <a:r>
              <a:rPr lang="en-US" altLang="zh-CN" dirty="0"/>
              <a:t>vector</a:t>
            </a:r>
            <a:r>
              <a:rPr lang="zh-CN" altLang="en-US" dirty="0"/>
              <a:t>上二分（不一定要这么做，</a:t>
            </a:r>
            <a:r>
              <a:rPr lang="en-US" altLang="zh-CN" dirty="0"/>
              <a:t>vector</a:t>
            </a:r>
            <a:r>
              <a:rPr lang="zh-CN" altLang="en-US" dirty="0"/>
              <a:t>可以换成其他数据结构，这里是为了简单理解），找到距离查询的时刻最近的一次修改之后这个节点的信息变成了什么，然后返回结果</a:t>
            </a:r>
          </a:p>
        </p:txBody>
      </p:sp>
    </p:spTree>
    <p:extLst>
      <p:ext uri="{BB962C8B-B14F-4D97-AF65-F5344CB8AC3E}">
        <p14:creationId xmlns:p14="http://schemas.microsoft.com/office/powerpoint/2010/main" val="803180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C1FEA3-C210-401C-AD0C-74DD1BCE8595}"/>
              </a:ext>
            </a:extLst>
          </p:cNvPr>
          <p:cNvSpPr>
            <a:spLocks noGrp="1"/>
          </p:cNvSpPr>
          <p:nvPr>
            <p:ph type="title"/>
          </p:nvPr>
        </p:nvSpPr>
        <p:spPr/>
        <p:txBody>
          <a:bodyPr/>
          <a:lstStyle/>
          <a:p>
            <a:r>
              <a:rPr lang="en-US" altLang="zh-CN" dirty="0"/>
              <a:t>Fat Node</a:t>
            </a:r>
            <a:endParaRPr lang="zh-CN" altLang="en-US" dirty="0"/>
          </a:p>
        </p:txBody>
      </p:sp>
      <p:sp>
        <p:nvSpPr>
          <p:cNvPr id="3" name="内容占位符 2">
            <a:extLst>
              <a:ext uri="{FF2B5EF4-FFF2-40B4-BE49-F238E27FC236}">
                <a16:creationId xmlns:a16="http://schemas.microsoft.com/office/drawing/2014/main" id="{4984AA21-3A81-470B-9FDA-936BFFF5A3F1}"/>
              </a:ext>
            </a:extLst>
          </p:cNvPr>
          <p:cNvSpPr>
            <a:spLocks noGrp="1"/>
          </p:cNvSpPr>
          <p:nvPr>
            <p:ph idx="1"/>
          </p:nvPr>
        </p:nvSpPr>
        <p:spPr/>
        <p:txBody>
          <a:bodyPr/>
          <a:lstStyle/>
          <a:p>
            <a:r>
              <a:rPr lang="zh-CN" altLang="en-US" dirty="0"/>
              <a:t>可以发现这样修改复杂度</a:t>
            </a:r>
            <a:r>
              <a:rPr lang="en-US" altLang="zh-CN" dirty="0"/>
              <a:t>O( </a:t>
            </a:r>
            <a:r>
              <a:rPr lang="en-US" altLang="zh-CN" dirty="0" err="1"/>
              <a:t>logn</a:t>
            </a:r>
            <a:r>
              <a:rPr lang="en-US" altLang="zh-CN" dirty="0"/>
              <a:t> )</a:t>
            </a:r>
            <a:r>
              <a:rPr lang="zh-CN" altLang="en-US" dirty="0"/>
              <a:t>，如果使用</a:t>
            </a:r>
            <a:r>
              <a:rPr lang="en-US" altLang="zh-CN" dirty="0"/>
              <a:t>vector</a:t>
            </a:r>
            <a:r>
              <a:rPr lang="zh-CN" altLang="en-US" dirty="0"/>
              <a:t>，则查询复杂度为</a:t>
            </a:r>
            <a:r>
              <a:rPr lang="en-US" altLang="zh-CN" dirty="0"/>
              <a:t>O( log^2n )</a:t>
            </a:r>
            <a:r>
              <a:rPr lang="zh-CN" altLang="en-US" dirty="0"/>
              <a:t>，这个复杂度是难以优化的，目前没有方法优化到</a:t>
            </a:r>
            <a:r>
              <a:rPr lang="en-US" altLang="zh-CN" dirty="0"/>
              <a:t>O( </a:t>
            </a:r>
            <a:r>
              <a:rPr lang="en-US" altLang="zh-CN" dirty="0" err="1"/>
              <a:t>logn</a:t>
            </a:r>
            <a:r>
              <a:rPr lang="en-US" altLang="zh-CN" dirty="0"/>
              <a:t> )</a:t>
            </a:r>
            <a:r>
              <a:rPr lang="zh-CN" altLang="en-US" dirty="0"/>
              <a:t>的复杂度</a:t>
            </a:r>
            <a:endParaRPr lang="en-US" altLang="zh-CN" dirty="0"/>
          </a:p>
          <a:p>
            <a:r>
              <a:rPr lang="zh-CN" altLang="en-US" dirty="0"/>
              <a:t>优点：修改高效，空间常数小</a:t>
            </a:r>
            <a:endParaRPr lang="en-US" altLang="zh-CN" dirty="0"/>
          </a:p>
          <a:p>
            <a:r>
              <a:rPr lang="zh-CN" altLang="en-US" dirty="0"/>
              <a:t>缺点：查询低效</a:t>
            </a:r>
            <a:endParaRPr lang="en-US" altLang="zh-CN" dirty="0"/>
          </a:p>
        </p:txBody>
      </p:sp>
    </p:spTree>
    <p:extLst>
      <p:ext uri="{BB962C8B-B14F-4D97-AF65-F5344CB8AC3E}">
        <p14:creationId xmlns:p14="http://schemas.microsoft.com/office/powerpoint/2010/main" val="1170614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C1E55A2-7529-4869-B7F6-3846B16B23B9}"/>
              </a:ext>
            </a:extLst>
          </p:cNvPr>
          <p:cNvSpPr>
            <a:spLocks noGrp="1"/>
          </p:cNvSpPr>
          <p:nvPr>
            <p:ph type="title"/>
          </p:nvPr>
        </p:nvSpPr>
        <p:spPr/>
        <p:txBody>
          <a:bodyPr/>
          <a:lstStyle/>
          <a:p>
            <a:r>
              <a:rPr lang="en-US" altLang="zh-CN" dirty="0"/>
              <a:t>Note</a:t>
            </a:r>
            <a:endParaRPr lang="zh-CN" altLang="en-US" dirty="0"/>
          </a:p>
        </p:txBody>
      </p:sp>
      <p:sp>
        <p:nvSpPr>
          <p:cNvPr id="3" name="内容占位符 2">
            <a:extLst>
              <a:ext uri="{FF2B5EF4-FFF2-40B4-BE49-F238E27FC236}">
                <a16:creationId xmlns:a16="http://schemas.microsoft.com/office/drawing/2014/main" id="{DD827E8B-F4FF-4F3B-9B4B-8ABFA06A16F7}"/>
              </a:ext>
            </a:extLst>
          </p:cNvPr>
          <p:cNvSpPr>
            <a:spLocks noGrp="1"/>
          </p:cNvSpPr>
          <p:nvPr>
            <p:ph idx="1"/>
          </p:nvPr>
        </p:nvSpPr>
        <p:spPr/>
        <p:txBody>
          <a:bodyPr/>
          <a:lstStyle/>
          <a:p>
            <a:r>
              <a:rPr lang="zh-CN" altLang="en-US" dirty="0"/>
              <a:t>还有其他很多可持久化的技术，比如</a:t>
            </a:r>
            <a:r>
              <a:rPr lang="en-US" altLang="zh-CN" dirty="0"/>
              <a:t>”Fat Copy”</a:t>
            </a:r>
            <a:r>
              <a:rPr lang="zh-CN" altLang="en-US" dirty="0"/>
              <a:t>，</a:t>
            </a:r>
            <a:r>
              <a:rPr lang="en-US" altLang="zh-CN" dirty="0"/>
              <a:t>”Node Splitting”</a:t>
            </a:r>
            <a:r>
              <a:rPr lang="zh-CN" altLang="en-US" dirty="0"/>
              <a:t>等，是学术界之前的研究成果，比我们</a:t>
            </a:r>
            <a:r>
              <a:rPr lang="en-US" altLang="zh-CN" dirty="0"/>
              <a:t>OI</a:t>
            </a:r>
            <a:r>
              <a:rPr lang="zh-CN" altLang="en-US" dirty="0"/>
              <a:t>里面做到的可持久化强了很多</a:t>
            </a:r>
            <a:endParaRPr lang="en-US" altLang="zh-CN" dirty="0"/>
          </a:p>
          <a:p>
            <a:r>
              <a:rPr lang="zh-CN" altLang="en-US" dirty="0"/>
              <a:t>从这点可以看出学术界在技术上是吊打我们的</a:t>
            </a:r>
          </a:p>
        </p:txBody>
      </p:sp>
    </p:spTree>
    <p:extLst>
      <p:ext uri="{BB962C8B-B14F-4D97-AF65-F5344CB8AC3E}">
        <p14:creationId xmlns:p14="http://schemas.microsoft.com/office/powerpoint/2010/main" val="651603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B355AD3-3EEF-4A56-859A-4BC1C44E0AAC}"/>
              </a:ext>
            </a:extLst>
          </p:cNvPr>
          <p:cNvSpPr>
            <a:spLocks noGrp="1"/>
          </p:cNvSpPr>
          <p:nvPr>
            <p:ph type="title"/>
          </p:nvPr>
        </p:nvSpPr>
        <p:spPr/>
        <p:txBody>
          <a:bodyPr/>
          <a:lstStyle/>
          <a:p>
            <a:r>
              <a:rPr lang="en-US" altLang="zh-CN" dirty="0"/>
              <a:t>HDU - 4575 Tree</a:t>
            </a:r>
            <a:endParaRPr lang="zh-CN" altLang="en-US" dirty="0"/>
          </a:p>
        </p:txBody>
      </p:sp>
      <p:sp>
        <p:nvSpPr>
          <p:cNvPr id="3" name="内容占位符 2">
            <a:extLst>
              <a:ext uri="{FF2B5EF4-FFF2-40B4-BE49-F238E27FC236}">
                <a16:creationId xmlns:a16="http://schemas.microsoft.com/office/drawing/2014/main" id="{03D3FBA3-5AB2-4A60-8887-DCE06447B5BE}"/>
              </a:ext>
            </a:extLst>
          </p:cNvPr>
          <p:cNvSpPr>
            <a:spLocks noGrp="1"/>
          </p:cNvSpPr>
          <p:nvPr>
            <p:ph idx="1"/>
          </p:nvPr>
        </p:nvSpPr>
        <p:spPr/>
        <p:txBody>
          <a:bodyPr/>
          <a:lstStyle/>
          <a:p>
            <a:r>
              <a:rPr lang="zh-CN" altLang="en-US" dirty="0"/>
              <a:t>给出一颗树，每棵树上有ｎ个结点，每个结点对应一个值，有ｍ组查询操作，查询在从ｘ到ｙ的这条路径上选出一个数与ｚ进行异或的最大值。</a:t>
            </a:r>
          </a:p>
        </p:txBody>
      </p:sp>
    </p:spTree>
    <p:extLst>
      <p:ext uri="{BB962C8B-B14F-4D97-AF65-F5344CB8AC3E}">
        <p14:creationId xmlns:p14="http://schemas.microsoft.com/office/powerpoint/2010/main" val="1595196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76689C-6DD1-4886-9B0B-98E87B73EEE7}"/>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1E766F33-A904-445F-A486-B48DBB836E0C}"/>
              </a:ext>
            </a:extLst>
          </p:cNvPr>
          <p:cNvSpPr>
            <a:spLocks noGrp="1"/>
          </p:cNvSpPr>
          <p:nvPr>
            <p:ph idx="1"/>
          </p:nvPr>
        </p:nvSpPr>
        <p:spPr/>
        <p:txBody>
          <a:bodyPr/>
          <a:lstStyle/>
          <a:p>
            <a:r>
              <a:rPr lang="zh-CN" altLang="en-US" dirty="0"/>
              <a:t>考虑如何类比前面的区间</a:t>
            </a:r>
            <a:r>
              <a:rPr lang="en-US" altLang="zh-CN" dirty="0"/>
              <a:t>kth</a:t>
            </a:r>
            <a:r>
              <a:rPr lang="zh-CN" altLang="en-US" dirty="0"/>
              <a:t>做法</a:t>
            </a:r>
          </a:p>
        </p:txBody>
      </p:sp>
    </p:spTree>
    <p:extLst>
      <p:ext uri="{BB962C8B-B14F-4D97-AF65-F5344CB8AC3E}">
        <p14:creationId xmlns:p14="http://schemas.microsoft.com/office/powerpoint/2010/main" val="2215275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D8DF3C-3CCF-4028-AF19-5949DF4B8ACE}"/>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B94A9BE7-1B56-422A-A76E-9204C07C22D0}"/>
              </a:ext>
            </a:extLst>
          </p:cNvPr>
          <p:cNvSpPr>
            <a:spLocks noGrp="1"/>
          </p:cNvSpPr>
          <p:nvPr>
            <p:ph idx="1"/>
          </p:nvPr>
        </p:nvSpPr>
        <p:spPr/>
        <p:txBody>
          <a:bodyPr/>
          <a:lstStyle/>
          <a:p>
            <a:r>
              <a:rPr lang="zh-CN" altLang="en-US" dirty="0"/>
              <a:t>给定一个集合，如何查询一个数</a:t>
            </a:r>
            <a:r>
              <a:rPr lang="en-US" altLang="zh-CN" dirty="0"/>
              <a:t>x</a:t>
            </a:r>
            <a:r>
              <a:rPr lang="zh-CN" altLang="en-US" dirty="0"/>
              <a:t>与集合的最大</a:t>
            </a:r>
            <a:r>
              <a:rPr lang="en-US" altLang="zh-CN" dirty="0" err="1"/>
              <a:t>xor</a:t>
            </a:r>
            <a:r>
              <a:rPr lang="zh-CN" altLang="en-US" dirty="0"/>
              <a:t>和？</a:t>
            </a:r>
            <a:endParaRPr lang="en-US" altLang="zh-CN" dirty="0"/>
          </a:p>
          <a:p>
            <a:r>
              <a:rPr lang="zh-CN" altLang="en-US" dirty="0"/>
              <a:t>对集合建立一棵可持久化</a:t>
            </a:r>
            <a:r>
              <a:rPr lang="en-US" altLang="zh-CN" dirty="0"/>
              <a:t>01Trie</a:t>
            </a:r>
            <a:r>
              <a:rPr lang="zh-CN" altLang="en-US" dirty="0"/>
              <a:t>（和值域线段树一样）</a:t>
            </a:r>
            <a:endParaRPr lang="en-US" altLang="zh-CN" dirty="0"/>
          </a:p>
          <a:p>
            <a:r>
              <a:rPr lang="zh-CN" altLang="en-US" dirty="0"/>
              <a:t>从高位到低位贪心，如果当前</a:t>
            </a:r>
            <a:r>
              <a:rPr lang="en-US" altLang="zh-CN" dirty="0"/>
              <a:t>x</a:t>
            </a:r>
            <a:r>
              <a:rPr lang="zh-CN" altLang="en-US" dirty="0"/>
              <a:t>这一位是</a:t>
            </a:r>
            <a:r>
              <a:rPr lang="en-US" altLang="zh-CN" dirty="0"/>
              <a:t>0</a:t>
            </a:r>
            <a:r>
              <a:rPr lang="zh-CN" altLang="en-US" dirty="0"/>
              <a:t>，则尽可能走</a:t>
            </a:r>
            <a:r>
              <a:rPr lang="en-US" altLang="zh-CN" dirty="0"/>
              <a:t>1</a:t>
            </a:r>
            <a:r>
              <a:rPr lang="zh-CN" altLang="en-US" dirty="0"/>
              <a:t>，否则尽可能走</a:t>
            </a:r>
            <a:r>
              <a:rPr lang="en-US" altLang="zh-CN" dirty="0"/>
              <a:t>0</a:t>
            </a:r>
            <a:endParaRPr lang="zh-CN" altLang="en-US" dirty="0"/>
          </a:p>
        </p:txBody>
      </p:sp>
    </p:spTree>
    <p:extLst>
      <p:ext uri="{BB962C8B-B14F-4D97-AF65-F5344CB8AC3E}">
        <p14:creationId xmlns:p14="http://schemas.microsoft.com/office/powerpoint/2010/main" val="28739877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DE2719E-BE73-4540-A9BB-FE8D9822F023}"/>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346ACABA-35A1-4017-81DA-F4C2A9E469BE}"/>
              </a:ext>
            </a:extLst>
          </p:cNvPr>
          <p:cNvSpPr>
            <a:spLocks noGrp="1"/>
          </p:cNvSpPr>
          <p:nvPr>
            <p:ph idx="1"/>
          </p:nvPr>
        </p:nvSpPr>
        <p:spPr/>
        <p:txBody>
          <a:bodyPr/>
          <a:lstStyle/>
          <a:p>
            <a:r>
              <a:rPr lang="zh-CN" altLang="en-US" dirty="0"/>
              <a:t>树上怎么做？</a:t>
            </a:r>
            <a:endParaRPr lang="en-US" altLang="zh-CN" dirty="0"/>
          </a:p>
          <a:p>
            <a:r>
              <a:rPr lang="zh-CN" altLang="en-US" dirty="0"/>
              <a:t>考虑树上前缀和的方法，从根到叶子建立可持久化</a:t>
            </a:r>
            <a:r>
              <a:rPr lang="en-US" altLang="zh-CN" dirty="0"/>
              <a:t>01Trie</a:t>
            </a:r>
          </a:p>
          <a:p>
            <a:r>
              <a:rPr lang="zh-CN" altLang="en-US" dirty="0"/>
              <a:t>每次查询的时候可以在</a:t>
            </a:r>
            <a:r>
              <a:rPr lang="en-US" altLang="zh-CN" dirty="0"/>
              <a:t>O( 1 )</a:t>
            </a:r>
            <a:r>
              <a:rPr lang="zh-CN" altLang="en-US" dirty="0"/>
              <a:t>棵</a:t>
            </a:r>
            <a:r>
              <a:rPr lang="en-US" altLang="zh-CN" dirty="0" err="1"/>
              <a:t>Trie</a:t>
            </a:r>
            <a:r>
              <a:rPr lang="zh-CN" altLang="en-US" dirty="0"/>
              <a:t>上一起二分实现，和区间</a:t>
            </a:r>
            <a:r>
              <a:rPr lang="en-US" altLang="zh-CN" dirty="0"/>
              <a:t>kth</a:t>
            </a:r>
            <a:r>
              <a:rPr lang="zh-CN" altLang="en-US" dirty="0"/>
              <a:t>是类似的</a:t>
            </a:r>
            <a:endParaRPr lang="en-US" altLang="zh-CN" dirty="0"/>
          </a:p>
          <a:p>
            <a:endParaRPr lang="en-US" altLang="zh-CN" dirty="0"/>
          </a:p>
          <a:p>
            <a:r>
              <a:rPr lang="zh-CN" altLang="en-US" dirty="0"/>
              <a:t>复杂度</a:t>
            </a:r>
            <a:r>
              <a:rPr lang="en-US" altLang="zh-CN" dirty="0"/>
              <a:t>O( (n + m)w )</a:t>
            </a:r>
            <a:endParaRPr lang="zh-CN" altLang="en-US" dirty="0"/>
          </a:p>
        </p:txBody>
      </p:sp>
    </p:spTree>
    <p:extLst>
      <p:ext uri="{BB962C8B-B14F-4D97-AF65-F5344CB8AC3E}">
        <p14:creationId xmlns:p14="http://schemas.microsoft.com/office/powerpoint/2010/main" val="1422501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D66B00-5EDC-4896-B359-EEBBA3E667FF}"/>
              </a:ext>
            </a:extLst>
          </p:cNvPr>
          <p:cNvSpPr>
            <a:spLocks noGrp="1"/>
          </p:cNvSpPr>
          <p:nvPr>
            <p:ph type="title"/>
          </p:nvPr>
        </p:nvSpPr>
        <p:spPr/>
        <p:txBody>
          <a:bodyPr/>
          <a:lstStyle/>
          <a:p>
            <a:r>
              <a:rPr lang="en-US" altLang="zh-CN" dirty="0"/>
              <a:t>Bzoj3524 [Poi2014]Couriers</a:t>
            </a:r>
            <a:endParaRPr lang="zh-CN" altLang="en-US" dirty="0"/>
          </a:p>
        </p:txBody>
      </p:sp>
      <p:sp>
        <p:nvSpPr>
          <p:cNvPr id="3" name="内容占位符 2">
            <a:extLst>
              <a:ext uri="{FF2B5EF4-FFF2-40B4-BE49-F238E27FC236}">
                <a16:creationId xmlns:a16="http://schemas.microsoft.com/office/drawing/2014/main" id="{0CA7D7BB-2B31-4B9B-AF12-00AF783A7D7B}"/>
              </a:ext>
            </a:extLst>
          </p:cNvPr>
          <p:cNvSpPr>
            <a:spLocks noGrp="1"/>
          </p:cNvSpPr>
          <p:nvPr>
            <p:ph idx="1"/>
          </p:nvPr>
        </p:nvSpPr>
        <p:spPr/>
        <p:txBody>
          <a:bodyPr/>
          <a:lstStyle/>
          <a:p>
            <a:r>
              <a:rPr lang="zh-CN" altLang="en-US" dirty="0"/>
              <a:t>给一个长度为</a:t>
            </a:r>
            <a:r>
              <a:rPr lang="en-US" altLang="zh-CN" dirty="0"/>
              <a:t>n</a:t>
            </a:r>
            <a:r>
              <a:rPr lang="zh-CN" altLang="en-US" dirty="0"/>
              <a:t>的序列</a:t>
            </a:r>
            <a:r>
              <a:rPr lang="en-US" altLang="zh-CN" dirty="0"/>
              <a:t>a</a:t>
            </a:r>
            <a:r>
              <a:rPr lang="zh-CN" altLang="en-US" dirty="0"/>
              <a:t>。</a:t>
            </a:r>
            <a:r>
              <a:rPr lang="en-US" altLang="zh-CN" dirty="0"/>
              <a:t>1≤a[</a:t>
            </a:r>
            <a:r>
              <a:rPr lang="en-US" altLang="zh-CN" dirty="0" err="1"/>
              <a:t>i</a:t>
            </a:r>
            <a:r>
              <a:rPr lang="en-US" altLang="zh-CN" dirty="0"/>
              <a:t>]≤n</a:t>
            </a:r>
            <a:r>
              <a:rPr lang="zh-CN" altLang="en-US" dirty="0"/>
              <a:t>。</a:t>
            </a:r>
            <a:br>
              <a:rPr lang="zh-CN" altLang="en-US" dirty="0"/>
            </a:br>
            <a:r>
              <a:rPr lang="en-US" altLang="zh-CN" dirty="0"/>
              <a:t>m</a:t>
            </a:r>
            <a:r>
              <a:rPr lang="zh-CN" altLang="en-US" dirty="0"/>
              <a:t>组询问，每次询问一个区间</a:t>
            </a:r>
            <a:r>
              <a:rPr lang="en-US" altLang="zh-CN" dirty="0"/>
              <a:t>[</a:t>
            </a:r>
            <a:r>
              <a:rPr lang="en-US" altLang="zh-CN" dirty="0" err="1"/>
              <a:t>l,r</a:t>
            </a:r>
            <a:r>
              <a:rPr lang="en-US" altLang="zh-CN" dirty="0"/>
              <a:t>]</a:t>
            </a:r>
            <a:r>
              <a:rPr lang="zh-CN" altLang="en-US" dirty="0"/>
              <a:t>，是否存在一个数在</a:t>
            </a:r>
            <a:r>
              <a:rPr lang="en-US" altLang="zh-CN" dirty="0"/>
              <a:t>[</a:t>
            </a:r>
            <a:r>
              <a:rPr lang="en-US" altLang="zh-CN" dirty="0" err="1"/>
              <a:t>l,r</a:t>
            </a:r>
            <a:r>
              <a:rPr lang="en-US" altLang="zh-CN" dirty="0"/>
              <a:t>]</a:t>
            </a:r>
            <a:r>
              <a:rPr lang="zh-CN" altLang="en-US" dirty="0"/>
              <a:t>中出现的次数大于</a:t>
            </a:r>
            <a:r>
              <a:rPr lang="en-US" altLang="zh-CN" dirty="0"/>
              <a:t>(r-l+1)/2</a:t>
            </a:r>
            <a:r>
              <a:rPr lang="zh-CN" altLang="en-US" dirty="0"/>
              <a:t>。</a:t>
            </a:r>
            <a:endParaRPr lang="en-US" altLang="zh-CN" dirty="0"/>
          </a:p>
          <a:p>
            <a:r>
              <a:rPr lang="zh-CN" altLang="en-US" dirty="0"/>
              <a:t>如果存在，输出这个数，否则输出</a:t>
            </a:r>
            <a:r>
              <a:rPr lang="en-US" altLang="zh-CN" dirty="0"/>
              <a:t>0</a:t>
            </a:r>
            <a:r>
              <a:rPr lang="zh-CN" altLang="en-US" dirty="0"/>
              <a:t>。</a:t>
            </a:r>
          </a:p>
        </p:txBody>
      </p:sp>
    </p:spTree>
    <p:extLst>
      <p:ext uri="{BB962C8B-B14F-4D97-AF65-F5344CB8AC3E}">
        <p14:creationId xmlns:p14="http://schemas.microsoft.com/office/powerpoint/2010/main" val="3821071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CE49648-C9C7-477A-8A49-FC69713CD22C}"/>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3F2F0EBD-982E-43F0-A0D7-C499410BC644}"/>
              </a:ext>
            </a:extLst>
          </p:cNvPr>
          <p:cNvSpPr>
            <a:spLocks noGrp="1"/>
          </p:cNvSpPr>
          <p:nvPr>
            <p:ph idx="1"/>
          </p:nvPr>
        </p:nvSpPr>
        <p:spPr/>
        <p:txBody>
          <a:bodyPr/>
          <a:lstStyle/>
          <a:p>
            <a:r>
              <a:rPr lang="zh-CN" altLang="en-US" dirty="0"/>
              <a:t>对序列建立可持久化</a:t>
            </a:r>
            <a:r>
              <a:rPr lang="en-US" altLang="zh-CN" dirty="0" err="1"/>
              <a:t>Trie</a:t>
            </a:r>
            <a:r>
              <a:rPr lang="zh-CN" altLang="en-US" dirty="0"/>
              <a:t>，每次查询的时候可以类比区间</a:t>
            </a:r>
            <a:r>
              <a:rPr lang="en-US" altLang="zh-CN" dirty="0"/>
              <a:t>kth</a:t>
            </a:r>
            <a:r>
              <a:rPr lang="zh-CN" altLang="en-US" dirty="0"/>
              <a:t>：</a:t>
            </a:r>
            <a:endParaRPr lang="en-US" altLang="zh-CN" dirty="0"/>
          </a:p>
          <a:p>
            <a:r>
              <a:rPr lang="en-US" altLang="zh-CN" dirty="0"/>
              <a:t>a</a:t>
            </a:r>
            <a:r>
              <a:rPr lang="zh-CN" altLang="en-US" dirty="0"/>
              <a:t>对应了</a:t>
            </a:r>
            <a:r>
              <a:rPr lang="en-US" altLang="zh-CN" dirty="0"/>
              <a:t>[1,l-1]</a:t>
            </a:r>
            <a:r>
              <a:rPr lang="zh-CN" altLang="en-US" dirty="0"/>
              <a:t>的</a:t>
            </a:r>
            <a:r>
              <a:rPr lang="en-US" altLang="zh-CN" dirty="0" err="1"/>
              <a:t>Trie</a:t>
            </a:r>
            <a:r>
              <a:rPr lang="zh-CN" altLang="en-US" dirty="0"/>
              <a:t>，</a:t>
            </a:r>
            <a:r>
              <a:rPr lang="en-US" altLang="zh-CN" dirty="0"/>
              <a:t>b</a:t>
            </a:r>
            <a:r>
              <a:rPr lang="zh-CN" altLang="en-US" dirty="0"/>
              <a:t>对应了</a:t>
            </a:r>
            <a:r>
              <a:rPr lang="en-US" altLang="zh-CN" dirty="0"/>
              <a:t>[1,r]</a:t>
            </a:r>
            <a:r>
              <a:rPr lang="zh-CN" altLang="en-US" dirty="0"/>
              <a:t>的</a:t>
            </a:r>
            <a:r>
              <a:rPr lang="en-US" altLang="zh-CN" dirty="0" err="1"/>
              <a:t>Trie</a:t>
            </a:r>
            <a:endParaRPr lang="en-US" altLang="zh-CN" dirty="0"/>
          </a:p>
          <a:p>
            <a:r>
              <a:rPr lang="zh-CN" altLang="en-US" dirty="0"/>
              <a:t>如果</a:t>
            </a:r>
            <a:r>
              <a:rPr lang="en-US" altLang="zh-CN" dirty="0"/>
              <a:t>a</a:t>
            </a:r>
            <a:r>
              <a:rPr lang="zh-CN" altLang="en-US" dirty="0"/>
              <a:t>的左子树大小</a:t>
            </a:r>
            <a:r>
              <a:rPr lang="en-US" altLang="zh-CN" dirty="0"/>
              <a:t>-b</a:t>
            </a:r>
            <a:r>
              <a:rPr lang="zh-CN" altLang="en-US" dirty="0"/>
              <a:t>的左子树大小</a:t>
            </a:r>
            <a:r>
              <a:rPr lang="en-US" altLang="zh-CN" dirty="0"/>
              <a:t>&gt;=</a:t>
            </a:r>
            <a:r>
              <a:rPr lang="zh-CN" altLang="en-US" dirty="0"/>
              <a:t>区间长度一半，则答案可能在这里</a:t>
            </a:r>
            <a:endParaRPr lang="en-US" altLang="zh-CN" dirty="0"/>
          </a:p>
          <a:p>
            <a:r>
              <a:rPr lang="zh-CN" altLang="en-US" dirty="0"/>
              <a:t>如果</a:t>
            </a:r>
            <a:r>
              <a:rPr lang="en-US" altLang="zh-CN" dirty="0"/>
              <a:t>a</a:t>
            </a:r>
            <a:r>
              <a:rPr lang="zh-CN" altLang="en-US" dirty="0"/>
              <a:t>的右子树大小</a:t>
            </a:r>
            <a:r>
              <a:rPr lang="en-US" altLang="zh-CN" dirty="0"/>
              <a:t>-b</a:t>
            </a:r>
            <a:r>
              <a:rPr lang="zh-CN" altLang="en-US" dirty="0"/>
              <a:t>的右子树大小</a:t>
            </a:r>
            <a:r>
              <a:rPr lang="en-US" altLang="zh-CN" dirty="0"/>
              <a:t>&gt;=</a:t>
            </a:r>
            <a:r>
              <a:rPr lang="zh-CN" altLang="en-US" dirty="0"/>
              <a:t>区间长度一半，则答案可能在这里</a:t>
            </a:r>
            <a:endParaRPr lang="en-US" altLang="zh-CN" dirty="0"/>
          </a:p>
          <a:p>
            <a:r>
              <a:rPr lang="zh-CN" altLang="en-US" dirty="0"/>
              <a:t>否则答案不存在</a:t>
            </a:r>
            <a:endParaRPr lang="en-US" altLang="zh-CN" dirty="0"/>
          </a:p>
          <a:p>
            <a:endParaRPr lang="en-US" altLang="zh-CN" dirty="0"/>
          </a:p>
          <a:p>
            <a:r>
              <a:rPr lang="en-US" altLang="zh-CN" dirty="0"/>
              <a:t>O( (</a:t>
            </a:r>
            <a:r>
              <a:rPr lang="en-US" altLang="zh-CN" dirty="0" err="1"/>
              <a:t>n+m</a:t>
            </a:r>
            <a:r>
              <a:rPr lang="en-US" altLang="zh-CN" dirty="0"/>
              <a:t>)</a:t>
            </a:r>
            <a:r>
              <a:rPr lang="en-US" altLang="zh-CN" dirty="0" err="1"/>
              <a:t>logn</a:t>
            </a:r>
            <a:r>
              <a:rPr lang="en-US" altLang="zh-CN" dirty="0"/>
              <a:t> )</a:t>
            </a:r>
            <a:endParaRPr lang="zh-CN" altLang="en-US" dirty="0"/>
          </a:p>
        </p:txBody>
      </p:sp>
    </p:spTree>
    <p:extLst>
      <p:ext uri="{BB962C8B-B14F-4D97-AF65-F5344CB8AC3E}">
        <p14:creationId xmlns:p14="http://schemas.microsoft.com/office/powerpoint/2010/main" val="26623075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62EFD44-A9A6-4068-8D61-E63C3A8E380F}"/>
              </a:ext>
            </a:extLst>
          </p:cNvPr>
          <p:cNvSpPr>
            <a:spLocks noGrp="1"/>
          </p:cNvSpPr>
          <p:nvPr>
            <p:ph type="title"/>
          </p:nvPr>
        </p:nvSpPr>
        <p:spPr/>
        <p:txBody>
          <a:bodyPr/>
          <a:lstStyle/>
          <a:p>
            <a:r>
              <a:rPr lang="en-US" altLang="zh-CN" dirty="0"/>
              <a:t>Bzoj2653: middle</a:t>
            </a:r>
            <a:endParaRPr lang="zh-CN" altLang="en-US" dirty="0"/>
          </a:p>
        </p:txBody>
      </p:sp>
      <p:sp>
        <p:nvSpPr>
          <p:cNvPr id="3" name="内容占位符 2">
            <a:extLst>
              <a:ext uri="{FF2B5EF4-FFF2-40B4-BE49-F238E27FC236}">
                <a16:creationId xmlns:a16="http://schemas.microsoft.com/office/drawing/2014/main" id="{A41DE747-E633-420E-8AA9-641C887E26D9}"/>
              </a:ext>
            </a:extLst>
          </p:cNvPr>
          <p:cNvSpPr>
            <a:spLocks noGrp="1"/>
          </p:cNvSpPr>
          <p:nvPr>
            <p:ph idx="1"/>
          </p:nvPr>
        </p:nvSpPr>
        <p:spPr/>
        <p:txBody>
          <a:bodyPr/>
          <a:lstStyle/>
          <a:p>
            <a:r>
              <a:rPr lang="zh-CN" altLang="en-US" dirty="0"/>
              <a:t>一个长度为</a:t>
            </a:r>
            <a:r>
              <a:rPr lang="en-US" altLang="zh-CN" dirty="0"/>
              <a:t>n</a:t>
            </a:r>
            <a:r>
              <a:rPr lang="zh-CN" altLang="en-US" dirty="0"/>
              <a:t>的序列</a:t>
            </a:r>
            <a:r>
              <a:rPr lang="en-US" altLang="zh-CN" dirty="0"/>
              <a:t>a</a:t>
            </a:r>
            <a:r>
              <a:rPr lang="zh-CN" altLang="en-US" dirty="0"/>
              <a:t>，设其排过序之后为</a:t>
            </a:r>
            <a:r>
              <a:rPr lang="en-US" altLang="zh-CN" dirty="0"/>
              <a:t>b</a:t>
            </a:r>
            <a:r>
              <a:rPr lang="zh-CN" altLang="en-US" dirty="0"/>
              <a:t>，其中位数定义为</a:t>
            </a:r>
            <a:r>
              <a:rPr lang="en-US" altLang="zh-CN" dirty="0"/>
              <a:t>b[n/2]</a:t>
            </a:r>
            <a:r>
              <a:rPr lang="zh-CN" altLang="en-US" dirty="0"/>
              <a:t>，其中</a:t>
            </a:r>
            <a:r>
              <a:rPr lang="en-US" altLang="zh-CN" dirty="0" err="1"/>
              <a:t>a,b</a:t>
            </a:r>
            <a:r>
              <a:rPr lang="zh-CN" altLang="en-US" dirty="0"/>
              <a:t>从</a:t>
            </a:r>
            <a:r>
              <a:rPr lang="en-US" altLang="zh-CN" dirty="0"/>
              <a:t>0</a:t>
            </a:r>
            <a:r>
              <a:rPr lang="zh-CN" altLang="en-US" dirty="0"/>
              <a:t>开始标号</a:t>
            </a:r>
            <a:r>
              <a:rPr lang="en-US" altLang="zh-CN" dirty="0"/>
              <a:t>,</a:t>
            </a:r>
            <a:r>
              <a:rPr lang="zh-CN" altLang="en-US" dirty="0"/>
              <a:t>除法取下整。</a:t>
            </a:r>
            <a:endParaRPr lang="en-US" altLang="zh-CN" dirty="0"/>
          </a:p>
          <a:p>
            <a:r>
              <a:rPr lang="zh-CN" altLang="en-US" dirty="0"/>
              <a:t>给你一个长度为</a:t>
            </a:r>
            <a:r>
              <a:rPr lang="en-US" altLang="zh-CN" dirty="0"/>
              <a:t>n</a:t>
            </a:r>
            <a:r>
              <a:rPr lang="zh-CN" altLang="en-US" dirty="0"/>
              <a:t>的序列</a:t>
            </a:r>
            <a:r>
              <a:rPr lang="en-US" altLang="zh-CN" dirty="0"/>
              <a:t>s</a:t>
            </a:r>
            <a:r>
              <a:rPr lang="zh-CN" altLang="en-US" dirty="0"/>
              <a:t>。</a:t>
            </a:r>
            <a:br>
              <a:rPr lang="en-US" altLang="zh-CN" dirty="0"/>
            </a:br>
            <a:r>
              <a:rPr lang="zh-CN" altLang="en-US" dirty="0"/>
              <a:t>回答</a:t>
            </a:r>
            <a:r>
              <a:rPr lang="en-US" altLang="zh-CN" dirty="0"/>
              <a:t>Q</a:t>
            </a:r>
            <a:r>
              <a:rPr lang="zh-CN" altLang="en-US" dirty="0"/>
              <a:t>个这样的询问：</a:t>
            </a:r>
            <a:r>
              <a:rPr lang="en-US" altLang="zh-CN" dirty="0"/>
              <a:t>s</a:t>
            </a:r>
            <a:r>
              <a:rPr lang="zh-CN" altLang="en-US" dirty="0"/>
              <a:t>的左端点在</a:t>
            </a:r>
            <a:r>
              <a:rPr lang="en-US" altLang="zh-CN" dirty="0"/>
              <a:t>[</a:t>
            </a:r>
            <a:r>
              <a:rPr lang="en-US" altLang="zh-CN" dirty="0" err="1"/>
              <a:t>a,b</a:t>
            </a:r>
            <a:r>
              <a:rPr lang="en-US" altLang="zh-CN" dirty="0"/>
              <a:t>]</a:t>
            </a:r>
            <a:r>
              <a:rPr lang="zh-CN" altLang="en-US" dirty="0"/>
              <a:t>之间</a:t>
            </a:r>
            <a:r>
              <a:rPr lang="en-US" altLang="zh-CN" dirty="0"/>
              <a:t>,</a:t>
            </a:r>
            <a:r>
              <a:rPr lang="zh-CN" altLang="en-US" dirty="0"/>
              <a:t>右端点在</a:t>
            </a:r>
            <a:r>
              <a:rPr lang="en-US" altLang="zh-CN" dirty="0"/>
              <a:t>[</a:t>
            </a:r>
            <a:r>
              <a:rPr lang="en-US" altLang="zh-CN" dirty="0" err="1"/>
              <a:t>c,d</a:t>
            </a:r>
            <a:r>
              <a:rPr lang="en-US" altLang="zh-CN" dirty="0"/>
              <a:t>]</a:t>
            </a:r>
            <a:r>
              <a:rPr lang="zh-CN" altLang="en-US" dirty="0"/>
              <a:t>之间的连续子序列中，最大的中位数。其中</a:t>
            </a:r>
            <a:r>
              <a:rPr lang="en-US" altLang="zh-CN" dirty="0"/>
              <a:t>a&lt;b&lt;c&lt;d</a:t>
            </a:r>
            <a:r>
              <a:rPr lang="zh-CN" altLang="en-US" dirty="0"/>
              <a:t>。</a:t>
            </a:r>
            <a:endParaRPr lang="en-US" altLang="zh-CN" dirty="0"/>
          </a:p>
          <a:p>
            <a:r>
              <a:rPr lang="zh-CN" altLang="en-US" dirty="0"/>
              <a:t>强制在线</a:t>
            </a:r>
          </a:p>
        </p:txBody>
      </p:sp>
    </p:spTree>
    <p:extLst>
      <p:ext uri="{BB962C8B-B14F-4D97-AF65-F5344CB8AC3E}">
        <p14:creationId xmlns:p14="http://schemas.microsoft.com/office/powerpoint/2010/main" val="3055444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2C0834F-A570-4C16-86B9-9E23F8901F51}"/>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9DBAB741-995F-430F-A688-FD00B8169B97}"/>
              </a:ext>
            </a:extLst>
          </p:cNvPr>
          <p:cNvSpPr>
            <a:spLocks noGrp="1"/>
          </p:cNvSpPr>
          <p:nvPr>
            <p:ph idx="1"/>
          </p:nvPr>
        </p:nvSpPr>
        <p:spPr/>
        <p:txBody>
          <a:bodyPr/>
          <a:lstStyle/>
          <a:p>
            <a:r>
              <a:rPr lang="zh-CN" altLang="en-US" dirty="0"/>
              <a:t>这种形式的查询如何处理呢？</a:t>
            </a:r>
            <a:endParaRPr lang="en-US" altLang="zh-CN" dirty="0"/>
          </a:p>
          <a:p>
            <a:r>
              <a:rPr lang="zh-CN" altLang="en-US" dirty="0"/>
              <a:t>不难发现实际上就是我们必须选出</a:t>
            </a:r>
            <a:r>
              <a:rPr lang="en-US" altLang="zh-CN" dirty="0"/>
              <a:t>[</a:t>
            </a:r>
            <a:r>
              <a:rPr lang="en-US" altLang="zh-CN" dirty="0" err="1"/>
              <a:t>b,c</a:t>
            </a:r>
            <a:r>
              <a:rPr lang="en-US" altLang="zh-CN" dirty="0"/>
              <a:t>]</a:t>
            </a:r>
            <a:r>
              <a:rPr lang="zh-CN" altLang="en-US" dirty="0"/>
              <a:t>这个区间</a:t>
            </a:r>
            <a:endParaRPr lang="en-US" altLang="zh-CN" dirty="0"/>
          </a:p>
          <a:p>
            <a:r>
              <a:rPr lang="zh-CN" altLang="en-US" dirty="0"/>
              <a:t>然后两边可以各增加一个</a:t>
            </a:r>
            <a:r>
              <a:rPr lang="en-US" altLang="zh-CN" dirty="0"/>
              <a:t>[</a:t>
            </a:r>
            <a:r>
              <a:rPr lang="en-US" altLang="zh-CN" dirty="0" err="1"/>
              <a:t>l,b</a:t>
            </a:r>
            <a:r>
              <a:rPr lang="en-US" altLang="zh-CN" dirty="0"/>
              <a:t>)</a:t>
            </a:r>
            <a:r>
              <a:rPr lang="zh-CN" altLang="en-US" dirty="0"/>
              <a:t>和</a:t>
            </a:r>
            <a:r>
              <a:rPr lang="en-US" altLang="zh-CN" dirty="0"/>
              <a:t>(</a:t>
            </a:r>
            <a:r>
              <a:rPr lang="en-US" altLang="zh-CN" dirty="0" err="1"/>
              <a:t>c,r</a:t>
            </a:r>
            <a:r>
              <a:rPr lang="en-US" altLang="zh-CN" dirty="0"/>
              <a:t>]</a:t>
            </a:r>
            <a:r>
              <a:rPr lang="zh-CN" altLang="en-US" dirty="0"/>
              <a:t>，其中</a:t>
            </a:r>
            <a:r>
              <a:rPr lang="en-US" altLang="zh-CN" dirty="0"/>
              <a:t>l</a:t>
            </a:r>
            <a:r>
              <a:rPr lang="zh-CN" altLang="en-US" dirty="0"/>
              <a:t>在</a:t>
            </a:r>
            <a:r>
              <a:rPr lang="en-US" altLang="zh-CN" dirty="0"/>
              <a:t>[</a:t>
            </a:r>
            <a:r>
              <a:rPr lang="en-US" altLang="zh-CN" dirty="0" err="1"/>
              <a:t>a,b</a:t>
            </a:r>
            <a:r>
              <a:rPr lang="en-US" altLang="zh-CN" dirty="0"/>
              <a:t>[</a:t>
            </a:r>
            <a:r>
              <a:rPr lang="zh-CN" altLang="en-US" dirty="0"/>
              <a:t>中，</a:t>
            </a:r>
            <a:r>
              <a:rPr lang="en-US" altLang="zh-CN" dirty="0"/>
              <a:t>r</a:t>
            </a:r>
            <a:r>
              <a:rPr lang="zh-CN" altLang="en-US" dirty="0"/>
              <a:t>在</a:t>
            </a:r>
            <a:r>
              <a:rPr lang="en-US" altLang="zh-CN" dirty="0"/>
              <a:t>[</a:t>
            </a:r>
            <a:r>
              <a:rPr lang="en-US" altLang="zh-CN" dirty="0" err="1"/>
              <a:t>c,d</a:t>
            </a:r>
            <a:r>
              <a:rPr lang="en-US" altLang="zh-CN" dirty="0"/>
              <a:t>]</a:t>
            </a:r>
            <a:r>
              <a:rPr lang="zh-CN" altLang="en-US" dirty="0"/>
              <a:t>中</a:t>
            </a:r>
            <a:endParaRPr lang="en-US" altLang="zh-CN" dirty="0"/>
          </a:p>
          <a:p>
            <a:endParaRPr lang="zh-CN" altLang="en-US" dirty="0"/>
          </a:p>
        </p:txBody>
      </p:sp>
      <p:pic>
        <p:nvPicPr>
          <p:cNvPr id="4" name="图片 3">
            <a:extLst>
              <a:ext uri="{FF2B5EF4-FFF2-40B4-BE49-F238E27FC236}">
                <a16:creationId xmlns:a16="http://schemas.microsoft.com/office/drawing/2014/main" id="{C411F495-FE8A-4081-927F-5C72FFB48D1B}"/>
              </a:ext>
            </a:extLst>
          </p:cNvPr>
          <p:cNvPicPr>
            <a:picLocks noChangeAspect="1"/>
          </p:cNvPicPr>
          <p:nvPr/>
        </p:nvPicPr>
        <p:blipFill>
          <a:blip r:embed="rId2"/>
          <a:stretch>
            <a:fillRect/>
          </a:stretch>
        </p:blipFill>
        <p:spPr>
          <a:xfrm>
            <a:off x="1174995" y="3534569"/>
            <a:ext cx="6881151" cy="1605602"/>
          </a:xfrm>
          <a:prstGeom prst="rect">
            <a:avLst/>
          </a:prstGeom>
        </p:spPr>
      </p:pic>
    </p:spTree>
    <p:extLst>
      <p:ext uri="{BB962C8B-B14F-4D97-AF65-F5344CB8AC3E}">
        <p14:creationId xmlns:p14="http://schemas.microsoft.com/office/powerpoint/2010/main" val="1676240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A7D83E-F55E-4585-AEB3-3634EEFF83B1}"/>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F9C61257-09C7-484E-B5EB-DFD765CC811E}"/>
              </a:ext>
            </a:extLst>
          </p:cNvPr>
          <p:cNvSpPr>
            <a:spLocks noGrp="1"/>
          </p:cNvSpPr>
          <p:nvPr>
            <p:ph idx="1"/>
          </p:nvPr>
        </p:nvSpPr>
        <p:spPr/>
        <p:txBody>
          <a:bodyPr/>
          <a:lstStyle/>
          <a:p>
            <a:r>
              <a:rPr lang="zh-CN" altLang="en-US" dirty="0"/>
              <a:t>中位数的通用处理方法？</a:t>
            </a:r>
            <a:endParaRPr lang="en-US" altLang="zh-CN" dirty="0"/>
          </a:p>
          <a:p>
            <a:r>
              <a:rPr lang="zh-CN" altLang="en-US" dirty="0"/>
              <a:t>二分答案</a:t>
            </a:r>
            <a:r>
              <a:rPr lang="en-US" altLang="zh-CN" dirty="0"/>
              <a:t>x</a:t>
            </a:r>
            <a:r>
              <a:rPr lang="zh-CN" altLang="en-US" dirty="0"/>
              <a:t>，把小于</a:t>
            </a:r>
            <a:r>
              <a:rPr lang="en-US" altLang="zh-CN" dirty="0"/>
              <a:t>x</a:t>
            </a:r>
            <a:r>
              <a:rPr lang="zh-CN" altLang="en-US" dirty="0"/>
              <a:t>的设为</a:t>
            </a:r>
            <a:r>
              <a:rPr lang="en-US" altLang="zh-CN" dirty="0"/>
              <a:t>-1</a:t>
            </a:r>
            <a:r>
              <a:rPr lang="zh-CN" altLang="en-US" dirty="0"/>
              <a:t>，大于等于</a:t>
            </a:r>
            <a:r>
              <a:rPr lang="en-US" altLang="zh-CN" dirty="0"/>
              <a:t>x</a:t>
            </a:r>
            <a:r>
              <a:rPr lang="zh-CN" altLang="en-US" dirty="0"/>
              <a:t>的设为</a:t>
            </a:r>
            <a:r>
              <a:rPr lang="en-US" altLang="zh-CN" dirty="0"/>
              <a:t>1</a:t>
            </a:r>
          </a:p>
          <a:p>
            <a:r>
              <a:rPr lang="zh-CN" altLang="en-US" dirty="0"/>
              <a:t>如果区间和</a:t>
            </a:r>
            <a:r>
              <a:rPr lang="en-US" altLang="zh-CN" dirty="0"/>
              <a:t>&gt;=0</a:t>
            </a:r>
            <a:r>
              <a:rPr lang="zh-CN" altLang="en-US" dirty="0"/>
              <a:t>，则</a:t>
            </a:r>
            <a:r>
              <a:rPr lang="en-US" altLang="zh-CN" dirty="0"/>
              <a:t>&gt;=x</a:t>
            </a:r>
            <a:r>
              <a:rPr lang="zh-CN" altLang="en-US" dirty="0"/>
              <a:t>的数出现次数</a:t>
            </a:r>
            <a:r>
              <a:rPr lang="en-US" altLang="zh-CN" dirty="0"/>
              <a:t>&gt;=</a:t>
            </a:r>
            <a:r>
              <a:rPr lang="zh-CN" altLang="en-US" dirty="0"/>
              <a:t>区间长度的一半，则中位数</a:t>
            </a:r>
            <a:r>
              <a:rPr lang="en-US" altLang="zh-CN" dirty="0"/>
              <a:t>&gt;=x</a:t>
            </a:r>
          </a:p>
          <a:p>
            <a:endParaRPr lang="zh-CN" altLang="en-US" dirty="0"/>
          </a:p>
        </p:txBody>
      </p:sp>
    </p:spTree>
    <p:extLst>
      <p:ext uri="{BB962C8B-B14F-4D97-AF65-F5344CB8AC3E}">
        <p14:creationId xmlns:p14="http://schemas.microsoft.com/office/powerpoint/2010/main" val="7088354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F64D08-900C-47B1-918B-64F94658B8C7}"/>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0F1FFDAB-CFD6-4A03-A4B4-9AB0D47B36B0}"/>
              </a:ext>
            </a:extLst>
          </p:cNvPr>
          <p:cNvSpPr>
            <a:spLocks noGrp="1"/>
          </p:cNvSpPr>
          <p:nvPr>
            <p:ph idx="1"/>
          </p:nvPr>
        </p:nvSpPr>
        <p:spPr/>
        <p:txBody>
          <a:bodyPr/>
          <a:lstStyle/>
          <a:p>
            <a:r>
              <a:rPr lang="zh-CN" altLang="en-US" dirty="0"/>
              <a:t>于是我们可以二分答案</a:t>
            </a:r>
            <a:r>
              <a:rPr lang="en-US" altLang="zh-CN" dirty="0"/>
              <a:t>x</a:t>
            </a:r>
          </a:p>
          <a:p>
            <a:r>
              <a:rPr lang="zh-CN" altLang="en-US" dirty="0"/>
              <a:t>验证的时候，先查询</a:t>
            </a:r>
            <a:r>
              <a:rPr lang="en-US" altLang="zh-CN" dirty="0"/>
              <a:t>[</a:t>
            </a:r>
            <a:r>
              <a:rPr lang="en-US" altLang="zh-CN" dirty="0" err="1"/>
              <a:t>b,c</a:t>
            </a:r>
            <a:r>
              <a:rPr lang="en-US" altLang="zh-CN" dirty="0"/>
              <a:t>]</a:t>
            </a:r>
            <a:r>
              <a:rPr lang="zh-CN" altLang="en-US" dirty="0"/>
              <a:t>中</a:t>
            </a:r>
            <a:r>
              <a:rPr lang="en-US" altLang="zh-CN" dirty="0"/>
              <a:t>&gt;=x</a:t>
            </a:r>
            <a:r>
              <a:rPr lang="zh-CN" altLang="en-US" dirty="0"/>
              <a:t>的数个数</a:t>
            </a:r>
            <a:endParaRPr lang="en-US" altLang="zh-CN" dirty="0"/>
          </a:p>
          <a:p>
            <a:r>
              <a:rPr lang="zh-CN" altLang="en-US" dirty="0"/>
              <a:t>然后需要找到左右两边和最大的一段？</a:t>
            </a:r>
            <a:endParaRPr lang="en-US" altLang="zh-CN" dirty="0"/>
          </a:p>
          <a:p>
            <a:r>
              <a:rPr lang="zh-CN" altLang="en-US" dirty="0"/>
              <a:t>从小到大加入权值，把小于当前权值的设为</a:t>
            </a:r>
            <a:r>
              <a:rPr lang="en-US" altLang="zh-CN" dirty="0"/>
              <a:t>-1</a:t>
            </a:r>
            <a:r>
              <a:rPr lang="zh-CN" altLang="en-US" dirty="0"/>
              <a:t>，否则设为</a:t>
            </a:r>
            <a:r>
              <a:rPr lang="en-US" altLang="zh-CN" dirty="0"/>
              <a:t>1</a:t>
            </a:r>
          </a:p>
          <a:p>
            <a:r>
              <a:rPr lang="zh-CN" altLang="en-US" dirty="0"/>
              <a:t>用线段树维护区间和与最大的前后缀和，这样就可以找到一个点向两边最大延伸出的一段了</a:t>
            </a:r>
            <a:endParaRPr lang="en-US" altLang="zh-CN" dirty="0"/>
          </a:p>
          <a:p>
            <a:r>
              <a:rPr lang="zh-CN" altLang="en-US" dirty="0"/>
              <a:t>可持久化这个线段树即可</a:t>
            </a:r>
            <a:endParaRPr lang="en-US" altLang="zh-CN" dirty="0"/>
          </a:p>
          <a:p>
            <a:r>
              <a:rPr lang="en-US" altLang="zh-CN" dirty="0"/>
              <a:t>O( </a:t>
            </a:r>
            <a:r>
              <a:rPr lang="en-US" altLang="zh-CN" dirty="0" err="1"/>
              <a:t>nlogn</a:t>
            </a:r>
            <a:r>
              <a:rPr lang="en-US" altLang="zh-CN" dirty="0"/>
              <a:t> + mlog^2n )</a:t>
            </a:r>
            <a:endParaRPr lang="zh-CN" altLang="en-US" dirty="0"/>
          </a:p>
        </p:txBody>
      </p:sp>
    </p:spTree>
    <p:extLst>
      <p:ext uri="{BB962C8B-B14F-4D97-AF65-F5344CB8AC3E}">
        <p14:creationId xmlns:p14="http://schemas.microsoft.com/office/powerpoint/2010/main" val="11316507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D0BFF1-9D67-4B5C-A29D-22B8B8F96CF6}"/>
              </a:ext>
            </a:extLst>
          </p:cNvPr>
          <p:cNvSpPr>
            <a:spLocks noGrp="1"/>
          </p:cNvSpPr>
          <p:nvPr>
            <p:ph type="title"/>
          </p:nvPr>
        </p:nvSpPr>
        <p:spPr/>
        <p:txBody>
          <a:bodyPr/>
          <a:lstStyle/>
          <a:p>
            <a:r>
              <a:rPr lang="en-US" altLang="zh-CN" dirty="0"/>
              <a:t>【UNR #1】</a:t>
            </a:r>
            <a:r>
              <a:rPr lang="zh-CN" altLang="en-US" dirty="0"/>
              <a:t>火车管理</a:t>
            </a:r>
          </a:p>
        </p:txBody>
      </p:sp>
      <p:sp>
        <p:nvSpPr>
          <p:cNvPr id="3" name="内容占位符 2">
            <a:extLst>
              <a:ext uri="{FF2B5EF4-FFF2-40B4-BE49-F238E27FC236}">
                <a16:creationId xmlns:a16="http://schemas.microsoft.com/office/drawing/2014/main" id="{255F96CA-3766-44F8-A266-48876921BA2E}"/>
              </a:ext>
            </a:extLst>
          </p:cNvPr>
          <p:cNvSpPr>
            <a:spLocks noGrp="1"/>
          </p:cNvSpPr>
          <p:nvPr>
            <p:ph idx="1"/>
          </p:nvPr>
        </p:nvSpPr>
        <p:spPr/>
        <p:txBody>
          <a:bodyPr>
            <a:normAutofit/>
          </a:bodyPr>
          <a:lstStyle/>
          <a:p>
            <a:r>
              <a:rPr lang="zh-CN" altLang="en-US" dirty="0"/>
              <a:t>有 </a:t>
            </a:r>
            <a:r>
              <a:rPr lang="en-US" altLang="zh-CN" dirty="0"/>
              <a:t>n </a:t>
            </a:r>
            <a:r>
              <a:rPr lang="zh-CN" altLang="en-US" dirty="0"/>
              <a:t>个栈，</a:t>
            </a:r>
            <a:r>
              <a:rPr lang="en-US" altLang="zh-CN" dirty="0"/>
              <a:t>m </a:t>
            </a:r>
            <a:r>
              <a:rPr lang="zh-CN" altLang="en-US" dirty="0"/>
              <a:t>次操作。</a:t>
            </a:r>
          </a:p>
          <a:p>
            <a:r>
              <a:rPr lang="en-US" altLang="zh-CN" dirty="0"/>
              <a:t>1.</a:t>
            </a:r>
            <a:r>
              <a:rPr lang="zh-CN" altLang="en-US" dirty="0"/>
              <a:t>将 </a:t>
            </a:r>
            <a:r>
              <a:rPr lang="en-US" altLang="zh-CN" dirty="0"/>
              <a:t>x </a:t>
            </a:r>
            <a:r>
              <a:rPr lang="zh-CN" altLang="en-US" dirty="0"/>
              <a:t>压入 </a:t>
            </a:r>
            <a:r>
              <a:rPr lang="en-US" altLang="zh-CN" dirty="0"/>
              <a:t>[</a:t>
            </a:r>
            <a:r>
              <a:rPr lang="en-US" altLang="zh-CN" dirty="0" err="1"/>
              <a:t>l,r</a:t>
            </a:r>
            <a:r>
              <a:rPr lang="en-US" altLang="zh-CN" dirty="0"/>
              <a:t>] </a:t>
            </a:r>
            <a:r>
              <a:rPr lang="zh-CN" altLang="en-US" dirty="0"/>
              <a:t>的栈中</a:t>
            </a:r>
          </a:p>
          <a:p>
            <a:r>
              <a:rPr lang="en-US" altLang="zh-CN" dirty="0"/>
              <a:t>2.</a:t>
            </a:r>
            <a:r>
              <a:rPr lang="zh-CN" altLang="en-US" dirty="0"/>
              <a:t>将 </a:t>
            </a:r>
            <a:r>
              <a:rPr lang="en-US" altLang="zh-CN" dirty="0"/>
              <a:t>l </a:t>
            </a:r>
            <a:r>
              <a:rPr lang="zh-CN" altLang="en-US" dirty="0"/>
              <a:t>的栈顶弹出</a:t>
            </a:r>
          </a:p>
          <a:p>
            <a:r>
              <a:rPr lang="en-US" altLang="zh-CN" dirty="0"/>
              <a:t>3.</a:t>
            </a:r>
            <a:r>
              <a:rPr lang="zh-CN" altLang="en-US" dirty="0"/>
              <a:t>询问 </a:t>
            </a:r>
            <a:r>
              <a:rPr lang="en-US" altLang="zh-CN" dirty="0"/>
              <a:t>[</a:t>
            </a:r>
            <a:r>
              <a:rPr lang="en-US" altLang="zh-CN" dirty="0" err="1"/>
              <a:t>l,r</a:t>
            </a:r>
            <a:r>
              <a:rPr lang="en-US" altLang="zh-CN" dirty="0"/>
              <a:t>] </a:t>
            </a:r>
            <a:r>
              <a:rPr lang="zh-CN" altLang="en-US" dirty="0"/>
              <a:t>栈顶的和</a:t>
            </a:r>
          </a:p>
          <a:p>
            <a:endParaRPr lang="zh-CN" altLang="en-US" dirty="0"/>
          </a:p>
          <a:p>
            <a:r>
              <a:rPr lang="en-US" altLang="zh-CN" dirty="0"/>
              <a:t>n,m≤5×10^5</a:t>
            </a:r>
            <a:endParaRPr lang="zh-CN" altLang="en-US" dirty="0"/>
          </a:p>
        </p:txBody>
      </p:sp>
    </p:spTree>
    <p:extLst>
      <p:ext uri="{BB962C8B-B14F-4D97-AF65-F5344CB8AC3E}">
        <p14:creationId xmlns:p14="http://schemas.microsoft.com/office/powerpoint/2010/main" val="1332350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78A952-F520-47B1-9755-3F9613901665}"/>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EEE57135-EF28-4BDE-B887-7E04228918DE}"/>
              </a:ext>
            </a:extLst>
          </p:cNvPr>
          <p:cNvSpPr>
            <a:spLocks noGrp="1"/>
          </p:cNvSpPr>
          <p:nvPr>
            <p:ph idx="1"/>
          </p:nvPr>
        </p:nvSpPr>
        <p:spPr/>
        <p:txBody>
          <a:bodyPr/>
          <a:lstStyle/>
          <a:p>
            <a:r>
              <a:rPr lang="zh-CN" altLang="en-US" dirty="0"/>
              <a:t>第一个和第三个操作都是基本的线段树操作，第二个操作我们可以把它看做返回该元素的上一个版本，不难想到用可持久化线段树去维护。</a:t>
            </a:r>
          </a:p>
          <a:p>
            <a:r>
              <a:rPr lang="zh-CN" altLang="en-US" dirty="0"/>
              <a:t>我们在可持久化线段树上维护两个信息，当前节点的版本和当前区间的权值，这个版本标记我们可以把它看做</a:t>
            </a:r>
            <a:r>
              <a:rPr lang="en-US" altLang="zh-CN" dirty="0"/>
              <a:t>lazy</a:t>
            </a:r>
            <a:r>
              <a:rPr lang="zh-CN" altLang="en-US" dirty="0"/>
              <a:t>标记，每次访问的时候下放即可。</a:t>
            </a:r>
            <a:endParaRPr lang="en-US" altLang="zh-CN" dirty="0"/>
          </a:p>
          <a:p>
            <a:endParaRPr lang="en-US" altLang="zh-CN" dirty="0"/>
          </a:p>
          <a:p>
            <a:r>
              <a:rPr lang="en-US" altLang="zh-CN" dirty="0"/>
              <a:t>O( </a:t>
            </a:r>
            <a:r>
              <a:rPr lang="en-US" altLang="zh-CN" dirty="0" err="1"/>
              <a:t>mlogn</a:t>
            </a:r>
            <a:r>
              <a:rPr lang="en-US" altLang="zh-CN" dirty="0"/>
              <a:t> )</a:t>
            </a:r>
            <a:endParaRPr lang="zh-CN" altLang="en-US" dirty="0"/>
          </a:p>
          <a:p>
            <a:endParaRPr lang="zh-CN" altLang="en-US" dirty="0"/>
          </a:p>
        </p:txBody>
      </p:sp>
    </p:spTree>
    <p:extLst>
      <p:ext uri="{BB962C8B-B14F-4D97-AF65-F5344CB8AC3E}">
        <p14:creationId xmlns:p14="http://schemas.microsoft.com/office/powerpoint/2010/main" val="41478277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968D98-B79C-4DAD-85D5-B877D0133F2B}"/>
              </a:ext>
            </a:extLst>
          </p:cNvPr>
          <p:cNvSpPr>
            <a:spLocks noGrp="1"/>
          </p:cNvSpPr>
          <p:nvPr>
            <p:ph type="title"/>
          </p:nvPr>
        </p:nvSpPr>
        <p:spPr/>
        <p:txBody>
          <a:bodyPr/>
          <a:lstStyle/>
          <a:p>
            <a:r>
              <a:rPr lang="zh-CN" altLang="en-US" dirty="0"/>
              <a:t>可持久化数组</a:t>
            </a:r>
          </a:p>
        </p:txBody>
      </p:sp>
      <p:sp>
        <p:nvSpPr>
          <p:cNvPr id="3" name="内容占位符 2">
            <a:extLst>
              <a:ext uri="{FF2B5EF4-FFF2-40B4-BE49-F238E27FC236}">
                <a16:creationId xmlns:a16="http://schemas.microsoft.com/office/drawing/2014/main" id="{4186DD42-B829-40B4-9158-F02621E07303}"/>
              </a:ext>
            </a:extLst>
          </p:cNvPr>
          <p:cNvSpPr>
            <a:spLocks noGrp="1"/>
          </p:cNvSpPr>
          <p:nvPr>
            <p:ph idx="1"/>
          </p:nvPr>
        </p:nvSpPr>
        <p:spPr/>
        <p:txBody>
          <a:bodyPr/>
          <a:lstStyle/>
          <a:p>
            <a:r>
              <a:rPr lang="zh-CN" altLang="en-US" dirty="0"/>
              <a:t>字面意思，我们需要完全可持久化一个数组，这里强制在线</a:t>
            </a:r>
            <a:endParaRPr lang="en-US" altLang="zh-CN" dirty="0"/>
          </a:p>
          <a:p>
            <a:r>
              <a:rPr lang="zh-CN" altLang="en-US" dirty="0"/>
              <a:t>在</a:t>
            </a:r>
            <a:r>
              <a:rPr lang="en-US" altLang="zh-CN" dirty="0"/>
              <a:t>OI</a:t>
            </a:r>
            <a:r>
              <a:rPr lang="zh-CN" altLang="en-US" dirty="0"/>
              <a:t>中，我们使用可持久化线段树来实现可持久化数组，时间复杂度</a:t>
            </a:r>
            <a:r>
              <a:rPr lang="en-US" altLang="zh-CN" dirty="0"/>
              <a:t>O( </a:t>
            </a:r>
            <a:r>
              <a:rPr lang="en-US" altLang="zh-CN" dirty="0" err="1"/>
              <a:t>logn</a:t>
            </a:r>
            <a:r>
              <a:rPr lang="en-US" altLang="zh-CN" dirty="0"/>
              <a:t> )</a:t>
            </a:r>
          </a:p>
          <a:p>
            <a:r>
              <a:rPr lang="zh-CN" altLang="en-US" dirty="0"/>
              <a:t>这个问题被证明了复杂度为 </a:t>
            </a:r>
            <a:r>
              <a:rPr lang="en-US" altLang="zh-CN" dirty="0"/>
              <a:t>Θ( </a:t>
            </a:r>
            <a:r>
              <a:rPr lang="en-US" altLang="zh-CN" dirty="0" err="1"/>
              <a:t>loglogn</a:t>
            </a:r>
            <a:r>
              <a:rPr lang="en-US" altLang="zh-CN" dirty="0"/>
              <a:t> )</a:t>
            </a:r>
            <a:r>
              <a:rPr lang="zh-CN" altLang="en-US" dirty="0"/>
              <a:t>，因为使用</a:t>
            </a:r>
            <a:r>
              <a:rPr lang="en-US" altLang="zh-CN" dirty="0" err="1"/>
              <a:t>vEB</a:t>
            </a:r>
            <a:r>
              <a:rPr lang="zh-CN" altLang="en-US" dirty="0"/>
              <a:t>树或</a:t>
            </a:r>
            <a:r>
              <a:rPr lang="en-US" altLang="zh-CN" dirty="0"/>
              <a:t>y-fast </a:t>
            </a:r>
            <a:r>
              <a:rPr lang="en-US" altLang="zh-CN" dirty="0" err="1"/>
              <a:t>trie</a:t>
            </a:r>
            <a:r>
              <a:rPr lang="zh-CN" altLang="en-US" dirty="0"/>
              <a:t>而</a:t>
            </a:r>
            <a:r>
              <a:rPr lang="en-US" altLang="zh-CN" dirty="0"/>
              <a:t>not practical</a:t>
            </a:r>
            <a:r>
              <a:rPr lang="zh-CN" altLang="en-US" dirty="0"/>
              <a:t>，具体做法不做详细介绍</a:t>
            </a:r>
            <a:endParaRPr lang="en-US" altLang="zh-CN" dirty="0"/>
          </a:p>
          <a:p>
            <a:endParaRPr lang="zh-CN" altLang="en-US" dirty="0"/>
          </a:p>
        </p:txBody>
      </p:sp>
    </p:spTree>
    <p:extLst>
      <p:ext uri="{BB962C8B-B14F-4D97-AF65-F5344CB8AC3E}">
        <p14:creationId xmlns:p14="http://schemas.microsoft.com/office/powerpoint/2010/main" val="30423877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D70097-4F91-470C-B1C2-05213227C74F}"/>
              </a:ext>
            </a:extLst>
          </p:cNvPr>
          <p:cNvSpPr>
            <a:spLocks noGrp="1"/>
          </p:cNvSpPr>
          <p:nvPr>
            <p:ph type="title"/>
          </p:nvPr>
        </p:nvSpPr>
        <p:spPr/>
        <p:txBody>
          <a:bodyPr/>
          <a:lstStyle/>
          <a:p>
            <a:r>
              <a:rPr lang="en-US" altLang="zh-CN" dirty="0"/>
              <a:t>Luogu3402 </a:t>
            </a:r>
            <a:r>
              <a:rPr lang="zh-CN" altLang="en-US" dirty="0"/>
              <a:t>可持久化并查集</a:t>
            </a:r>
          </a:p>
        </p:txBody>
      </p:sp>
      <p:sp>
        <p:nvSpPr>
          <p:cNvPr id="3" name="内容占位符 2">
            <a:extLst>
              <a:ext uri="{FF2B5EF4-FFF2-40B4-BE49-F238E27FC236}">
                <a16:creationId xmlns:a16="http://schemas.microsoft.com/office/drawing/2014/main" id="{161C26C1-77D0-4FEC-8A6D-9926CF689672}"/>
              </a:ext>
            </a:extLst>
          </p:cNvPr>
          <p:cNvSpPr>
            <a:spLocks noGrp="1"/>
          </p:cNvSpPr>
          <p:nvPr>
            <p:ph idx="1"/>
          </p:nvPr>
        </p:nvSpPr>
        <p:spPr/>
        <p:txBody>
          <a:bodyPr/>
          <a:lstStyle/>
          <a:p>
            <a:r>
              <a:rPr lang="en-US" altLang="zh-CN" dirty="0"/>
              <a:t>1 a b </a:t>
            </a:r>
            <a:r>
              <a:rPr lang="zh-CN" altLang="en-US" dirty="0"/>
              <a:t>合并</a:t>
            </a:r>
            <a:r>
              <a:rPr lang="en-US" altLang="zh-CN" dirty="0" err="1"/>
              <a:t>a,b</a:t>
            </a:r>
            <a:r>
              <a:rPr lang="zh-CN" altLang="en-US" dirty="0"/>
              <a:t>所在集合</a:t>
            </a:r>
            <a:br>
              <a:rPr lang="zh-CN" altLang="en-US" dirty="0"/>
            </a:br>
            <a:r>
              <a:rPr lang="en-US" altLang="zh-CN" dirty="0"/>
              <a:t>2 k </a:t>
            </a:r>
            <a:r>
              <a:rPr lang="zh-CN" altLang="en-US" dirty="0"/>
              <a:t>回到第</a:t>
            </a:r>
            <a:r>
              <a:rPr lang="en-US" altLang="zh-CN" dirty="0"/>
              <a:t>k</a:t>
            </a:r>
            <a:r>
              <a:rPr lang="zh-CN" altLang="en-US" dirty="0"/>
              <a:t>次操作之后的状态</a:t>
            </a:r>
            <a:r>
              <a:rPr lang="en-US" altLang="zh-CN" dirty="0"/>
              <a:t>(</a:t>
            </a:r>
            <a:r>
              <a:rPr lang="zh-CN" altLang="en-US" dirty="0"/>
              <a:t>查询算作操作</a:t>
            </a:r>
            <a:r>
              <a:rPr lang="en-US" altLang="zh-CN" dirty="0"/>
              <a:t>)</a:t>
            </a:r>
            <a:br>
              <a:rPr lang="zh-CN" altLang="en-US" dirty="0"/>
            </a:br>
            <a:r>
              <a:rPr lang="en-US" altLang="zh-CN" dirty="0"/>
              <a:t>3 a b </a:t>
            </a:r>
            <a:r>
              <a:rPr lang="zh-CN" altLang="en-US" dirty="0"/>
              <a:t>询问</a:t>
            </a:r>
            <a:r>
              <a:rPr lang="en-US" altLang="zh-CN" dirty="0" err="1"/>
              <a:t>a,b</a:t>
            </a:r>
            <a:r>
              <a:rPr lang="zh-CN" altLang="en-US" dirty="0"/>
              <a:t>是否属于同一集合，是则输出</a:t>
            </a:r>
            <a:r>
              <a:rPr lang="en-US" altLang="zh-CN" dirty="0"/>
              <a:t>1</a:t>
            </a:r>
            <a:r>
              <a:rPr lang="zh-CN" altLang="en-US" dirty="0"/>
              <a:t>否则输出</a:t>
            </a:r>
            <a:r>
              <a:rPr lang="en-US" altLang="zh-CN" dirty="0"/>
              <a:t>0</a:t>
            </a:r>
            <a:br>
              <a:rPr lang="zh-CN" altLang="en-US" dirty="0"/>
            </a:br>
            <a:r>
              <a:rPr lang="zh-CN" altLang="en-US" dirty="0"/>
              <a:t>请注意本题采用强制在线</a:t>
            </a:r>
            <a:r>
              <a:rPr lang="en-US" altLang="zh-CN" dirty="0"/>
              <a:t>,</a:t>
            </a:r>
            <a:r>
              <a:rPr lang="zh-CN" altLang="en-US" dirty="0"/>
              <a:t>所给的</a:t>
            </a:r>
            <a:r>
              <a:rPr lang="en-US" altLang="zh-CN" dirty="0" err="1"/>
              <a:t>a,b,k</a:t>
            </a:r>
            <a:r>
              <a:rPr lang="zh-CN" altLang="en-US" dirty="0"/>
              <a:t>均经过加密</a:t>
            </a:r>
            <a:r>
              <a:rPr lang="en-US" altLang="zh-CN" dirty="0"/>
              <a:t>,</a:t>
            </a:r>
            <a:r>
              <a:rPr lang="zh-CN" altLang="en-US" dirty="0"/>
              <a:t>加密方法为</a:t>
            </a:r>
            <a:r>
              <a:rPr lang="en-US" altLang="zh-CN" dirty="0"/>
              <a:t>x = x </a:t>
            </a:r>
            <a:r>
              <a:rPr lang="en-US" altLang="zh-CN" dirty="0" err="1"/>
              <a:t>xor</a:t>
            </a:r>
            <a:r>
              <a:rPr lang="en-US" altLang="zh-CN" dirty="0"/>
              <a:t> </a:t>
            </a:r>
            <a:r>
              <a:rPr lang="en-US" altLang="zh-CN" dirty="0" err="1"/>
              <a:t>lastans,lastans</a:t>
            </a:r>
            <a:r>
              <a:rPr lang="zh-CN" altLang="en-US" dirty="0"/>
              <a:t>的初始值为</a:t>
            </a:r>
            <a:r>
              <a:rPr lang="en-US" altLang="zh-CN" dirty="0"/>
              <a:t>0</a:t>
            </a:r>
            <a:endParaRPr lang="zh-CN" altLang="en-US" dirty="0"/>
          </a:p>
        </p:txBody>
      </p:sp>
    </p:spTree>
    <p:extLst>
      <p:ext uri="{BB962C8B-B14F-4D97-AF65-F5344CB8AC3E}">
        <p14:creationId xmlns:p14="http://schemas.microsoft.com/office/powerpoint/2010/main" val="24680347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F31F2F-EC80-4E07-8A32-A15D1400D37B}"/>
              </a:ext>
            </a:extLst>
          </p:cNvPr>
          <p:cNvSpPr>
            <a:spLocks noGrp="1"/>
          </p:cNvSpPr>
          <p:nvPr>
            <p:ph type="title"/>
          </p:nvPr>
        </p:nvSpPr>
        <p:spPr/>
        <p:txBody>
          <a:bodyPr/>
          <a:lstStyle/>
          <a:p>
            <a:r>
              <a:rPr lang="zh-CN" altLang="en-US" dirty="0"/>
              <a:t>可持久化并查集</a:t>
            </a:r>
          </a:p>
        </p:txBody>
      </p:sp>
      <p:sp>
        <p:nvSpPr>
          <p:cNvPr id="3" name="内容占位符 2">
            <a:extLst>
              <a:ext uri="{FF2B5EF4-FFF2-40B4-BE49-F238E27FC236}">
                <a16:creationId xmlns:a16="http://schemas.microsoft.com/office/drawing/2014/main" id="{AD7E2480-2BB1-4BB8-9FE3-603390B3B7CC}"/>
              </a:ext>
            </a:extLst>
          </p:cNvPr>
          <p:cNvSpPr>
            <a:spLocks noGrp="1"/>
          </p:cNvSpPr>
          <p:nvPr>
            <p:ph idx="1"/>
          </p:nvPr>
        </p:nvSpPr>
        <p:spPr/>
        <p:txBody>
          <a:bodyPr/>
          <a:lstStyle/>
          <a:p>
            <a:r>
              <a:rPr lang="zh-CN" altLang="en-US" dirty="0"/>
              <a:t>可以使用可持久化数组来实现可持久化并查集</a:t>
            </a:r>
            <a:endParaRPr lang="en-US" altLang="zh-CN" dirty="0"/>
          </a:p>
          <a:p>
            <a:r>
              <a:rPr lang="zh-CN" altLang="en-US" dirty="0"/>
              <a:t>使用按秩合并的并查集，每次操作时需要访问</a:t>
            </a:r>
            <a:r>
              <a:rPr lang="en-US" altLang="zh-CN" dirty="0"/>
              <a:t>O( </a:t>
            </a:r>
            <a:r>
              <a:rPr lang="en-US" altLang="zh-CN" dirty="0" err="1"/>
              <a:t>logn</a:t>
            </a:r>
            <a:r>
              <a:rPr lang="en-US" altLang="zh-CN" dirty="0"/>
              <a:t> )</a:t>
            </a:r>
            <a:r>
              <a:rPr lang="zh-CN" altLang="en-US" dirty="0"/>
              <a:t>个数组位置</a:t>
            </a:r>
            <a:endParaRPr lang="en-US" altLang="zh-CN" dirty="0"/>
          </a:p>
          <a:p>
            <a:r>
              <a:rPr lang="zh-CN" altLang="en-US" dirty="0"/>
              <a:t>数组使用可持久化线段树来实现即可</a:t>
            </a:r>
            <a:endParaRPr lang="en-US" altLang="zh-CN" dirty="0"/>
          </a:p>
          <a:p>
            <a:endParaRPr lang="en-US" altLang="zh-CN" dirty="0"/>
          </a:p>
          <a:p>
            <a:r>
              <a:rPr lang="zh-CN" altLang="en-US" dirty="0"/>
              <a:t>时间复杂度</a:t>
            </a:r>
            <a:r>
              <a:rPr lang="en-US" altLang="zh-CN" dirty="0"/>
              <a:t>O( log^2n )</a:t>
            </a:r>
          </a:p>
          <a:p>
            <a:r>
              <a:rPr lang="zh-CN" altLang="en-US" dirty="0"/>
              <a:t>存在</a:t>
            </a:r>
            <a:r>
              <a:rPr lang="en-US" altLang="zh-CN" dirty="0"/>
              <a:t>O( </a:t>
            </a:r>
            <a:r>
              <a:rPr lang="en-US" altLang="zh-CN" dirty="0" err="1"/>
              <a:t>logn</a:t>
            </a:r>
            <a:r>
              <a:rPr lang="en-US" altLang="zh-CN" dirty="0"/>
              <a:t> )</a:t>
            </a:r>
            <a:r>
              <a:rPr lang="zh-CN" altLang="en-US" dirty="0"/>
              <a:t>的实现，但是在</a:t>
            </a:r>
            <a:r>
              <a:rPr lang="en-US" altLang="zh-CN" dirty="0"/>
              <a:t>OI</a:t>
            </a:r>
            <a:r>
              <a:rPr lang="zh-CN" altLang="en-US" dirty="0"/>
              <a:t>中没有价值</a:t>
            </a:r>
          </a:p>
        </p:txBody>
      </p:sp>
    </p:spTree>
    <p:extLst>
      <p:ext uri="{BB962C8B-B14F-4D97-AF65-F5344CB8AC3E}">
        <p14:creationId xmlns:p14="http://schemas.microsoft.com/office/powerpoint/2010/main" val="39702858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28CA3B6-F1E4-4907-844D-7BD7DEB05CEE}"/>
              </a:ext>
            </a:extLst>
          </p:cNvPr>
          <p:cNvSpPr>
            <a:spLocks noGrp="1"/>
          </p:cNvSpPr>
          <p:nvPr>
            <p:ph type="title"/>
          </p:nvPr>
        </p:nvSpPr>
        <p:spPr/>
        <p:txBody>
          <a:bodyPr/>
          <a:lstStyle/>
          <a:p>
            <a:r>
              <a:rPr lang="zh-CN" altLang="en-US" dirty="0"/>
              <a:t>可持久化平衡树</a:t>
            </a:r>
          </a:p>
        </p:txBody>
      </p:sp>
      <p:sp>
        <p:nvSpPr>
          <p:cNvPr id="3" name="内容占位符 2">
            <a:extLst>
              <a:ext uri="{FF2B5EF4-FFF2-40B4-BE49-F238E27FC236}">
                <a16:creationId xmlns:a16="http://schemas.microsoft.com/office/drawing/2014/main" id="{C4557277-C902-4E7C-AB83-C3DAAEC6AC60}"/>
              </a:ext>
            </a:extLst>
          </p:cNvPr>
          <p:cNvSpPr>
            <a:spLocks noGrp="1"/>
          </p:cNvSpPr>
          <p:nvPr>
            <p:ph idx="1"/>
          </p:nvPr>
        </p:nvSpPr>
        <p:spPr/>
        <p:txBody>
          <a:bodyPr/>
          <a:lstStyle/>
          <a:p>
            <a:r>
              <a:rPr lang="zh-CN" altLang="en-US" dirty="0"/>
              <a:t>我们的平衡树也是可以可持久化的</a:t>
            </a:r>
            <a:endParaRPr lang="en-US" altLang="zh-CN" dirty="0"/>
          </a:p>
          <a:p>
            <a:r>
              <a:rPr lang="zh-CN" altLang="en-US" dirty="0"/>
              <a:t>很多人关于可持久化平衡树都在瞎扯</a:t>
            </a:r>
            <a:endParaRPr lang="en-US" altLang="zh-CN" dirty="0"/>
          </a:p>
          <a:p>
            <a:r>
              <a:rPr lang="en-US" altLang="zh-CN" dirty="0"/>
              <a:t>1.</a:t>
            </a:r>
            <a:r>
              <a:rPr lang="zh-CN" altLang="en-US" dirty="0"/>
              <a:t>带旋转的平衡树不能可持久化</a:t>
            </a:r>
            <a:r>
              <a:rPr lang="en-US" altLang="zh-CN" dirty="0"/>
              <a:t>——</a:t>
            </a:r>
            <a:r>
              <a:rPr lang="zh-CN" altLang="en-US" dirty="0"/>
              <a:t>错的</a:t>
            </a:r>
            <a:endParaRPr lang="en-US" altLang="zh-CN" dirty="0"/>
          </a:p>
          <a:p>
            <a:r>
              <a:rPr lang="en-US" altLang="zh-CN" dirty="0"/>
              <a:t>2.</a:t>
            </a:r>
            <a:r>
              <a:rPr lang="zh-CN" altLang="en-US" dirty="0"/>
              <a:t>维护了父亲的平衡树不能可持久化</a:t>
            </a:r>
            <a:r>
              <a:rPr lang="en-US" altLang="zh-CN" dirty="0"/>
              <a:t>——</a:t>
            </a:r>
            <a:r>
              <a:rPr lang="zh-CN" altLang="en-US" dirty="0"/>
              <a:t>错的</a:t>
            </a:r>
            <a:endParaRPr lang="en-US" altLang="zh-CN" dirty="0"/>
          </a:p>
          <a:p>
            <a:r>
              <a:rPr lang="en-US" altLang="zh-CN" dirty="0"/>
              <a:t>3.</a:t>
            </a:r>
            <a:r>
              <a:rPr lang="zh-CN" altLang="en-US" dirty="0"/>
              <a:t>可持久化</a:t>
            </a:r>
            <a:r>
              <a:rPr lang="en-US" altLang="zh-CN" dirty="0" err="1"/>
              <a:t>treap</a:t>
            </a:r>
            <a:r>
              <a:rPr lang="zh-CN" altLang="en-US" dirty="0"/>
              <a:t>功能是足够的</a:t>
            </a:r>
            <a:r>
              <a:rPr lang="en-US" altLang="zh-CN" dirty="0"/>
              <a:t>——</a:t>
            </a:r>
            <a:r>
              <a:rPr lang="zh-CN" altLang="en-US" dirty="0"/>
              <a:t>错的，至少我们不知道怎么做</a:t>
            </a:r>
          </a:p>
        </p:txBody>
      </p:sp>
    </p:spTree>
    <p:extLst>
      <p:ext uri="{BB962C8B-B14F-4D97-AF65-F5344CB8AC3E}">
        <p14:creationId xmlns:p14="http://schemas.microsoft.com/office/powerpoint/2010/main" val="23079746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11F182C-9AD3-4114-80EE-17866DE39E7E}"/>
              </a:ext>
            </a:extLst>
          </p:cNvPr>
          <p:cNvSpPr>
            <a:spLocks noGrp="1"/>
          </p:cNvSpPr>
          <p:nvPr>
            <p:ph type="title"/>
          </p:nvPr>
        </p:nvSpPr>
        <p:spPr/>
        <p:txBody>
          <a:bodyPr/>
          <a:lstStyle/>
          <a:p>
            <a:r>
              <a:rPr lang="zh-CN" altLang="en-US" dirty="0"/>
              <a:t>可持久化平衡树</a:t>
            </a:r>
          </a:p>
        </p:txBody>
      </p:sp>
      <p:sp>
        <p:nvSpPr>
          <p:cNvPr id="3" name="内容占位符 2">
            <a:extLst>
              <a:ext uri="{FF2B5EF4-FFF2-40B4-BE49-F238E27FC236}">
                <a16:creationId xmlns:a16="http://schemas.microsoft.com/office/drawing/2014/main" id="{24D8B205-C654-4232-A12E-7A6769C20CA3}"/>
              </a:ext>
            </a:extLst>
          </p:cNvPr>
          <p:cNvSpPr>
            <a:spLocks noGrp="1"/>
          </p:cNvSpPr>
          <p:nvPr>
            <p:ph idx="1"/>
          </p:nvPr>
        </p:nvSpPr>
        <p:spPr/>
        <p:txBody>
          <a:bodyPr/>
          <a:lstStyle/>
          <a:p>
            <a:r>
              <a:rPr lang="zh-CN" altLang="en-US" dirty="0"/>
              <a:t>如果是插入删除版本的，则只需要在修改的路径上复制一遍即可，旋转的时候也需要复制一遍</a:t>
            </a:r>
            <a:endParaRPr lang="en-US" altLang="zh-CN" dirty="0"/>
          </a:p>
          <a:p>
            <a:r>
              <a:rPr lang="zh-CN" altLang="en-US" dirty="0"/>
              <a:t>为了方便，请自顶向下维护，并且不维护父亲节点</a:t>
            </a:r>
            <a:endParaRPr lang="en-US" altLang="zh-CN" dirty="0"/>
          </a:p>
          <a:p>
            <a:r>
              <a:rPr lang="zh-CN" altLang="en-US" dirty="0"/>
              <a:t>虽然维护父亲节点也可以无复杂度代价的可持久化，但是很复杂，而且常数很大，所以还是别维护了</a:t>
            </a:r>
          </a:p>
        </p:txBody>
      </p:sp>
    </p:spTree>
    <p:extLst>
      <p:ext uri="{BB962C8B-B14F-4D97-AF65-F5344CB8AC3E}">
        <p14:creationId xmlns:p14="http://schemas.microsoft.com/office/powerpoint/2010/main" val="22348642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369F00A-A8E4-4C8B-B787-9F95DE8E84C8}"/>
              </a:ext>
            </a:extLst>
          </p:cNvPr>
          <p:cNvSpPr>
            <a:spLocks noGrp="1"/>
          </p:cNvSpPr>
          <p:nvPr>
            <p:ph type="title"/>
          </p:nvPr>
        </p:nvSpPr>
        <p:spPr/>
        <p:txBody>
          <a:bodyPr/>
          <a:lstStyle/>
          <a:p>
            <a:r>
              <a:rPr lang="zh-CN" altLang="en-US" dirty="0"/>
              <a:t>可持久化平衡树</a:t>
            </a:r>
          </a:p>
        </p:txBody>
      </p:sp>
      <p:sp>
        <p:nvSpPr>
          <p:cNvPr id="3" name="内容占位符 2">
            <a:extLst>
              <a:ext uri="{FF2B5EF4-FFF2-40B4-BE49-F238E27FC236}">
                <a16:creationId xmlns:a16="http://schemas.microsoft.com/office/drawing/2014/main" id="{3922DA2D-09FE-4C15-A11A-BFE11FF931F8}"/>
              </a:ext>
            </a:extLst>
          </p:cNvPr>
          <p:cNvSpPr>
            <a:spLocks noGrp="1"/>
          </p:cNvSpPr>
          <p:nvPr>
            <p:ph idx="1"/>
          </p:nvPr>
        </p:nvSpPr>
        <p:spPr/>
        <p:txBody>
          <a:bodyPr/>
          <a:lstStyle/>
          <a:p>
            <a:r>
              <a:rPr lang="zh-CN" altLang="en-US" dirty="0"/>
              <a:t>如果是分裂合并版本的，则分裂合并的时候新建节点即可，写起来和不可持久化的平衡树差不多，很方便</a:t>
            </a:r>
            <a:endParaRPr lang="en-US" altLang="zh-CN" dirty="0"/>
          </a:p>
          <a:p>
            <a:r>
              <a:rPr lang="zh-CN" altLang="en-US" dirty="0"/>
              <a:t>具体如何实现这里就不详细介绍了</a:t>
            </a:r>
            <a:endParaRPr lang="en-US" altLang="zh-CN" dirty="0"/>
          </a:p>
        </p:txBody>
      </p:sp>
    </p:spTree>
    <p:extLst>
      <p:ext uri="{BB962C8B-B14F-4D97-AF65-F5344CB8AC3E}">
        <p14:creationId xmlns:p14="http://schemas.microsoft.com/office/powerpoint/2010/main" val="29488712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E0476D-634E-42FD-A51D-572152C30238}"/>
              </a:ext>
            </a:extLst>
          </p:cNvPr>
          <p:cNvSpPr>
            <a:spLocks noGrp="1"/>
          </p:cNvSpPr>
          <p:nvPr>
            <p:ph type="title"/>
          </p:nvPr>
        </p:nvSpPr>
        <p:spPr/>
        <p:txBody>
          <a:bodyPr/>
          <a:lstStyle/>
          <a:p>
            <a:r>
              <a:rPr lang="zh-CN" altLang="en-US" dirty="0"/>
              <a:t>可持久化平衡树能做什么</a:t>
            </a:r>
          </a:p>
        </p:txBody>
      </p:sp>
      <p:sp>
        <p:nvSpPr>
          <p:cNvPr id="3" name="内容占位符 2">
            <a:extLst>
              <a:ext uri="{FF2B5EF4-FFF2-40B4-BE49-F238E27FC236}">
                <a16:creationId xmlns:a16="http://schemas.microsoft.com/office/drawing/2014/main" id="{4E79FF82-4780-486E-A5E4-9FDB51EABEC8}"/>
              </a:ext>
            </a:extLst>
          </p:cNvPr>
          <p:cNvSpPr>
            <a:spLocks noGrp="1"/>
          </p:cNvSpPr>
          <p:nvPr>
            <p:ph idx="1"/>
          </p:nvPr>
        </p:nvSpPr>
        <p:spPr/>
        <p:txBody>
          <a:bodyPr/>
          <a:lstStyle/>
          <a:p>
            <a:r>
              <a:rPr lang="zh-CN" altLang="en-US" dirty="0"/>
              <a:t>可以发现可持久化平衡树维护权值的话一般是不如可持久化</a:t>
            </a:r>
            <a:r>
              <a:rPr lang="en-US" altLang="zh-CN" dirty="0" err="1"/>
              <a:t>trie</a:t>
            </a:r>
            <a:r>
              <a:rPr lang="zh-CN" altLang="en-US" dirty="0"/>
              <a:t>的，因为后者好写，而且常数更小，而且复杂度也是</a:t>
            </a:r>
            <a:r>
              <a:rPr lang="en-US" altLang="zh-CN" dirty="0"/>
              <a:t>O(w)=Θ(</a:t>
            </a:r>
            <a:r>
              <a:rPr lang="en-US" altLang="zh-CN" dirty="0" err="1"/>
              <a:t>logn</a:t>
            </a:r>
            <a:r>
              <a:rPr lang="en-US" altLang="zh-CN" dirty="0"/>
              <a:t>)</a:t>
            </a:r>
            <a:r>
              <a:rPr lang="zh-CN" altLang="en-US" dirty="0"/>
              <a:t>的</a:t>
            </a:r>
            <a:endParaRPr lang="en-US" altLang="zh-CN" dirty="0"/>
          </a:p>
          <a:p>
            <a:r>
              <a:rPr lang="zh-CN" altLang="en-US" dirty="0"/>
              <a:t>感觉最大的一个应用是做区间复制，比如把一个区间复制到另一个区间上这样的操作</a:t>
            </a:r>
          </a:p>
        </p:txBody>
      </p:sp>
    </p:spTree>
    <p:extLst>
      <p:ext uri="{BB962C8B-B14F-4D97-AF65-F5344CB8AC3E}">
        <p14:creationId xmlns:p14="http://schemas.microsoft.com/office/powerpoint/2010/main" val="31676989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50F91C6-68ED-4DF4-A6CD-DC274B5435E9}"/>
              </a:ext>
            </a:extLst>
          </p:cNvPr>
          <p:cNvSpPr>
            <a:spLocks noGrp="1"/>
          </p:cNvSpPr>
          <p:nvPr>
            <p:ph type="title"/>
          </p:nvPr>
        </p:nvSpPr>
        <p:spPr/>
        <p:txBody>
          <a:bodyPr/>
          <a:lstStyle/>
          <a:p>
            <a:r>
              <a:rPr lang="zh-CN" altLang="en-US" dirty="0"/>
              <a:t>可持久化平衡树能做什么</a:t>
            </a:r>
          </a:p>
        </p:txBody>
      </p:sp>
      <p:sp>
        <p:nvSpPr>
          <p:cNvPr id="3" name="内容占位符 2">
            <a:extLst>
              <a:ext uri="{FF2B5EF4-FFF2-40B4-BE49-F238E27FC236}">
                <a16:creationId xmlns:a16="http://schemas.microsoft.com/office/drawing/2014/main" id="{08AAC766-2086-4AD6-9089-1DAE6DC38761}"/>
              </a:ext>
            </a:extLst>
          </p:cNvPr>
          <p:cNvSpPr>
            <a:spLocks noGrp="1"/>
          </p:cNvSpPr>
          <p:nvPr>
            <p:ph idx="1"/>
          </p:nvPr>
        </p:nvSpPr>
        <p:spPr/>
        <p:txBody>
          <a:bodyPr/>
          <a:lstStyle/>
          <a:p>
            <a:r>
              <a:rPr lang="zh-CN" altLang="en-US" dirty="0"/>
              <a:t>这样的操作有很大的局限性，因为我们平衡树的复杂度是</a:t>
            </a:r>
            <a:r>
              <a:rPr lang="en-US" altLang="zh-CN" dirty="0"/>
              <a:t>O( </a:t>
            </a:r>
            <a:r>
              <a:rPr lang="en-US" altLang="zh-CN" dirty="0" err="1"/>
              <a:t>logn</a:t>
            </a:r>
            <a:r>
              <a:rPr lang="en-US" altLang="zh-CN" dirty="0"/>
              <a:t> )</a:t>
            </a:r>
            <a:r>
              <a:rPr lang="zh-CN" altLang="en-US" dirty="0"/>
              <a:t>，而一次这样的操作就会使得</a:t>
            </a:r>
            <a:r>
              <a:rPr lang="en-US" altLang="zh-CN" dirty="0"/>
              <a:t>n</a:t>
            </a:r>
            <a:r>
              <a:rPr lang="zh-CN" altLang="en-US" dirty="0"/>
              <a:t>扩大一倍，所以到最后</a:t>
            </a:r>
            <a:r>
              <a:rPr lang="en-US" altLang="zh-CN" dirty="0"/>
              <a:t>n</a:t>
            </a:r>
            <a:r>
              <a:rPr lang="zh-CN" altLang="en-US" dirty="0"/>
              <a:t>会变成指数级大小，导致平衡树复杂度退化为</a:t>
            </a:r>
            <a:r>
              <a:rPr lang="en-US" altLang="zh-CN" dirty="0"/>
              <a:t>O( m )</a:t>
            </a:r>
            <a:r>
              <a:rPr lang="zh-CN" altLang="en-US" dirty="0"/>
              <a:t>，这里还不考虑高精度造成的影响</a:t>
            </a:r>
            <a:endParaRPr lang="en-US" altLang="zh-CN" dirty="0"/>
          </a:p>
          <a:p>
            <a:r>
              <a:rPr lang="zh-CN" altLang="en-US" dirty="0"/>
              <a:t>虽然合并两个任意大小的平衡树可以做到</a:t>
            </a:r>
            <a:r>
              <a:rPr lang="en-US" altLang="zh-CN" dirty="0"/>
              <a:t>O( 1 )</a:t>
            </a:r>
            <a:r>
              <a:rPr lang="zh-CN" altLang="en-US" dirty="0"/>
              <a:t>，但一旦涉及到修改，复杂度还是会炸掉</a:t>
            </a:r>
            <a:endParaRPr lang="en-US" altLang="zh-CN" dirty="0"/>
          </a:p>
          <a:p>
            <a:r>
              <a:rPr lang="zh-CN" altLang="en-US" dirty="0"/>
              <a:t>所以一般会限定序列长度</a:t>
            </a:r>
          </a:p>
        </p:txBody>
      </p:sp>
    </p:spTree>
    <p:extLst>
      <p:ext uri="{BB962C8B-B14F-4D97-AF65-F5344CB8AC3E}">
        <p14:creationId xmlns:p14="http://schemas.microsoft.com/office/powerpoint/2010/main" val="1225598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8FD07A-4CF2-46CF-B873-059A48AC3BE7}"/>
              </a:ext>
            </a:extLst>
          </p:cNvPr>
          <p:cNvSpPr>
            <a:spLocks noGrp="1"/>
          </p:cNvSpPr>
          <p:nvPr>
            <p:ph type="title"/>
          </p:nvPr>
        </p:nvSpPr>
        <p:spPr/>
        <p:txBody>
          <a:bodyPr/>
          <a:lstStyle/>
          <a:p>
            <a:r>
              <a:rPr lang="zh-CN" altLang="en-US" dirty="0"/>
              <a:t>可持久化</a:t>
            </a:r>
            <a:r>
              <a:rPr lang="en-US" altLang="zh-CN" dirty="0" err="1"/>
              <a:t>treap</a:t>
            </a:r>
            <a:r>
              <a:rPr lang="zh-CN" altLang="en-US" dirty="0"/>
              <a:t>的缺点</a:t>
            </a:r>
          </a:p>
        </p:txBody>
      </p:sp>
      <p:sp>
        <p:nvSpPr>
          <p:cNvPr id="3" name="内容占位符 2">
            <a:extLst>
              <a:ext uri="{FF2B5EF4-FFF2-40B4-BE49-F238E27FC236}">
                <a16:creationId xmlns:a16="http://schemas.microsoft.com/office/drawing/2014/main" id="{8F64E48D-F511-45AB-88FA-CCDAFC6EA71F}"/>
              </a:ext>
            </a:extLst>
          </p:cNvPr>
          <p:cNvSpPr>
            <a:spLocks noGrp="1"/>
          </p:cNvSpPr>
          <p:nvPr>
            <p:ph idx="1"/>
          </p:nvPr>
        </p:nvSpPr>
        <p:spPr/>
        <p:txBody>
          <a:bodyPr/>
          <a:lstStyle/>
          <a:p>
            <a:r>
              <a:rPr lang="zh-CN" altLang="en-US" dirty="0"/>
              <a:t>需要注意的一点是，由于</a:t>
            </a:r>
            <a:r>
              <a:rPr lang="en-US" altLang="zh-CN" dirty="0" err="1"/>
              <a:t>treap</a:t>
            </a:r>
            <a:r>
              <a:rPr lang="zh-CN" altLang="en-US" dirty="0"/>
              <a:t>随机种子的问题，导致其在可持久化的时候会出一些问题</a:t>
            </a:r>
          </a:p>
          <a:p>
            <a:r>
              <a:rPr lang="zh-CN" altLang="en-US" dirty="0"/>
              <a:t>比如对一个节点进行自我复制的时候，会导致复制出来的节点和原节点的随机种子相同，这样复杂度会出错</a:t>
            </a:r>
            <a:endParaRPr lang="en-US" altLang="zh-CN" dirty="0"/>
          </a:p>
          <a:p>
            <a:r>
              <a:rPr lang="zh-CN" altLang="en-US" dirty="0"/>
              <a:t>如果按照</a:t>
            </a:r>
            <a:r>
              <a:rPr lang="en-US" altLang="zh-CN" dirty="0"/>
              <a:t>size</a:t>
            </a:r>
            <a:r>
              <a:rPr lang="zh-CN" altLang="en-US" dirty="0"/>
              <a:t>随机进行旋转，在一些特定的问题中也会出错，比如自我复制</a:t>
            </a:r>
            <a:r>
              <a:rPr lang="en-US" altLang="zh-CN" dirty="0"/>
              <a:t>k</a:t>
            </a:r>
            <a:r>
              <a:rPr lang="zh-CN" altLang="en-US" dirty="0"/>
              <a:t>次时复杂度会多</a:t>
            </a:r>
            <a:r>
              <a:rPr lang="en-US" altLang="zh-CN" dirty="0"/>
              <a:t>log</a:t>
            </a:r>
            <a:endParaRPr lang="zh-CN" altLang="en-US" dirty="0"/>
          </a:p>
        </p:txBody>
      </p:sp>
    </p:spTree>
    <p:extLst>
      <p:ext uri="{BB962C8B-B14F-4D97-AF65-F5344CB8AC3E}">
        <p14:creationId xmlns:p14="http://schemas.microsoft.com/office/powerpoint/2010/main" val="2041630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200805-C21C-447F-8984-84A8230C0540}"/>
              </a:ext>
            </a:extLst>
          </p:cNvPr>
          <p:cNvSpPr>
            <a:spLocks noGrp="1"/>
          </p:cNvSpPr>
          <p:nvPr>
            <p:ph type="title"/>
          </p:nvPr>
        </p:nvSpPr>
        <p:spPr/>
        <p:txBody>
          <a:bodyPr/>
          <a:lstStyle/>
          <a:p>
            <a:r>
              <a:rPr lang="en-US" altLang="zh-CN" dirty="0"/>
              <a:t>HDU 6087 </a:t>
            </a:r>
            <a:r>
              <a:rPr lang="en-US" altLang="zh-CN" dirty="0" err="1"/>
              <a:t>Rikka</a:t>
            </a:r>
            <a:r>
              <a:rPr lang="en-US" altLang="zh-CN" dirty="0"/>
              <a:t> with Sequence</a:t>
            </a:r>
            <a:endParaRPr lang="zh-CN" altLang="en-US" dirty="0"/>
          </a:p>
        </p:txBody>
      </p:sp>
      <p:pic>
        <p:nvPicPr>
          <p:cNvPr id="5" name="内容占位符 4">
            <a:extLst>
              <a:ext uri="{FF2B5EF4-FFF2-40B4-BE49-F238E27FC236}">
                <a16:creationId xmlns:a16="http://schemas.microsoft.com/office/drawing/2014/main" id="{6BD37884-AD1F-45AE-9D34-804D635E7C7A}"/>
              </a:ext>
            </a:extLst>
          </p:cNvPr>
          <p:cNvPicPr>
            <a:picLocks noGrp="1" noChangeAspect="1"/>
          </p:cNvPicPr>
          <p:nvPr>
            <p:ph idx="1"/>
          </p:nvPr>
        </p:nvPicPr>
        <p:blipFill>
          <a:blip r:embed="rId2"/>
          <a:stretch>
            <a:fillRect/>
          </a:stretch>
        </p:blipFill>
        <p:spPr>
          <a:xfrm>
            <a:off x="0" y="2467707"/>
            <a:ext cx="12161182" cy="2397255"/>
          </a:xfrm>
          <a:prstGeom prst="rect">
            <a:avLst/>
          </a:prstGeom>
        </p:spPr>
      </p:pic>
    </p:spTree>
    <p:extLst>
      <p:ext uri="{BB962C8B-B14F-4D97-AF65-F5344CB8AC3E}">
        <p14:creationId xmlns:p14="http://schemas.microsoft.com/office/powerpoint/2010/main" val="5654097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E19C65-3459-49E4-9548-4422BFD2B018}"/>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A45AF55A-7A34-4A01-B661-01BBFBADAB5C}"/>
              </a:ext>
            </a:extLst>
          </p:cNvPr>
          <p:cNvSpPr>
            <a:spLocks noGrp="1"/>
          </p:cNvSpPr>
          <p:nvPr>
            <p:ph idx="1"/>
          </p:nvPr>
        </p:nvSpPr>
        <p:spPr/>
        <p:txBody>
          <a:bodyPr/>
          <a:lstStyle/>
          <a:p>
            <a:r>
              <a:rPr lang="zh-CN" altLang="en-US" dirty="0"/>
              <a:t>区间复制</a:t>
            </a:r>
            <a:r>
              <a:rPr lang="en-US" altLang="zh-CN" dirty="0"/>
              <a:t>k</a:t>
            </a:r>
            <a:r>
              <a:rPr lang="zh-CN" altLang="en-US" dirty="0"/>
              <a:t>次如何解决？</a:t>
            </a:r>
            <a:endParaRPr lang="en-US" altLang="zh-CN" dirty="0"/>
          </a:p>
          <a:p>
            <a:r>
              <a:rPr lang="zh-CN" altLang="en-US" dirty="0"/>
              <a:t>可以倍增地复制，只要合并两个大小为</a:t>
            </a:r>
            <a:r>
              <a:rPr lang="en-US" altLang="zh-CN" dirty="0"/>
              <a:t>n</a:t>
            </a:r>
            <a:r>
              <a:rPr lang="zh-CN" altLang="en-US" dirty="0"/>
              <a:t>和</a:t>
            </a:r>
            <a:r>
              <a:rPr lang="en-US" altLang="zh-CN" dirty="0"/>
              <a:t>m</a:t>
            </a:r>
            <a:r>
              <a:rPr lang="zh-CN" altLang="en-US" dirty="0"/>
              <a:t>的节点复杂度是</a:t>
            </a:r>
            <a:r>
              <a:rPr lang="en-US" altLang="zh-CN" dirty="0"/>
              <a:t>O( log(n/m) )</a:t>
            </a:r>
            <a:r>
              <a:rPr lang="zh-CN" altLang="en-US" dirty="0"/>
              <a:t>就可以保证复杂度</a:t>
            </a:r>
            <a:endParaRPr lang="en-US" altLang="zh-CN" dirty="0"/>
          </a:p>
          <a:p>
            <a:r>
              <a:rPr lang="zh-CN" altLang="en-US" dirty="0"/>
              <a:t>还有一种做法是类似之前讲的平衡树维护连续段</a:t>
            </a:r>
            <a:endParaRPr lang="en-US" altLang="zh-CN" dirty="0"/>
          </a:p>
          <a:p>
            <a:r>
              <a:rPr lang="zh-CN" altLang="en-US" dirty="0"/>
              <a:t>我们可以将区间复制也看做是一次类区间染色操作</a:t>
            </a:r>
            <a:endParaRPr lang="en-US" altLang="zh-CN" dirty="0"/>
          </a:p>
          <a:p>
            <a:r>
              <a:rPr lang="zh-CN" altLang="en-US" dirty="0"/>
              <a:t>每个平衡树节点额外维护出其是否是一次区间复制产生的，并且是由哪个节点复制了多少次</a:t>
            </a:r>
            <a:endParaRPr lang="en-US" altLang="zh-CN" dirty="0"/>
          </a:p>
          <a:p>
            <a:r>
              <a:rPr lang="zh-CN" altLang="en-US" dirty="0"/>
              <a:t>分裂的时候特判这种节点即可</a:t>
            </a:r>
          </a:p>
        </p:txBody>
      </p:sp>
    </p:spTree>
    <p:extLst>
      <p:ext uri="{BB962C8B-B14F-4D97-AF65-F5344CB8AC3E}">
        <p14:creationId xmlns:p14="http://schemas.microsoft.com/office/powerpoint/2010/main" val="23977687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03F934-B496-4A91-964D-660455BE05DE}"/>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F524487B-E68C-4C3B-8765-A06E2A0CFEB0}"/>
              </a:ext>
            </a:extLst>
          </p:cNvPr>
          <p:cNvSpPr>
            <a:spLocks noGrp="1"/>
          </p:cNvSpPr>
          <p:nvPr>
            <p:ph idx="1"/>
          </p:nvPr>
        </p:nvSpPr>
        <p:spPr/>
        <p:txBody>
          <a:bodyPr/>
          <a:lstStyle/>
          <a:p>
            <a:r>
              <a:rPr lang="zh-CN" altLang="en-US" dirty="0"/>
              <a:t>这样直接做空间是</a:t>
            </a:r>
            <a:r>
              <a:rPr lang="en-US" altLang="zh-CN" dirty="0"/>
              <a:t>O( </a:t>
            </a:r>
            <a:r>
              <a:rPr lang="en-US" altLang="zh-CN" dirty="0" err="1"/>
              <a:t>nlogn</a:t>
            </a:r>
            <a:r>
              <a:rPr lang="en-US" altLang="zh-CN" dirty="0"/>
              <a:t> )</a:t>
            </a:r>
            <a:r>
              <a:rPr lang="zh-CN" altLang="en-US" dirty="0"/>
              <a:t>的，还带大常数</a:t>
            </a:r>
            <a:endParaRPr lang="en-US" altLang="zh-CN" dirty="0"/>
          </a:p>
          <a:p>
            <a:r>
              <a:rPr lang="zh-CN" altLang="en-US" dirty="0"/>
              <a:t>可以使用</a:t>
            </a:r>
            <a:r>
              <a:rPr lang="en-US" altLang="zh-CN" dirty="0"/>
              <a:t>smart pointer</a:t>
            </a:r>
            <a:r>
              <a:rPr lang="zh-CN" altLang="en-US" dirty="0"/>
              <a:t>来减少内存，这里讲另一种方法</a:t>
            </a:r>
            <a:endParaRPr lang="en-US" altLang="zh-CN" dirty="0"/>
          </a:p>
          <a:p>
            <a:r>
              <a:rPr lang="zh-CN" altLang="en-US" dirty="0"/>
              <a:t>可以每</a:t>
            </a:r>
            <a:r>
              <a:rPr lang="en-US" altLang="zh-CN" dirty="0"/>
              <a:t>Θ( n/</a:t>
            </a:r>
            <a:r>
              <a:rPr lang="en-US" altLang="zh-CN" dirty="0" err="1"/>
              <a:t>logn</a:t>
            </a:r>
            <a:r>
              <a:rPr lang="en-US" altLang="zh-CN" dirty="0"/>
              <a:t> )</a:t>
            </a:r>
            <a:r>
              <a:rPr lang="zh-CN" altLang="en-US" dirty="0"/>
              <a:t>次重构一次整个序列，并且回收内存</a:t>
            </a:r>
            <a:endParaRPr lang="en-US" altLang="zh-CN" dirty="0"/>
          </a:p>
          <a:p>
            <a:r>
              <a:rPr lang="zh-CN" altLang="en-US" dirty="0"/>
              <a:t>发现这样空间是：</a:t>
            </a:r>
            <a:r>
              <a:rPr lang="en-US" altLang="zh-CN" dirty="0"/>
              <a:t> Θ( n/</a:t>
            </a:r>
            <a:r>
              <a:rPr lang="en-US" altLang="zh-CN" dirty="0" err="1"/>
              <a:t>logn</a:t>
            </a:r>
            <a:r>
              <a:rPr lang="en-US" altLang="zh-CN" dirty="0"/>
              <a:t> ) </a:t>
            </a:r>
            <a:r>
              <a:rPr lang="zh-CN" altLang="en-US" dirty="0"/>
              <a:t>* </a:t>
            </a:r>
            <a:r>
              <a:rPr lang="en-US" altLang="zh-CN" dirty="0"/>
              <a:t>O( </a:t>
            </a:r>
            <a:r>
              <a:rPr lang="en-US" altLang="zh-CN" dirty="0" err="1"/>
              <a:t>logn</a:t>
            </a:r>
            <a:r>
              <a:rPr lang="en-US" altLang="zh-CN" dirty="0"/>
              <a:t> ) = O( n )</a:t>
            </a:r>
          </a:p>
          <a:p>
            <a:r>
              <a:rPr lang="zh-CN" altLang="en-US" dirty="0"/>
              <a:t>时间是</a:t>
            </a:r>
            <a:r>
              <a:rPr lang="en-US" altLang="zh-CN" dirty="0"/>
              <a:t>m / Θ( n/</a:t>
            </a:r>
            <a:r>
              <a:rPr lang="en-US" altLang="zh-CN" dirty="0" err="1"/>
              <a:t>logn</a:t>
            </a:r>
            <a:r>
              <a:rPr lang="en-US" altLang="zh-CN" dirty="0"/>
              <a:t> ) * n = Θ( </a:t>
            </a:r>
            <a:r>
              <a:rPr lang="en-US" altLang="zh-CN" dirty="0" err="1"/>
              <a:t>mlogn</a:t>
            </a:r>
            <a:r>
              <a:rPr lang="en-US" altLang="zh-CN" dirty="0"/>
              <a:t> )</a:t>
            </a:r>
          </a:p>
          <a:p>
            <a:endParaRPr lang="en-US" altLang="zh-CN" dirty="0"/>
          </a:p>
          <a:p>
            <a:r>
              <a:rPr lang="zh-CN" altLang="en-US" dirty="0"/>
              <a:t>时间复杂度</a:t>
            </a:r>
            <a:r>
              <a:rPr lang="en-US" altLang="zh-CN" dirty="0"/>
              <a:t>O( </a:t>
            </a:r>
            <a:r>
              <a:rPr lang="en-US" altLang="zh-CN" dirty="0" err="1"/>
              <a:t>mlogn</a:t>
            </a:r>
            <a:r>
              <a:rPr lang="en-US" altLang="zh-CN" dirty="0"/>
              <a:t> )</a:t>
            </a:r>
            <a:r>
              <a:rPr lang="zh-CN" altLang="en-US" dirty="0"/>
              <a:t>，空间复杂度</a:t>
            </a:r>
            <a:r>
              <a:rPr lang="en-US" altLang="zh-CN" dirty="0"/>
              <a:t>O( n + m )</a:t>
            </a:r>
            <a:endParaRPr lang="zh-CN" altLang="en-US" dirty="0"/>
          </a:p>
        </p:txBody>
      </p:sp>
    </p:spTree>
    <p:extLst>
      <p:ext uri="{BB962C8B-B14F-4D97-AF65-F5344CB8AC3E}">
        <p14:creationId xmlns:p14="http://schemas.microsoft.com/office/powerpoint/2010/main" val="29949727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08C220-B145-465D-844D-8121ACD61675}"/>
              </a:ext>
            </a:extLst>
          </p:cNvPr>
          <p:cNvSpPr>
            <a:spLocks noGrp="1"/>
          </p:cNvSpPr>
          <p:nvPr>
            <p:ph type="title"/>
          </p:nvPr>
        </p:nvSpPr>
        <p:spPr/>
        <p:txBody>
          <a:bodyPr/>
          <a:lstStyle/>
          <a:p>
            <a:r>
              <a:rPr lang="zh-CN" altLang="en-US" dirty="0"/>
              <a:t>可持久化可合并堆</a:t>
            </a:r>
          </a:p>
        </p:txBody>
      </p:sp>
      <p:sp>
        <p:nvSpPr>
          <p:cNvPr id="3" name="内容占位符 2">
            <a:extLst>
              <a:ext uri="{FF2B5EF4-FFF2-40B4-BE49-F238E27FC236}">
                <a16:creationId xmlns:a16="http://schemas.microsoft.com/office/drawing/2014/main" id="{D37E3369-3F26-4B16-9ACA-66CA277DB7CF}"/>
              </a:ext>
            </a:extLst>
          </p:cNvPr>
          <p:cNvSpPr>
            <a:spLocks noGrp="1"/>
          </p:cNvSpPr>
          <p:nvPr>
            <p:ph idx="1"/>
          </p:nvPr>
        </p:nvSpPr>
        <p:spPr/>
        <p:txBody>
          <a:bodyPr/>
          <a:lstStyle/>
          <a:p>
            <a:r>
              <a:rPr lang="en-US" altLang="zh-CN" dirty="0"/>
              <a:t>1.</a:t>
            </a:r>
            <a:r>
              <a:rPr lang="zh-CN" altLang="en-US" dirty="0"/>
              <a:t>插入</a:t>
            </a:r>
            <a:endParaRPr lang="en-US" altLang="zh-CN" dirty="0"/>
          </a:p>
          <a:p>
            <a:r>
              <a:rPr lang="en-US" altLang="zh-CN" dirty="0"/>
              <a:t>2.</a:t>
            </a:r>
            <a:r>
              <a:rPr lang="zh-CN" altLang="en-US" dirty="0"/>
              <a:t>删除最小值</a:t>
            </a:r>
            <a:endParaRPr lang="en-US" altLang="zh-CN" dirty="0"/>
          </a:p>
          <a:p>
            <a:r>
              <a:rPr lang="en-US" altLang="zh-CN" dirty="0"/>
              <a:t>3.</a:t>
            </a:r>
            <a:r>
              <a:rPr lang="zh-CN" altLang="en-US" dirty="0"/>
              <a:t>查询最小值</a:t>
            </a:r>
            <a:endParaRPr lang="en-US" altLang="zh-CN" dirty="0"/>
          </a:p>
          <a:p>
            <a:r>
              <a:rPr lang="en-US" altLang="zh-CN" dirty="0"/>
              <a:t>4.</a:t>
            </a:r>
            <a:r>
              <a:rPr lang="zh-CN" altLang="en-US" dirty="0"/>
              <a:t>合并两个堆</a:t>
            </a:r>
            <a:endParaRPr lang="en-US" altLang="zh-CN" dirty="0"/>
          </a:p>
          <a:p>
            <a:r>
              <a:rPr lang="zh-CN" altLang="en-US" dirty="0"/>
              <a:t>目前最优复杂度是除了</a:t>
            </a:r>
            <a:r>
              <a:rPr lang="en-US" altLang="zh-CN" dirty="0"/>
              <a:t>2</a:t>
            </a:r>
            <a:r>
              <a:rPr lang="zh-CN" altLang="en-US" dirty="0"/>
              <a:t>操作</a:t>
            </a:r>
            <a:r>
              <a:rPr lang="en-US" altLang="zh-CN" dirty="0"/>
              <a:t>pop</a:t>
            </a:r>
            <a:r>
              <a:rPr lang="zh-CN" altLang="en-US" dirty="0"/>
              <a:t>复杂度为</a:t>
            </a:r>
            <a:r>
              <a:rPr lang="en-US" altLang="zh-CN" dirty="0"/>
              <a:t>O(</a:t>
            </a:r>
            <a:r>
              <a:rPr lang="en-US" altLang="zh-CN" dirty="0" err="1"/>
              <a:t>logn</a:t>
            </a:r>
            <a:r>
              <a:rPr lang="en-US" altLang="zh-CN" dirty="0"/>
              <a:t>)</a:t>
            </a:r>
            <a:r>
              <a:rPr lang="zh-CN" altLang="en-US" dirty="0"/>
              <a:t>以外，其他操作复杂度均为</a:t>
            </a:r>
            <a:r>
              <a:rPr lang="en-US" altLang="zh-CN" dirty="0"/>
              <a:t>O(1)</a:t>
            </a:r>
          </a:p>
          <a:p>
            <a:r>
              <a:rPr lang="zh-CN" altLang="en-US" dirty="0"/>
              <a:t>可以完全可持久化，并且可以合并历史版本</a:t>
            </a:r>
            <a:endParaRPr lang="en-US" altLang="zh-CN" dirty="0"/>
          </a:p>
        </p:txBody>
      </p:sp>
    </p:spTree>
    <p:extLst>
      <p:ext uri="{BB962C8B-B14F-4D97-AF65-F5344CB8AC3E}">
        <p14:creationId xmlns:p14="http://schemas.microsoft.com/office/powerpoint/2010/main" val="20124610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B84DA1B-4D1D-4C1D-9F42-5A852E72577D}"/>
              </a:ext>
            </a:extLst>
          </p:cNvPr>
          <p:cNvSpPr>
            <a:spLocks noGrp="1"/>
          </p:cNvSpPr>
          <p:nvPr>
            <p:ph type="title"/>
          </p:nvPr>
        </p:nvSpPr>
        <p:spPr/>
        <p:txBody>
          <a:bodyPr/>
          <a:lstStyle/>
          <a:p>
            <a:r>
              <a:rPr lang="zh-CN" altLang="en-US" dirty="0"/>
              <a:t>可持久化可合并堆</a:t>
            </a:r>
          </a:p>
        </p:txBody>
      </p:sp>
      <p:sp>
        <p:nvSpPr>
          <p:cNvPr id="3" name="内容占位符 2">
            <a:extLst>
              <a:ext uri="{FF2B5EF4-FFF2-40B4-BE49-F238E27FC236}">
                <a16:creationId xmlns:a16="http://schemas.microsoft.com/office/drawing/2014/main" id="{FB7C8E87-94C1-4EED-95D5-99C9D711D979}"/>
              </a:ext>
            </a:extLst>
          </p:cNvPr>
          <p:cNvSpPr>
            <a:spLocks noGrp="1"/>
          </p:cNvSpPr>
          <p:nvPr>
            <p:ph idx="1"/>
          </p:nvPr>
        </p:nvSpPr>
        <p:spPr/>
        <p:txBody>
          <a:bodyPr>
            <a:normAutofit fontScale="85000" lnSpcReduction="10000"/>
          </a:bodyPr>
          <a:lstStyle/>
          <a:p>
            <a:endParaRPr lang="en-US" altLang="zh-CN" dirty="0"/>
          </a:p>
          <a:p>
            <a:endParaRPr lang="en-US" altLang="zh-CN" dirty="0"/>
          </a:p>
          <a:p>
            <a:endParaRPr lang="en-US" altLang="zh-CN" dirty="0"/>
          </a:p>
          <a:p>
            <a:endParaRPr lang="en-US" altLang="zh-CN" dirty="0"/>
          </a:p>
          <a:p>
            <a:endParaRPr lang="en-US" altLang="zh-CN" dirty="0"/>
          </a:p>
          <a:p>
            <a:pPr marL="0" indent="0">
              <a:buNone/>
            </a:pPr>
            <a:endParaRPr lang="en-US" altLang="zh-CN" dirty="0"/>
          </a:p>
          <a:p>
            <a:r>
              <a:rPr lang="zh-CN" altLang="en-US" dirty="0"/>
              <a:t>网上流传的一个关于可持久化可并堆的</a:t>
            </a:r>
            <a:r>
              <a:rPr lang="en-US" altLang="zh-CN" dirty="0"/>
              <a:t>pdf</a:t>
            </a:r>
          </a:p>
          <a:p>
            <a:r>
              <a:rPr lang="zh-CN" altLang="en-US" dirty="0"/>
              <a:t>这个说法也是错的，可持久化的</a:t>
            </a:r>
            <a:r>
              <a:rPr lang="en-US" altLang="zh-CN" dirty="0" err="1"/>
              <a:t>Brodal</a:t>
            </a:r>
            <a:r>
              <a:rPr lang="en-US" altLang="zh-CN" dirty="0"/>
              <a:t> Queue</a:t>
            </a:r>
            <a:r>
              <a:rPr lang="zh-CN" altLang="en-US" dirty="0"/>
              <a:t>无法减小某个元素的值，只能做上述的四个操作，而且</a:t>
            </a:r>
            <a:r>
              <a:rPr lang="en-US" altLang="zh-CN" dirty="0" err="1"/>
              <a:t>Brodal</a:t>
            </a:r>
            <a:r>
              <a:rPr lang="zh-CN" altLang="en-US" dirty="0"/>
              <a:t>论文中给出的是一个新的数据结构，叫做斜二项堆</a:t>
            </a:r>
            <a:endParaRPr lang="en-US" altLang="zh-CN" dirty="0"/>
          </a:p>
          <a:p>
            <a:r>
              <a:rPr lang="zh-CN" altLang="en-US" dirty="0"/>
              <a:t>如果对</a:t>
            </a:r>
            <a:r>
              <a:rPr lang="en-US" altLang="zh-CN" dirty="0" err="1"/>
              <a:t>Brodal</a:t>
            </a:r>
            <a:r>
              <a:rPr lang="en-US" altLang="zh-CN" dirty="0"/>
              <a:t> queue</a:t>
            </a:r>
            <a:r>
              <a:rPr lang="zh-CN" altLang="en-US" dirty="0"/>
              <a:t>感兴趣可以看</a:t>
            </a:r>
            <a:r>
              <a:rPr lang="en-US" altLang="zh-CN" dirty="0">
                <a:hlinkClick r:id="rId2"/>
              </a:rPr>
              <a:t>https://www.luogu.com.cn/problem/P6019</a:t>
            </a:r>
            <a:endParaRPr lang="zh-CN" altLang="en-US" dirty="0"/>
          </a:p>
        </p:txBody>
      </p:sp>
      <p:pic>
        <p:nvPicPr>
          <p:cNvPr id="7" name="图片 6">
            <a:extLst>
              <a:ext uri="{FF2B5EF4-FFF2-40B4-BE49-F238E27FC236}">
                <a16:creationId xmlns:a16="http://schemas.microsoft.com/office/drawing/2014/main" id="{DC8FB544-C113-42A8-8B23-5E21356269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259752"/>
            <a:ext cx="6391922" cy="2980398"/>
          </a:xfrm>
          <a:prstGeom prst="rect">
            <a:avLst/>
          </a:prstGeom>
        </p:spPr>
      </p:pic>
    </p:spTree>
    <p:extLst>
      <p:ext uri="{BB962C8B-B14F-4D97-AF65-F5344CB8AC3E}">
        <p14:creationId xmlns:p14="http://schemas.microsoft.com/office/powerpoint/2010/main" val="33622243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9DD1B2-325F-41C9-BD93-9ECA6A3339F9}"/>
              </a:ext>
            </a:extLst>
          </p:cNvPr>
          <p:cNvSpPr>
            <a:spLocks noGrp="1"/>
          </p:cNvSpPr>
          <p:nvPr>
            <p:ph type="title"/>
          </p:nvPr>
        </p:nvSpPr>
        <p:spPr/>
        <p:txBody>
          <a:bodyPr/>
          <a:lstStyle/>
          <a:p>
            <a:r>
              <a:rPr lang="en-US" altLang="zh-CN" dirty="0"/>
              <a:t>Luogu3293 [SCOI2016]</a:t>
            </a:r>
            <a:r>
              <a:rPr lang="zh-CN" altLang="en-US" dirty="0"/>
              <a:t>美味</a:t>
            </a:r>
          </a:p>
        </p:txBody>
      </p:sp>
      <p:sp>
        <p:nvSpPr>
          <p:cNvPr id="3" name="内容占位符 2">
            <a:extLst>
              <a:ext uri="{FF2B5EF4-FFF2-40B4-BE49-F238E27FC236}">
                <a16:creationId xmlns:a16="http://schemas.microsoft.com/office/drawing/2014/main" id="{FA989E5A-B3B1-4FFF-AA00-3BF50FF9B9A1}"/>
              </a:ext>
            </a:extLst>
          </p:cNvPr>
          <p:cNvSpPr>
            <a:spLocks noGrp="1"/>
          </p:cNvSpPr>
          <p:nvPr>
            <p:ph idx="1"/>
          </p:nvPr>
        </p:nvSpPr>
        <p:spPr/>
        <p:txBody>
          <a:bodyPr/>
          <a:lstStyle/>
          <a:p>
            <a:r>
              <a:rPr lang="zh-CN" altLang="en-US" dirty="0"/>
              <a:t>一家餐厅有 </a:t>
            </a:r>
            <a:r>
              <a:rPr lang="en-US" altLang="zh-CN" dirty="0"/>
              <a:t>n </a:t>
            </a:r>
            <a:r>
              <a:rPr lang="zh-CN" altLang="en-US" dirty="0"/>
              <a:t>道菜，编号 </a:t>
            </a:r>
            <a:r>
              <a:rPr lang="en-US" altLang="zh-CN" dirty="0"/>
              <a:t>1...n </a:t>
            </a:r>
            <a:r>
              <a:rPr lang="zh-CN" altLang="en-US" dirty="0"/>
              <a:t>，大家对第 </a:t>
            </a:r>
            <a:r>
              <a:rPr lang="en-US" altLang="zh-CN" dirty="0" err="1"/>
              <a:t>i</a:t>
            </a:r>
            <a:r>
              <a:rPr lang="en-US" altLang="zh-CN" dirty="0"/>
              <a:t> </a:t>
            </a:r>
            <a:r>
              <a:rPr lang="zh-CN" altLang="en-US" dirty="0"/>
              <a:t>道菜的评价值为 </a:t>
            </a:r>
            <a:r>
              <a:rPr lang="en-US" altLang="zh-CN" dirty="0"/>
              <a:t>ai(1&lt;=</a:t>
            </a:r>
            <a:r>
              <a:rPr lang="en-US" altLang="zh-CN" dirty="0" err="1"/>
              <a:t>i</a:t>
            </a:r>
            <a:r>
              <a:rPr lang="en-US" altLang="zh-CN" dirty="0"/>
              <a:t>&lt;=n)</a:t>
            </a:r>
            <a:r>
              <a:rPr lang="zh-CN" altLang="en-US" dirty="0"/>
              <a:t>。有 </a:t>
            </a:r>
            <a:r>
              <a:rPr lang="en-US" altLang="zh-CN" dirty="0"/>
              <a:t>m </a:t>
            </a:r>
            <a:r>
              <a:rPr lang="zh-CN" altLang="en-US" dirty="0"/>
              <a:t>位顾客，第 </a:t>
            </a:r>
            <a:r>
              <a:rPr lang="en-US" altLang="zh-CN" dirty="0" err="1"/>
              <a:t>i</a:t>
            </a:r>
            <a:r>
              <a:rPr lang="en-US" altLang="zh-CN" dirty="0"/>
              <a:t> </a:t>
            </a:r>
            <a:r>
              <a:rPr lang="zh-CN" altLang="en-US" dirty="0"/>
              <a:t>位顾客的期望值为 </a:t>
            </a:r>
            <a:r>
              <a:rPr lang="en-US" altLang="zh-CN" dirty="0"/>
              <a:t>bi</a:t>
            </a:r>
            <a:r>
              <a:rPr lang="zh-CN" altLang="en-US" dirty="0"/>
              <a:t>，而他的偏好值为 </a:t>
            </a:r>
            <a:r>
              <a:rPr lang="en-US" altLang="zh-CN" dirty="0"/>
              <a:t>xi </a:t>
            </a:r>
            <a:r>
              <a:rPr lang="zh-CN" altLang="en-US" dirty="0"/>
              <a:t>。因此，第 </a:t>
            </a:r>
            <a:r>
              <a:rPr lang="en-US" altLang="zh-CN" dirty="0" err="1"/>
              <a:t>i</a:t>
            </a:r>
            <a:r>
              <a:rPr lang="en-US" altLang="zh-CN" dirty="0"/>
              <a:t> </a:t>
            </a:r>
            <a:r>
              <a:rPr lang="zh-CN" altLang="en-US" dirty="0"/>
              <a:t>位顾客认为第 </a:t>
            </a:r>
            <a:r>
              <a:rPr lang="en-US" altLang="zh-CN" dirty="0"/>
              <a:t>j </a:t>
            </a:r>
            <a:r>
              <a:rPr lang="zh-CN" altLang="en-US" dirty="0"/>
              <a:t>道菜的美味度为 </a:t>
            </a:r>
            <a:r>
              <a:rPr lang="en-US" altLang="zh-CN" dirty="0"/>
              <a:t>bi XOR (</a:t>
            </a:r>
            <a:r>
              <a:rPr lang="en-US" altLang="zh-CN" dirty="0" err="1"/>
              <a:t>aj+xi</a:t>
            </a:r>
            <a:r>
              <a:rPr lang="en-US" altLang="zh-CN" dirty="0"/>
              <a:t>)</a:t>
            </a:r>
            <a:r>
              <a:rPr lang="zh-CN" altLang="en-US" dirty="0"/>
              <a:t>，</a:t>
            </a:r>
            <a:r>
              <a:rPr lang="en-US" altLang="zh-CN" dirty="0"/>
              <a:t>XOR </a:t>
            </a:r>
            <a:r>
              <a:rPr lang="zh-CN" altLang="en-US" dirty="0"/>
              <a:t>表示异或运算。</a:t>
            </a:r>
          </a:p>
          <a:p>
            <a:r>
              <a:rPr lang="zh-CN" altLang="en-US" dirty="0"/>
              <a:t>第 </a:t>
            </a:r>
            <a:r>
              <a:rPr lang="en-US" altLang="zh-CN" dirty="0" err="1"/>
              <a:t>i</a:t>
            </a:r>
            <a:r>
              <a:rPr lang="en-US" altLang="zh-CN" dirty="0"/>
              <a:t> </a:t>
            </a:r>
            <a:r>
              <a:rPr lang="zh-CN" altLang="en-US" dirty="0"/>
              <a:t>位顾客希望从这些菜中挑出他认为最美味的菜，即美味值最大的菜，但由于价格等因素，他只能从第 </a:t>
            </a:r>
            <a:r>
              <a:rPr lang="en-US" altLang="zh-CN" dirty="0"/>
              <a:t>li </a:t>
            </a:r>
            <a:r>
              <a:rPr lang="zh-CN" altLang="en-US" dirty="0"/>
              <a:t>道到第 </a:t>
            </a:r>
            <a:r>
              <a:rPr lang="en-US" altLang="zh-CN" dirty="0" err="1"/>
              <a:t>ri</a:t>
            </a:r>
            <a:r>
              <a:rPr lang="en-US" altLang="zh-CN" dirty="0"/>
              <a:t> </a:t>
            </a:r>
            <a:r>
              <a:rPr lang="zh-CN" altLang="en-US" dirty="0"/>
              <a:t>道中选择。请你帮助他们找出最美味的菜。</a:t>
            </a:r>
          </a:p>
          <a:p>
            <a:endParaRPr lang="zh-CN" altLang="en-US" dirty="0"/>
          </a:p>
        </p:txBody>
      </p:sp>
    </p:spTree>
    <p:extLst>
      <p:ext uri="{BB962C8B-B14F-4D97-AF65-F5344CB8AC3E}">
        <p14:creationId xmlns:p14="http://schemas.microsoft.com/office/powerpoint/2010/main" val="6422867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6ECA14-6B8E-4BD0-B440-C9A3DC3034D9}"/>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C23719AC-8F2E-4568-966A-8A3A336448F0}"/>
              </a:ext>
            </a:extLst>
          </p:cNvPr>
          <p:cNvSpPr>
            <a:spLocks noGrp="1"/>
          </p:cNvSpPr>
          <p:nvPr>
            <p:ph idx="1"/>
          </p:nvPr>
        </p:nvSpPr>
        <p:spPr/>
        <p:txBody>
          <a:bodyPr/>
          <a:lstStyle/>
          <a:p>
            <a:r>
              <a:rPr lang="zh-CN" altLang="en-US" dirty="0"/>
              <a:t>按照数位一位一位贪心，因为整体加了一个</a:t>
            </a:r>
            <a:r>
              <a:rPr lang="en-US" altLang="zh-CN" dirty="0"/>
              <a:t>x</a:t>
            </a:r>
            <a:r>
              <a:rPr lang="zh-CN" altLang="en-US" dirty="0"/>
              <a:t>，所以我们考虑对于所有的</a:t>
            </a:r>
            <a:r>
              <a:rPr lang="en-US" altLang="zh-CN" dirty="0"/>
              <a:t>(</a:t>
            </a:r>
            <a:r>
              <a:rPr lang="en-US" altLang="zh-CN" dirty="0" err="1"/>
              <a:t>ai+x</a:t>
            </a:r>
            <a:r>
              <a:rPr lang="en-US" altLang="zh-CN" dirty="0"/>
              <a:t>)</a:t>
            </a:r>
            <a:r>
              <a:rPr lang="zh-CN" altLang="en-US" dirty="0"/>
              <a:t>与</a:t>
            </a:r>
            <a:r>
              <a:rPr lang="en-US" altLang="zh-CN" dirty="0"/>
              <a:t>b</a:t>
            </a:r>
            <a:r>
              <a:rPr lang="zh-CN" altLang="en-US" dirty="0"/>
              <a:t>的按位异或。</a:t>
            </a:r>
          </a:p>
          <a:p>
            <a:endParaRPr lang="zh-CN" altLang="en-US" dirty="0"/>
          </a:p>
        </p:txBody>
      </p:sp>
    </p:spTree>
    <p:extLst>
      <p:ext uri="{BB962C8B-B14F-4D97-AF65-F5344CB8AC3E}">
        <p14:creationId xmlns:p14="http://schemas.microsoft.com/office/powerpoint/2010/main" val="12061670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0BDB12-D8A4-4570-A3B6-F4FCF05A7EFE}"/>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2DED6AA5-9FDA-4797-9FAC-5BC3D2200B2A}"/>
              </a:ext>
            </a:extLst>
          </p:cNvPr>
          <p:cNvSpPr>
            <a:spLocks noGrp="1"/>
          </p:cNvSpPr>
          <p:nvPr>
            <p:ph idx="1"/>
          </p:nvPr>
        </p:nvSpPr>
        <p:spPr/>
        <p:txBody>
          <a:bodyPr/>
          <a:lstStyle/>
          <a:p>
            <a:r>
              <a:rPr lang="zh-CN" altLang="en-US" dirty="0"/>
              <a:t>假设我们已经处理到</a:t>
            </a:r>
            <a:r>
              <a:rPr lang="en-US" altLang="zh-CN" dirty="0"/>
              <a:t>b</a:t>
            </a:r>
            <a:r>
              <a:rPr lang="zh-CN" altLang="en-US" dirty="0"/>
              <a:t>二进制下的第</a:t>
            </a:r>
            <a:r>
              <a:rPr lang="en-US" altLang="zh-CN" dirty="0" err="1"/>
              <a:t>i</a:t>
            </a:r>
            <a:r>
              <a:rPr lang="zh-CN" altLang="en-US" dirty="0"/>
              <a:t>位，假设是</a:t>
            </a:r>
            <a:r>
              <a:rPr lang="en-US" altLang="zh-CN" dirty="0"/>
              <a:t>1</a:t>
            </a:r>
            <a:r>
              <a:rPr lang="zh-CN" altLang="en-US" dirty="0"/>
              <a:t>（</a:t>
            </a:r>
            <a:r>
              <a:rPr lang="en-US" altLang="zh-CN" dirty="0"/>
              <a:t>0</a:t>
            </a:r>
            <a:r>
              <a:rPr lang="zh-CN" altLang="en-US" dirty="0"/>
              <a:t>同理），</a:t>
            </a:r>
          </a:p>
          <a:p>
            <a:r>
              <a:rPr lang="zh-CN" altLang="en-US" dirty="0"/>
              <a:t>那么我们只需要查找是否存在</a:t>
            </a:r>
            <a:r>
              <a:rPr lang="en-US" altLang="zh-CN" dirty="0" err="1"/>
              <a:t>aj+x</a:t>
            </a:r>
            <a:r>
              <a:rPr lang="zh-CN" altLang="en-US" dirty="0"/>
              <a:t>使得其二进制第</a:t>
            </a:r>
            <a:r>
              <a:rPr lang="en-US" altLang="zh-CN" dirty="0" err="1"/>
              <a:t>i</a:t>
            </a:r>
            <a:r>
              <a:rPr lang="zh-CN" altLang="en-US" dirty="0"/>
              <a:t>位数字是</a:t>
            </a:r>
            <a:r>
              <a:rPr lang="en-US" altLang="zh-CN" dirty="0"/>
              <a:t>0</a:t>
            </a:r>
            <a:r>
              <a:rPr lang="zh-CN" altLang="en-US" dirty="0"/>
              <a:t>，我们已经处理了前</a:t>
            </a:r>
            <a:r>
              <a:rPr lang="en-US" altLang="zh-CN" dirty="0"/>
              <a:t>i-1</a:t>
            </a:r>
            <a:r>
              <a:rPr lang="zh-CN" altLang="en-US" dirty="0"/>
              <a:t>位了，设当前结果是</a:t>
            </a:r>
            <a:r>
              <a:rPr lang="en-US" altLang="zh-CN" dirty="0" err="1"/>
              <a:t>ans</a:t>
            </a:r>
            <a:r>
              <a:rPr lang="zh-CN" altLang="en-US" dirty="0"/>
              <a:t>，那么我们需要查找的数的大小就是区间</a:t>
            </a:r>
            <a:r>
              <a:rPr lang="en-US" altLang="zh-CN" dirty="0"/>
              <a:t>[</a:t>
            </a:r>
            <a:r>
              <a:rPr lang="en-US" altLang="zh-CN" dirty="0" err="1"/>
              <a:t>ans-x,ans</a:t>
            </a:r>
            <a:r>
              <a:rPr lang="en-US" altLang="zh-CN" dirty="0"/>
              <a:t>+(1&lt;&lt;</a:t>
            </a:r>
            <a:r>
              <a:rPr lang="en-US" altLang="zh-CN" dirty="0" err="1"/>
              <a:t>i</a:t>
            </a:r>
            <a:r>
              <a:rPr lang="en-US" altLang="zh-CN" dirty="0"/>
              <a:t>)-1-x]</a:t>
            </a:r>
            <a:r>
              <a:rPr lang="zh-CN" altLang="en-US" dirty="0"/>
              <a:t> </a:t>
            </a:r>
            <a:endParaRPr lang="en-US" altLang="zh-CN" dirty="0"/>
          </a:p>
          <a:p>
            <a:r>
              <a:rPr lang="zh-CN" altLang="en-US" dirty="0"/>
              <a:t>那么现在我们就是要在</a:t>
            </a:r>
            <a:r>
              <a:rPr lang="en-US" altLang="zh-CN" dirty="0"/>
              <a:t>a[1]...a[n]</a:t>
            </a:r>
            <a:r>
              <a:rPr lang="zh-CN" altLang="en-US" dirty="0"/>
              <a:t>中找出是否存在于</a:t>
            </a:r>
            <a:r>
              <a:rPr lang="en-US" altLang="zh-CN" dirty="0"/>
              <a:t>[</a:t>
            </a:r>
            <a:r>
              <a:rPr lang="en-US" altLang="zh-CN" dirty="0" err="1"/>
              <a:t>ans-x,ans</a:t>
            </a:r>
            <a:r>
              <a:rPr lang="en-US" altLang="zh-CN" dirty="0"/>
              <a:t>+(1&lt;&lt;</a:t>
            </a:r>
            <a:r>
              <a:rPr lang="en-US" altLang="zh-CN" dirty="0" err="1"/>
              <a:t>i</a:t>
            </a:r>
            <a:r>
              <a:rPr lang="en-US" altLang="zh-CN" dirty="0"/>
              <a:t>)-1-x]</a:t>
            </a:r>
            <a:r>
              <a:rPr lang="zh-CN" altLang="en-US" dirty="0"/>
              <a:t>的数字，可以使用区间小于</a:t>
            </a:r>
            <a:r>
              <a:rPr lang="en-US" altLang="zh-CN" dirty="0"/>
              <a:t>x</a:t>
            </a:r>
            <a:r>
              <a:rPr lang="zh-CN" altLang="en-US" dirty="0"/>
              <a:t>的数个数来做</a:t>
            </a:r>
            <a:endParaRPr lang="en-US" altLang="zh-CN" dirty="0"/>
          </a:p>
          <a:p>
            <a:r>
              <a:rPr lang="zh-CN" altLang="en-US" dirty="0"/>
              <a:t>总时间复杂度</a:t>
            </a:r>
            <a:r>
              <a:rPr lang="en-US" altLang="zh-CN" dirty="0"/>
              <a:t>O( </a:t>
            </a:r>
            <a:r>
              <a:rPr lang="en-US" altLang="zh-CN" dirty="0" err="1"/>
              <a:t>nlogn</a:t>
            </a:r>
            <a:r>
              <a:rPr lang="en-US" altLang="zh-CN" dirty="0"/>
              <a:t> + </a:t>
            </a:r>
            <a:r>
              <a:rPr lang="en-US" altLang="zh-CN" dirty="0" err="1"/>
              <a:t>mlognlogv</a:t>
            </a:r>
            <a:r>
              <a:rPr lang="en-US" altLang="zh-CN" dirty="0"/>
              <a:t> )</a:t>
            </a:r>
            <a:r>
              <a:rPr lang="zh-CN" altLang="en-US" dirty="0"/>
              <a:t>，可以除</a:t>
            </a:r>
            <a:r>
              <a:rPr lang="en-US" altLang="zh-CN"/>
              <a:t>polyloglogn</a:t>
            </a:r>
            <a:endParaRPr lang="zh-CN" altLang="en-US" dirty="0"/>
          </a:p>
          <a:p>
            <a:endParaRPr lang="zh-CN" altLang="en-US" dirty="0"/>
          </a:p>
        </p:txBody>
      </p:sp>
    </p:spTree>
    <p:extLst>
      <p:ext uri="{BB962C8B-B14F-4D97-AF65-F5344CB8AC3E}">
        <p14:creationId xmlns:p14="http://schemas.microsoft.com/office/powerpoint/2010/main" val="41119934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E84204-E8A1-4142-9027-203F941CE06F}"/>
              </a:ext>
            </a:extLst>
          </p:cNvPr>
          <p:cNvSpPr>
            <a:spLocks noGrp="1"/>
          </p:cNvSpPr>
          <p:nvPr>
            <p:ph type="title"/>
          </p:nvPr>
        </p:nvSpPr>
        <p:spPr/>
        <p:txBody>
          <a:bodyPr/>
          <a:lstStyle/>
          <a:p>
            <a:r>
              <a:rPr lang="zh-CN" altLang="en-US" dirty="0"/>
              <a:t>某经典问题</a:t>
            </a:r>
          </a:p>
        </p:txBody>
      </p:sp>
      <p:sp>
        <p:nvSpPr>
          <p:cNvPr id="3" name="内容占位符 2">
            <a:extLst>
              <a:ext uri="{FF2B5EF4-FFF2-40B4-BE49-F238E27FC236}">
                <a16:creationId xmlns:a16="http://schemas.microsoft.com/office/drawing/2014/main" id="{6F434CA1-1EEB-421F-9C54-A260AA48054F}"/>
              </a:ext>
            </a:extLst>
          </p:cNvPr>
          <p:cNvSpPr>
            <a:spLocks noGrp="1"/>
          </p:cNvSpPr>
          <p:nvPr>
            <p:ph idx="1"/>
          </p:nvPr>
        </p:nvSpPr>
        <p:spPr/>
        <p:txBody>
          <a:bodyPr/>
          <a:lstStyle/>
          <a:p>
            <a:r>
              <a:rPr lang="zh-CN" altLang="en-US" dirty="0"/>
              <a:t>给一个</a:t>
            </a:r>
            <a:r>
              <a:rPr lang="en-US" altLang="zh-CN" dirty="0"/>
              <a:t>DAG</a:t>
            </a:r>
            <a:r>
              <a:rPr lang="zh-CN" altLang="en-US" dirty="0"/>
              <a:t>，每个边有边权，每次查询从一个点出发到任意点，字典序</a:t>
            </a:r>
            <a:r>
              <a:rPr lang="en-US" altLang="zh-CN" dirty="0"/>
              <a:t>kth</a:t>
            </a:r>
            <a:r>
              <a:rPr lang="zh-CN" altLang="en-US" dirty="0"/>
              <a:t>的路径，是到哪个点</a:t>
            </a:r>
            <a:endParaRPr lang="en-US" altLang="zh-CN" dirty="0"/>
          </a:p>
          <a:p>
            <a:r>
              <a:rPr lang="zh-CN" altLang="en-US" dirty="0"/>
              <a:t>每个点的每种边权的出边只有一条</a:t>
            </a:r>
            <a:endParaRPr lang="en-US" altLang="zh-CN" dirty="0"/>
          </a:p>
          <a:p>
            <a:r>
              <a:rPr lang="zh-CN" altLang="en-US" dirty="0"/>
              <a:t>强制在线</a:t>
            </a:r>
          </a:p>
        </p:txBody>
      </p:sp>
    </p:spTree>
    <p:extLst>
      <p:ext uri="{BB962C8B-B14F-4D97-AF65-F5344CB8AC3E}">
        <p14:creationId xmlns:p14="http://schemas.microsoft.com/office/powerpoint/2010/main" val="12875908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340FD30-DB15-44AB-ACDD-F1A5724F4892}"/>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380DEB15-4CE8-49F6-806C-91059370DA51}"/>
              </a:ext>
            </a:extLst>
          </p:cNvPr>
          <p:cNvSpPr>
            <a:spLocks noGrp="1"/>
          </p:cNvSpPr>
          <p:nvPr>
            <p:ph idx="1"/>
          </p:nvPr>
        </p:nvSpPr>
        <p:spPr/>
        <p:txBody>
          <a:bodyPr/>
          <a:lstStyle/>
          <a:p>
            <a:r>
              <a:rPr lang="zh-CN" altLang="en-US" dirty="0"/>
              <a:t>每个节点用一个可持久化平衡树维护答案</a:t>
            </a:r>
            <a:br>
              <a:rPr lang="en-US" altLang="zh-CN" dirty="0"/>
            </a:br>
            <a:r>
              <a:rPr lang="zh-CN" altLang="en-US" dirty="0"/>
              <a:t>每次在</a:t>
            </a:r>
            <a:r>
              <a:rPr lang="en-US" altLang="zh-CN" dirty="0"/>
              <a:t>DAG</a:t>
            </a:r>
            <a:r>
              <a:rPr lang="zh-CN" altLang="en-US" dirty="0"/>
              <a:t>上按拓扑顺序合并一个点到的所有边的平衡树，每个平衡树是按原顺序合并过来的</a:t>
            </a:r>
            <a:endParaRPr lang="en-US" altLang="zh-CN" dirty="0"/>
          </a:p>
          <a:p>
            <a:r>
              <a:rPr lang="zh-CN" altLang="en-US" dirty="0"/>
              <a:t>然后这个合并的时候取前</a:t>
            </a:r>
            <a:r>
              <a:rPr lang="en-US" altLang="zh-CN" dirty="0" err="1"/>
              <a:t>maxk</a:t>
            </a:r>
            <a:r>
              <a:rPr lang="zh-CN" altLang="en-US" dirty="0"/>
              <a:t>个节点就行了，不然是指数级的</a:t>
            </a:r>
            <a:endParaRPr lang="en-US" altLang="zh-CN" dirty="0"/>
          </a:p>
        </p:txBody>
      </p:sp>
    </p:spTree>
    <p:extLst>
      <p:ext uri="{BB962C8B-B14F-4D97-AF65-F5344CB8AC3E}">
        <p14:creationId xmlns:p14="http://schemas.microsoft.com/office/powerpoint/2010/main" val="24080637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B9F5288-8F83-4B11-B444-31B6ECF503D5}"/>
              </a:ext>
            </a:extLst>
          </p:cNvPr>
          <p:cNvSpPr>
            <a:spLocks noGrp="1"/>
          </p:cNvSpPr>
          <p:nvPr>
            <p:ph type="title"/>
          </p:nvPr>
        </p:nvSpPr>
        <p:spPr/>
        <p:txBody>
          <a:bodyPr/>
          <a:lstStyle/>
          <a:p>
            <a:r>
              <a:rPr lang="en-US" altLang="zh-CN" dirty="0"/>
              <a:t>Bzoj3551 Peaks</a:t>
            </a:r>
            <a:r>
              <a:rPr lang="zh-CN" altLang="en-US" dirty="0"/>
              <a:t>加强版</a:t>
            </a:r>
          </a:p>
        </p:txBody>
      </p:sp>
      <p:sp>
        <p:nvSpPr>
          <p:cNvPr id="3" name="内容占位符 2">
            <a:extLst>
              <a:ext uri="{FF2B5EF4-FFF2-40B4-BE49-F238E27FC236}">
                <a16:creationId xmlns:a16="http://schemas.microsoft.com/office/drawing/2014/main" id="{77BDC785-E74C-4223-BE0F-64E24ABCF504}"/>
              </a:ext>
            </a:extLst>
          </p:cNvPr>
          <p:cNvSpPr>
            <a:spLocks noGrp="1"/>
          </p:cNvSpPr>
          <p:nvPr>
            <p:ph idx="1"/>
          </p:nvPr>
        </p:nvSpPr>
        <p:spPr/>
        <p:txBody>
          <a:bodyPr/>
          <a:lstStyle/>
          <a:p>
            <a:r>
              <a:rPr lang="zh-CN" altLang="en-US" dirty="0"/>
              <a:t>有</a:t>
            </a:r>
            <a:r>
              <a:rPr lang="en-US" altLang="zh-CN" dirty="0"/>
              <a:t>n</a:t>
            </a:r>
            <a:r>
              <a:rPr lang="zh-CN" altLang="en-US" dirty="0"/>
              <a:t>个座山，其高度为</a:t>
            </a:r>
            <a:r>
              <a:rPr lang="en-US" altLang="zh-CN" dirty="0"/>
              <a:t>hi</a:t>
            </a:r>
            <a:r>
              <a:rPr lang="zh-CN" altLang="en-US" dirty="0"/>
              <a:t>。有</a:t>
            </a:r>
            <a:r>
              <a:rPr lang="en-US" altLang="zh-CN" dirty="0"/>
              <a:t>m</a:t>
            </a:r>
            <a:r>
              <a:rPr lang="zh-CN" altLang="en-US" dirty="0"/>
              <a:t>条带权双向边连接某些山。多次询问，每次询问从</a:t>
            </a:r>
            <a:r>
              <a:rPr lang="en-US" altLang="zh-CN" dirty="0"/>
              <a:t>v</a:t>
            </a:r>
            <a:r>
              <a:rPr lang="zh-CN" altLang="en-US" dirty="0"/>
              <a:t>出发 只经过边权</a:t>
            </a:r>
            <a:r>
              <a:rPr lang="en-US" altLang="zh-CN" dirty="0"/>
              <a:t>&lt;=x</a:t>
            </a:r>
            <a:r>
              <a:rPr lang="zh-CN" altLang="en-US" dirty="0"/>
              <a:t>的边 所能到达的山中，第</a:t>
            </a:r>
            <a:r>
              <a:rPr lang="en-US" altLang="zh-CN" dirty="0"/>
              <a:t>K</a:t>
            </a:r>
            <a:r>
              <a:rPr lang="zh-CN" altLang="en-US" dirty="0"/>
              <a:t>高的是多少。</a:t>
            </a:r>
            <a:endParaRPr lang="en-US" altLang="zh-CN" dirty="0"/>
          </a:p>
          <a:p>
            <a:r>
              <a:rPr lang="zh-CN" altLang="en-US" dirty="0"/>
              <a:t>强制在线</a:t>
            </a:r>
          </a:p>
        </p:txBody>
      </p:sp>
    </p:spTree>
    <p:extLst>
      <p:ext uri="{BB962C8B-B14F-4D97-AF65-F5344CB8AC3E}">
        <p14:creationId xmlns:p14="http://schemas.microsoft.com/office/powerpoint/2010/main" val="23469164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F8488A-CAB7-446B-8BA3-91D5D47652E4}"/>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5B93BD47-364B-4311-BDDD-3737AB76F793}"/>
              </a:ext>
            </a:extLst>
          </p:cNvPr>
          <p:cNvSpPr>
            <a:spLocks noGrp="1"/>
          </p:cNvSpPr>
          <p:nvPr>
            <p:ph idx="1"/>
          </p:nvPr>
        </p:nvSpPr>
        <p:spPr/>
        <p:txBody>
          <a:bodyPr/>
          <a:lstStyle/>
          <a:p>
            <a:r>
              <a:rPr lang="zh-CN" altLang="en-US" dirty="0"/>
              <a:t>我们把平衡树启发式合并或者</a:t>
            </a:r>
            <a:r>
              <a:rPr lang="en-US" altLang="zh-CN" dirty="0" err="1"/>
              <a:t>trie</a:t>
            </a:r>
            <a:r>
              <a:rPr lang="zh-CN" altLang="en-US" dirty="0"/>
              <a:t>合并的过程可持久化一下</a:t>
            </a:r>
            <a:endParaRPr lang="en-US" altLang="zh-CN" dirty="0"/>
          </a:p>
          <a:p>
            <a:r>
              <a:rPr lang="zh-CN" altLang="en-US" dirty="0"/>
              <a:t>注意到这个可持久化是部分可持久化，只需要访问历史版本，不需要在历史版本上面修改，所以复杂度是不变的</a:t>
            </a:r>
            <a:endParaRPr lang="en-US" altLang="zh-CN" dirty="0"/>
          </a:p>
          <a:p>
            <a:endParaRPr lang="en-US" altLang="zh-CN" dirty="0"/>
          </a:p>
          <a:p>
            <a:r>
              <a:rPr lang="en-US" altLang="zh-CN" dirty="0"/>
              <a:t>O( (</a:t>
            </a:r>
            <a:r>
              <a:rPr lang="en-US" altLang="zh-CN" dirty="0" err="1"/>
              <a:t>n+m</a:t>
            </a:r>
            <a:r>
              <a:rPr lang="en-US" altLang="zh-CN" dirty="0"/>
              <a:t>)</a:t>
            </a:r>
            <a:r>
              <a:rPr lang="en-US" altLang="zh-CN" dirty="0" err="1"/>
              <a:t>logn</a:t>
            </a:r>
            <a:r>
              <a:rPr lang="en-US" altLang="zh-CN" dirty="0"/>
              <a:t> )</a:t>
            </a:r>
            <a:endParaRPr lang="zh-CN" altLang="en-US" dirty="0"/>
          </a:p>
        </p:txBody>
      </p:sp>
    </p:spTree>
    <p:extLst>
      <p:ext uri="{BB962C8B-B14F-4D97-AF65-F5344CB8AC3E}">
        <p14:creationId xmlns:p14="http://schemas.microsoft.com/office/powerpoint/2010/main" val="22281735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0E11C28-112E-4C6A-B8B1-742441D9393B}"/>
              </a:ext>
            </a:extLst>
          </p:cNvPr>
          <p:cNvSpPr>
            <a:spLocks noGrp="1"/>
          </p:cNvSpPr>
          <p:nvPr>
            <p:ph type="title"/>
          </p:nvPr>
        </p:nvSpPr>
        <p:spPr/>
        <p:txBody>
          <a:bodyPr/>
          <a:lstStyle/>
          <a:p>
            <a:r>
              <a:rPr lang="zh-CN" altLang="en-US" dirty="0"/>
              <a:t>某经典问题</a:t>
            </a:r>
          </a:p>
        </p:txBody>
      </p:sp>
      <p:sp>
        <p:nvSpPr>
          <p:cNvPr id="3" name="内容占位符 2">
            <a:extLst>
              <a:ext uri="{FF2B5EF4-FFF2-40B4-BE49-F238E27FC236}">
                <a16:creationId xmlns:a16="http://schemas.microsoft.com/office/drawing/2014/main" id="{5D55A0E7-9A80-4E28-8D62-342D7DE841E2}"/>
              </a:ext>
            </a:extLst>
          </p:cNvPr>
          <p:cNvSpPr>
            <a:spLocks noGrp="1"/>
          </p:cNvSpPr>
          <p:nvPr>
            <p:ph idx="1"/>
          </p:nvPr>
        </p:nvSpPr>
        <p:spPr/>
        <p:txBody>
          <a:bodyPr/>
          <a:lstStyle/>
          <a:p>
            <a:r>
              <a:rPr lang="zh-CN" altLang="en-US" dirty="0"/>
              <a:t>查询两个树链</a:t>
            </a:r>
            <a:r>
              <a:rPr lang="en-US" altLang="zh-CN" dirty="0"/>
              <a:t>sort</a:t>
            </a:r>
            <a:r>
              <a:rPr lang="zh-CN" altLang="en-US" dirty="0"/>
              <a:t>之后有哪些位置不相同，保证输出量</a:t>
            </a:r>
            <a:r>
              <a:rPr lang="en-US" altLang="zh-CN" dirty="0"/>
              <a:t>1e6</a:t>
            </a:r>
            <a:endParaRPr lang="zh-CN" altLang="en-US" dirty="0"/>
          </a:p>
        </p:txBody>
      </p:sp>
    </p:spTree>
    <p:extLst>
      <p:ext uri="{BB962C8B-B14F-4D97-AF65-F5344CB8AC3E}">
        <p14:creationId xmlns:p14="http://schemas.microsoft.com/office/powerpoint/2010/main" val="40249626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D1C40B-1DFB-48C8-B660-DAE8D20B6BEC}"/>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7EBBA7F7-F95C-4734-A691-7C45A4707DBA}"/>
              </a:ext>
            </a:extLst>
          </p:cNvPr>
          <p:cNvSpPr>
            <a:spLocks noGrp="1"/>
          </p:cNvSpPr>
          <p:nvPr>
            <p:ph idx="1"/>
          </p:nvPr>
        </p:nvSpPr>
        <p:spPr/>
        <p:txBody>
          <a:bodyPr/>
          <a:lstStyle/>
          <a:p>
            <a:r>
              <a:rPr lang="zh-CN" altLang="en-US" dirty="0"/>
              <a:t>使用可持久化值域线段树维护链</a:t>
            </a:r>
            <a:r>
              <a:rPr lang="en-US" altLang="zh-CN" dirty="0"/>
              <a:t>hash</a:t>
            </a:r>
            <a:r>
              <a:rPr lang="zh-CN" altLang="en-US" dirty="0"/>
              <a:t>值，这样每次相当于找出第一个出现次数不同的值</a:t>
            </a:r>
            <a:endParaRPr lang="en-US" altLang="zh-CN" dirty="0"/>
          </a:p>
          <a:p>
            <a:r>
              <a:rPr lang="zh-CN" altLang="en-US" dirty="0"/>
              <a:t>每次查询的时候在可持久化</a:t>
            </a:r>
            <a:r>
              <a:rPr lang="en-US" altLang="zh-CN" dirty="0" err="1"/>
              <a:t>Trie</a:t>
            </a:r>
            <a:r>
              <a:rPr lang="zh-CN" altLang="en-US" dirty="0"/>
              <a:t>上面二分这个，可以</a:t>
            </a:r>
            <a:r>
              <a:rPr lang="en-US" altLang="zh-CN" dirty="0"/>
              <a:t>O( </a:t>
            </a:r>
            <a:r>
              <a:rPr lang="en-US" altLang="zh-CN" dirty="0" err="1"/>
              <a:t>logn</a:t>
            </a:r>
            <a:r>
              <a:rPr lang="en-US" altLang="zh-CN" dirty="0"/>
              <a:t> )</a:t>
            </a:r>
            <a:r>
              <a:rPr lang="zh-CN" altLang="en-US" dirty="0"/>
              <a:t>的时间内找出一个不同的位置</a:t>
            </a:r>
            <a:endParaRPr lang="en-US" altLang="zh-CN" dirty="0"/>
          </a:p>
          <a:p>
            <a:r>
              <a:rPr lang="zh-CN" altLang="en-US" dirty="0"/>
              <a:t>然后暴力一个一个找下去就可以了</a:t>
            </a:r>
            <a:endParaRPr lang="en-US" altLang="zh-CN" dirty="0"/>
          </a:p>
          <a:p>
            <a:r>
              <a:rPr lang="zh-CN" altLang="en-US" dirty="0"/>
              <a:t>总复杂度</a:t>
            </a:r>
            <a:r>
              <a:rPr lang="en-US" altLang="zh-CN" dirty="0"/>
              <a:t>O( </a:t>
            </a:r>
            <a:r>
              <a:rPr lang="en-US" altLang="zh-CN" dirty="0" err="1"/>
              <a:t>nlogn</a:t>
            </a:r>
            <a:r>
              <a:rPr lang="en-US" altLang="zh-CN" dirty="0"/>
              <a:t> + </a:t>
            </a:r>
            <a:r>
              <a:rPr lang="en-US" altLang="zh-CN" dirty="0" err="1"/>
              <a:t>tlogn</a:t>
            </a:r>
            <a:r>
              <a:rPr lang="en-US" altLang="zh-CN" dirty="0"/>
              <a:t> )</a:t>
            </a:r>
            <a:endParaRPr lang="zh-CN" altLang="en-US" dirty="0"/>
          </a:p>
        </p:txBody>
      </p:sp>
    </p:spTree>
    <p:extLst>
      <p:ext uri="{BB962C8B-B14F-4D97-AF65-F5344CB8AC3E}">
        <p14:creationId xmlns:p14="http://schemas.microsoft.com/office/powerpoint/2010/main" val="19781876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63CFC07-35B6-4255-9A97-E8E6B60906D8}"/>
              </a:ext>
            </a:extLst>
          </p:cNvPr>
          <p:cNvSpPr>
            <a:spLocks noGrp="1"/>
          </p:cNvSpPr>
          <p:nvPr>
            <p:ph type="title"/>
          </p:nvPr>
        </p:nvSpPr>
        <p:spPr/>
        <p:txBody>
          <a:bodyPr/>
          <a:lstStyle/>
          <a:p>
            <a:r>
              <a:rPr lang="en-US" altLang="zh-CN" dirty="0" err="1"/>
              <a:t>Luogu</a:t>
            </a:r>
            <a:r>
              <a:rPr lang="en-US" altLang="zh-CN" dirty="0"/>
              <a:t> P3302 [SDOI2013]</a:t>
            </a:r>
            <a:r>
              <a:rPr lang="zh-CN" altLang="en-US" dirty="0"/>
              <a:t>森林</a:t>
            </a:r>
          </a:p>
        </p:txBody>
      </p:sp>
      <p:sp>
        <p:nvSpPr>
          <p:cNvPr id="3" name="内容占位符 2">
            <a:extLst>
              <a:ext uri="{FF2B5EF4-FFF2-40B4-BE49-F238E27FC236}">
                <a16:creationId xmlns:a16="http://schemas.microsoft.com/office/drawing/2014/main" id="{3E62D18E-CA5D-440C-8086-E41AB9B8A020}"/>
              </a:ext>
            </a:extLst>
          </p:cNvPr>
          <p:cNvSpPr>
            <a:spLocks noGrp="1"/>
          </p:cNvSpPr>
          <p:nvPr>
            <p:ph idx="1"/>
          </p:nvPr>
        </p:nvSpPr>
        <p:spPr/>
        <p:txBody>
          <a:bodyPr/>
          <a:lstStyle/>
          <a:p>
            <a:r>
              <a:rPr lang="zh-CN" altLang="en-US" dirty="0"/>
              <a:t>给一个森林，每个点有点权</a:t>
            </a:r>
            <a:endParaRPr lang="en-US" altLang="zh-CN" dirty="0"/>
          </a:p>
          <a:p>
            <a:r>
              <a:rPr lang="en-US" altLang="zh-CN" dirty="0"/>
              <a:t>1.link</a:t>
            </a:r>
            <a:r>
              <a:rPr lang="zh-CN" altLang="en-US" dirty="0"/>
              <a:t> </a:t>
            </a:r>
            <a:r>
              <a:rPr lang="en-US" altLang="zh-CN" dirty="0"/>
              <a:t>x</a:t>
            </a:r>
            <a:r>
              <a:rPr lang="zh-CN" altLang="en-US" dirty="0"/>
              <a:t> </a:t>
            </a:r>
            <a:r>
              <a:rPr lang="en-US" altLang="zh-CN" dirty="0"/>
              <a:t>y</a:t>
            </a:r>
            <a:r>
              <a:rPr lang="zh-CN" altLang="en-US" dirty="0"/>
              <a:t>，如果</a:t>
            </a:r>
            <a:r>
              <a:rPr lang="en-US" altLang="zh-CN" dirty="0"/>
              <a:t>x</a:t>
            </a:r>
            <a:r>
              <a:rPr lang="zh-CN" altLang="en-US" dirty="0"/>
              <a:t>和</a:t>
            </a:r>
            <a:r>
              <a:rPr lang="en-US" altLang="zh-CN" dirty="0"/>
              <a:t>y</a:t>
            </a:r>
            <a:r>
              <a:rPr lang="zh-CN" altLang="en-US" dirty="0"/>
              <a:t>已经连通无视这个操作</a:t>
            </a:r>
            <a:endParaRPr lang="en-US" altLang="zh-CN" dirty="0"/>
          </a:p>
          <a:p>
            <a:r>
              <a:rPr lang="en-US" altLang="zh-CN" dirty="0"/>
              <a:t>2.find x y</a:t>
            </a:r>
            <a:r>
              <a:rPr lang="zh-CN" altLang="en-US" dirty="0"/>
              <a:t>，查询</a:t>
            </a:r>
            <a:r>
              <a:rPr lang="en-US" altLang="zh-CN" dirty="0"/>
              <a:t>x</a:t>
            </a:r>
            <a:r>
              <a:rPr lang="zh-CN" altLang="en-US" dirty="0"/>
              <a:t>到</a:t>
            </a:r>
            <a:r>
              <a:rPr lang="en-US" altLang="zh-CN" dirty="0"/>
              <a:t>y</a:t>
            </a:r>
            <a:r>
              <a:rPr lang="zh-CN" altLang="en-US" dirty="0"/>
              <a:t>的链</a:t>
            </a:r>
            <a:r>
              <a:rPr lang="en-US" altLang="zh-CN" dirty="0"/>
              <a:t>kth</a:t>
            </a:r>
          </a:p>
          <a:p>
            <a:r>
              <a:rPr lang="zh-CN" altLang="en-US" dirty="0"/>
              <a:t>强制在线</a:t>
            </a:r>
          </a:p>
          <a:p>
            <a:endParaRPr lang="zh-CN" altLang="en-US" dirty="0"/>
          </a:p>
        </p:txBody>
      </p:sp>
    </p:spTree>
    <p:extLst>
      <p:ext uri="{BB962C8B-B14F-4D97-AF65-F5344CB8AC3E}">
        <p14:creationId xmlns:p14="http://schemas.microsoft.com/office/powerpoint/2010/main" val="3847651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20B202-DBA1-4D60-8D19-28BDA1C35089}"/>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9D0872FB-6917-46ED-80EA-218B1B12B35F}"/>
              </a:ext>
            </a:extLst>
          </p:cNvPr>
          <p:cNvSpPr>
            <a:spLocks noGrp="1"/>
          </p:cNvSpPr>
          <p:nvPr>
            <p:ph idx="1"/>
          </p:nvPr>
        </p:nvSpPr>
        <p:spPr/>
        <p:txBody>
          <a:bodyPr/>
          <a:lstStyle/>
          <a:p>
            <a:r>
              <a:rPr lang="zh-CN" altLang="en-US" dirty="0"/>
              <a:t>由于这个问题只加边，所以可以考虑一下均摊的方法</a:t>
            </a:r>
            <a:endParaRPr lang="en-US" altLang="zh-CN" dirty="0"/>
          </a:p>
          <a:p>
            <a:r>
              <a:rPr lang="zh-CN" altLang="en-US" dirty="0"/>
              <a:t>只加边，维护连通块信息该怎么做呢？</a:t>
            </a:r>
            <a:endParaRPr lang="en-US" altLang="zh-CN" dirty="0"/>
          </a:p>
          <a:p>
            <a:r>
              <a:rPr lang="zh-CN" altLang="en-US" dirty="0"/>
              <a:t>启发式合并</a:t>
            </a:r>
            <a:endParaRPr lang="en-US" altLang="zh-CN" dirty="0"/>
          </a:p>
          <a:p>
            <a:r>
              <a:rPr lang="zh-CN" altLang="en-US" dirty="0"/>
              <a:t>于是这一题我们可以考虑用启发式合并来处理</a:t>
            </a:r>
          </a:p>
        </p:txBody>
      </p:sp>
    </p:spTree>
    <p:extLst>
      <p:ext uri="{BB962C8B-B14F-4D97-AF65-F5344CB8AC3E}">
        <p14:creationId xmlns:p14="http://schemas.microsoft.com/office/powerpoint/2010/main" val="28011874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A80C6A5-CDB3-40E4-B41F-46DAA99EAE6D}"/>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97306271-2E45-4C63-BC61-5D3992810E92}"/>
              </a:ext>
            </a:extLst>
          </p:cNvPr>
          <p:cNvSpPr>
            <a:spLocks noGrp="1"/>
          </p:cNvSpPr>
          <p:nvPr>
            <p:ph idx="1"/>
          </p:nvPr>
        </p:nvSpPr>
        <p:spPr/>
        <p:txBody>
          <a:bodyPr>
            <a:normAutofit lnSpcReduction="10000"/>
          </a:bodyPr>
          <a:lstStyle/>
          <a:p>
            <a:r>
              <a:rPr lang="en-US" altLang="zh-CN" dirty="0"/>
              <a:t>Link</a:t>
            </a:r>
            <a:r>
              <a:rPr lang="zh-CN" altLang="en-US" dirty="0"/>
              <a:t> </a:t>
            </a:r>
            <a:r>
              <a:rPr lang="en-US" altLang="zh-CN" dirty="0"/>
              <a:t>x y</a:t>
            </a:r>
            <a:r>
              <a:rPr lang="zh-CN" altLang="en-US" dirty="0"/>
              <a:t>的时候，从</a:t>
            </a:r>
            <a:r>
              <a:rPr lang="en-US" altLang="zh-CN" dirty="0"/>
              <a:t>size</a:t>
            </a:r>
            <a:r>
              <a:rPr lang="zh-CN" altLang="en-US" dirty="0"/>
              <a:t>小的那个连通块那里开始</a:t>
            </a:r>
            <a:r>
              <a:rPr lang="en-US" altLang="zh-CN" dirty="0"/>
              <a:t>DFS</a:t>
            </a:r>
            <a:r>
              <a:rPr lang="zh-CN" altLang="en-US" dirty="0"/>
              <a:t>，维护树上的可持久化</a:t>
            </a:r>
            <a:r>
              <a:rPr lang="en-US" altLang="zh-CN" dirty="0" err="1"/>
              <a:t>Trie</a:t>
            </a:r>
            <a:r>
              <a:rPr lang="zh-CN" altLang="en-US" dirty="0"/>
              <a:t>，相当于把小的连通块的父亲设为大的连通块</a:t>
            </a:r>
            <a:endParaRPr lang="en-US" altLang="zh-CN" dirty="0"/>
          </a:p>
          <a:p>
            <a:r>
              <a:rPr lang="zh-CN" altLang="en-US" dirty="0"/>
              <a:t>同时需要维护个倍增表或者</a:t>
            </a:r>
            <a:r>
              <a:rPr lang="en-US" altLang="zh-CN" dirty="0"/>
              <a:t>LCT</a:t>
            </a:r>
            <a:r>
              <a:rPr lang="zh-CN" altLang="en-US" dirty="0"/>
              <a:t>啥的</a:t>
            </a:r>
            <a:endParaRPr lang="en-US" altLang="zh-CN" dirty="0"/>
          </a:p>
          <a:p>
            <a:r>
              <a:rPr lang="zh-CN" altLang="en-US" dirty="0"/>
              <a:t>查询的时候就是普通的链</a:t>
            </a:r>
            <a:r>
              <a:rPr lang="en-US" altLang="zh-CN" dirty="0"/>
              <a:t>kth</a:t>
            </a:r>
          </a:p>
          <a:p>
            <a:endParaRPr lang="en-US" altLang="zh-CN" dirty="0"/>
          </a:p>
          <a:p>
            <a:endParaRPr lang="en-US" altLang="zh-CN" dirty="0"/>
          </a:p>
          <a:p>
            <a:endParaRPr lang="en-US" altLang="zh-CN" dirty="0"/>
          </a:p>
          <a:p>
            <a:endParaRPr lang="en-US" altLang="zh-CN" dirty="0"/>
          </a:p>
          <a:p>
            <a:r>
              <a:rPr lang="en-US" altLang="zh-CN" dirty="0"/>
              <a:t>O( nlog^2n + </a:t>
            </a:r>
            <a:r>
              <a:rPr lang="en-US" altLang="zh-CN" dirty="0" err="1"/>
              <a:t>mlogn</a:t>
            </a:r>
            <a:r>
              <a:rPr lang="en-US" altLang="zh-CN" dirty="0"/>
              <a:t> )</a:t>
            </a:r>
            <a:endParaRPr lang="zh-CN" altLang="en-US" dirty="0"/>
          </a:p>
        </p:txBody>
      </p:sp>
      <p:pic>
        <p:nvPicPr>
          <p:cNvPr id="4" name="图片 3">
            <a:extLst>
              <a:ext uri="{FF2B5EF4-FFF2-40B4-BE49-F238E27FC236}">
                <a16:creationId xmlns:a16="http://schemas.microsoft.com/office/drawing/2014/main" id="{53C71C41-F7CB-4305-B4CC-EECF7B7F3480}"/>
              </a:ext>
            </a:extLst>
          </p:cNvPr>
          <p:cNvPicPr>
            <a:picLocks noChangeAspect="1"/>
          </p:cNvPicPr>
          <p:nvPr/>
        </p:nvPicPr>
        <p:blipFill>
          <a:blip r:embed="rId2"/>
          <a:stretch>
            <a:fillRect/>
          </a:stretch>
        </p:blipFill>
        <p:spPr>
          <a:xfrm>
            <a:off x="929426" y="3429000"/>
            <a:ext cx="3163180" cy="2067640"/>
          </a:xfrm>
          <a:prstGeom prst="rect">
            <a:avLst/>
          </a:prstGeom>
        </p:spPr>
      </p:pic>
      <p:pic>
        <p:nvPicPr>
          <p:cNvPr id="5" name="图片 4">
            <a:extLst>
              <a:ext uri="{FF2B5EF4-FFF2-40B4-BE49-F238E27FC236}">
                <a16:creationId xmlns:a16="http://schemas.microsoft.com/office/drawing/2014/main" id="{25B331F1-DCC6-4FAB-920B-DD4F24C1B616}"/>
              </a:ext>
            </a:extLst>
          </p:cNvPr>
          <p:cNvPicPr>
            <a:picLocks noChangeAspect="1"/>
          </p:cNvPicPr>
          <p:nvPr/>
        </p:nvPicPr>
        <p:blipFill>
          <a:blip r:embed="rId3"/>
          <a:stretch>
            <a:fillRect/>
          </a:stretch>
        </p:blipFill>
        <p:spPr>
          <a:xfrm>
            <a:off x="4391950" y="3429000"/>
            <a:ext cx="3025138" cy="2067640"/>
          </a:xfrm>
          <a:prstGeom prst="rect">
            <a:avLst/>
          </a:prstGeom>
        </p:spPr>
      </p:pic>
    </p:spTree>
    <p:extLst>
      <p:ext uri="{BB962C8B-B14F-4D97-AF65-F5344CB8AC3E}">
        <p14:creationId xmlns:p14="http://schemas.microsoft.com/office/powerpoint/2010/main" val="40899949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en-US" altLang="zh-CN" dirty="0"/>
              <a:t>2.</a:t>
            </a:r>
            <a:r>
              <a:rPr lang="zh-CN" altLang="en-US"/>
              <a:t>扫描线</a:t>
            </a:r>
            <a:endParaRPr lang="zh-CN" altLang="en-US" dirty="0"/>
          </a:p>
        </p:txBody>
      </p:sp>
      <p:sp>
        <p:nvSpPr>
          <p:cNvPr id="3" name="副标题 2"/>
          <p:cNvSpPr>
            <a:spLocks noGrp="1"/>
          </p:cNvSpPr>
          <p:nvPr>
            <p:ph type="subTitle" idx="1"/>
          </p:nvPr>
        </p:nvSpPr>
        <p:spPr/>
        <p:txBody>
          <a:bodyPr/>
          <a:lstStyle/>
          <a:p>
            <a:endParaRPr lang="zh-CN" altLang="en-US" dirty="0"/>
          </a:p>
        </p:txBody>
      </p:sp>
    </p:spTree>
    <p:extLst>
      <p:ext uri="{BB962C8B-B14F-4D97-AF65-F5344CB8AC3E}">
        <p14:creationId xmlns:p14="http://schemas.microsoft.com/office/powerpoint/2010/main" val="42638788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扫描线</a:t>
            </a:r>
          </a:p>
        </p:txBody>
      </p:sp>
      <p:pic>
        <p:nvPicPr>
          <p:cNvPr id="6" name="内容占位符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07569" y="1628801"/>
            <a:ext cx="8100739" cy="936104"/>
          </a:xfr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扫描线</a:t>
            </a:r>
          </a:p>
        </p:txBody>
      </p:sp>
      <p:sp>
        <p:nvSpPr>
          <p:cNvPr id="3" name="内容占位符 2"/>
          <p:cNvSpPr>
            <a:spLocks noGrp="1"/>
          </p:cNvSpPr>
          <p:nvPr>
            <p:ph idx="1"/>
          </p:nvPr>
        </p:nvSpPr>
        <p:spPr/>
        <p:txBody>
          <a:bodyPr/>
          <a:lstStyle/>
          <a:p>
            <a:r>
              <a:rPr lang="zh-CN" altLang="en-US" dirty="0"/>
              <a:t>在数据结构里面的应用基本上都是扫一个端点，维护另一个端点的答案</a:t>
            </a:r>
            <a:endParaRPr lang="en-US" altLang="zh-CN" dirty="0"/>
          </a:p>
          <a:p>
            <a:r>
              <a:rPr lang="zh-CN" altLang="en-US" dirty="0"/>
              <a:t>实际上扫描线是联系数据结构与计算几何的桥梁</a:t>
            </a:r>
            <a:endParaRPr lang="en-US" altLang="zh-CN" dirty="0"/>
          </a:p>
          <a:p>
            <a:r>
              <a:rPr lang="zh-CN" altLang="en-US" dirty="0"/>
              <a:t>很多扫描线的维护的题的计算几何意义更加浓厚</a:t>
            </a:r>
            <a:endParaRPr lang="en-US" altLang="zh-CN" dirty="0"/>
          </a:p>
          <a:p>
            <a:endParaRPr lang="zh-CN" alt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扫描线</a:t>
            </a:r>
          </a:p>
        </p:txBody>
      </p:sp>
      <p:sp>
        <p:nvSpPr>
          <p:cNvPr id="3" name="内容占位符 2"/>
          <p:cNvSpPr>
            <a:spLocks noGrp="1"/>
          </p:cNvSpPr>
          <p:nvPr>
            <p:ph idx="1"/>
          </p:nvPr>
        </p:nvSpPr>
        <p:spPr/>
        <p:txBody>
          <a:bodyPr>
            <a:normAutofit/>
          </a:bodyPr>
          <a:lstStyle/>
          <a:p>
            <a:r>
              <a:rPr lang="zh-CN" altLang="en-US" dirty="0"/>
              <a:t>可以将大量扫描线类题目抽象为：</a:t>
            </a:r>
            <a:endParaRPr lang="en-US" altLang="zh-CN" dirty="0"/>
          </a:p>
          <a:p>
            <a:r>
              <a:rPr lang="zh-CN" altLang="en-US" dirty="0"/>
              <a:t>在</a:t>
            </a:r>
            <a:r>
              <a:rPr lang="en-US" altLang="zh-CN" dirty="0"/>
              <a:t>k</a:t>
            </a:r>
            <a:r>
              <a:rPr lang="zh-CN" altLang="en-US" dirty="0"/>
              <a:t>维空间上进行若干次操作</a:t>
            </a:r>
            <a:endParaRPr lang="en-US" altLang="zh-CN" dirty="0"/>
          </a:p>
          <a:p>
            <a:r>
              <a:rPr lang="zh-CN" altLang="en-US" dirty="0">
                <a:solidFill>
                  <a:srgbClr val="FF0000"/>
                </a:solidFill>
              </a:rPr>
              <a:t>操作结束后</a:t>
            </a:r>
            <a:endParaRPr lang="en-US" altLang="zh-CN" dirty="0">
              <a:solidFill>
                <a:srgbClr val="FF0000"/>
              </a:solidFill>
            </a:endParaRPr>
          </a:p>
          <a:p>
            <a:r>
              <a:rPr lang="zh-CN" altLang="en-US" dirty="0"/>
              <a:t>在</a:t>
            </a:r>
            <a:r>
              <a:rPr lang="en-US" altLang="zh-CN" dirty="0"/>
              <a:t>k</a:t>
            </a:r>
            <a:r>
              <a:rPr lang="zh-CN" altLang="en-US" dirty="0"/>
              <a:t>维空间上进行若干次查询</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Luogu1972 [SDOI2009]HH</a:t>
            </a:r>
            <a:r>
              <a:rPr lang="zh-CN" altLang="en-US" dirty="0"/>
              <a:t>的项链</a:t>
            </a:r>
          </a:p>
        </p:txBody>
      </p:sp>
      <p:sp>
        <p:nvSpPr>
          <p:cNvPr id="3" name="内容占位符 2"/>
          <p:cNvSpPr>
            <a:spLocks noGrp="1"/>
          </p:cNvSpPr>
          <p:nvPr>
            <p:ph idx="1"/>
          </p:nvPr>
        </p:nvSpPr>
        <p:spPr/>
        <p:txBody>
          <a:bodyPr>
            <a:normAutofit/>
          </a:bodyPr>
          <a:lstStyle/>
          <a:p>
            <a:r>
              <a:rPr lang="zh-CN" altLang="en-US" dirty="0"/>
              <a:t>查询区间中颜色数</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dirty="0"/>
              <a:t>记下每个点之前最近的一个和其颜色相同数的位置</a:t>
            </a:r>
            <a:endParaRPr lang="en-US" altLang="zh-CN" dirty="0"/>
          </a:p>
          <a:p>
            <a:r>
              <a:rPr lang="zh-CN" altLang="en-US" dirty="0"/>
              <a:t>于是转换为：有一个二维平面上有</a:t>
            </a:r>
            <a:r>
              <a:rPr lang="en-US" altLang="zh-CN" dirty="0"/>
              <a:t>n</a:t>
            </a:r>
            <a:r>
              <a:rPr lang="zh-CN" altLang="en-US" dirty="0"/>
              <a:t>个点，每次查询矩形和</a:t>
            </a:r>
            <a:endParaRPr lang="en-US" altLang="zh-CN" dirty="0"/>
          </a:p>
          <a:p>
            <a:r>
              <a:rPr lang="zh-CN" altLang="en-US" dirty="0"/>
              <a:t>扫一个端点，每次相当于一段区间加，维护另一个端点的答案即可</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每个数通过记录上一次出现的位置转换为一个二维点</a:t>
            </a:r>
            <a:endParaRPr lang="en-US" altLang="zh-CN" dirty="0"/>
          </a:p>
          <a:p>
            <a:r>
              <a:rPr lang="zh-CN" altLang="en-US" dirty="0"/>
              <a:t>每次查询区间</a:t>
            </a:r>
            <a:r>
              <a:rPr lang="en-US" altLang="zh-CN" dirty="0"/>
              <a:t>[</a:t>
            </a:r>
            <a:r>
              <a:rPr lang="en-US" altLang="zh-CN" dirty="0" err="1"/>
              <a:t>l,r</a:t>
            </a:r>
            <a:r>
              <a:rPr lang="en-US" altLang="zh-CN" dirty="0"/>
              <a:t>]</a:t>
            </a:r>
            <a:r>
              <a:rPr lang="zh-CN" altLang="en-US" dirty="0"/>
              <a:t>中不同数个数等价于查询矩形</a:t>
            </a:r>
            <a:r>
              <a:rPr lang="en-US" altLang="zh-CN" dirty="0"/>
              <a:t>[</a:t>
            </a:r>
            <a:r>
              <a:rPr lang="en-US" altLang="zh-CN" dirty="0" err="1"/>
              <a:t>l,r</a:t>
            </a:r>
            <a:r>
              <a:rPr lang="en-US" altLang="zh-CN" dirty="0"/>
              <a:t>][0,l-1]</a:t>
            </a:r>
            <a:r>
              <a:rPr lang="zh-CN" altLang="en-US" dirty="0"/>
              <a:t>点数</a:t>
            </a:r>
            <a:endParaRPr lang="en-US" altLang="zh-CN" dirty="0"/>
          </a:p>
          <a:p>
            <a:r>
              <a:rPr lang="zh-CN" altLang="en-US" dirty="0"/>
              <a:t>矩形数点是可以差分的，相当于查询前缀矩形（二维前缀和）</a:t>
            </a:r>
            <a:r>
              <a:rPr lang="en-US" altLang="zh-CN" dirty="0"/>
              <a:t> [0,r][0,l-1] - [0,l-1][0,l-1]</a:t>
            </a:r>
            <a:r>
              <a:rPr lang="zh-CN" altLang="en-US" dirty="0"/>
              <a:t>这两个矩形点数的差</a:t>
            </a:r>
            <a:r>
              <a:rPr lang="en-US" altLang="zh-CN" dirty="0"/>
              <a:t> </a:t>
            </a:r>
            <a:endParaRPr lang="zh-CN" alt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然后跑前缀，维护一个树状数组</a:t>
            </a:r>
            <a:endParaRPr lang="en-US" altLang="zh-CN" dirty="0"/>
          </a:p>
          <a:p>
            <a:r>
              <a:rPr lang="zh-CN" altLang="en-US" dirty="0"/>
              <a:t>比如现在在</a:t>
            </a:r>
            <a:r>
              <a:rPr lang="en-US" altLang="zh-CN" dirty="0" err="1"/>
              <a:t>i</a:t>
            </a:r>
            <a:r>
              <a:rPr lang="zh-CN" altLang="en-US" dirty="0"/>
              <a:t>点，</a:t>
            </a:r>
            <a:r>
              <a:rPr lang="en-US" altLang="zh-CN" dirty="0" err="1"/>
              <a:t>i</a:t>
            </a:r>
            <a:r>
              <a:rPr lang="zh-CN" altLang="en-US" dirty="0"/>
              <a:t>点的第二维值是</a:t>
            </a:r>
            <a:r>
              <a:rPr lang="en-US" altLang="zh-CN" dirty="0"/>
              <a:t>j</a:t>
            </a:r>
          </a:p>
          <a:p>
            <a:r>
              <a:rPr lang="zh-CN" altLang="en-US" dirty="0"/>
              <a:t>就把</a:t>
            </a:r>
            <a:r>
              <a:rPr lang="en-US" altLang="zh-CN" dirty="0"/>
              <a:t>j</a:t>
            </a:r>
            <a:r>
              <a:rPr lang="zh-CN" altLang="en-US" dirty="0"/>
              <a:t>插入树状数组中</a:t>
            </a:r>
            <a:endParaRPr lang="en-US" altLang="zh-CN" dirty="0"/>
          </a:p>
          <a:p>
            <a:r>
              <a:rPr lang="zh-CN" altLang="en-US" dirty="0"/>
              <a:t>预先把查询挂链表挂在一个前缀的位置</a:t>
            </a:r>
            <a:endParaRPr lang="en-US" altLang="zh-CN" dirty="0"/>
          </a:p>
          <a:p>
            <a:r>
              <a:rPr lang="zh-CN" altLang="en-US" dirty="0"/>
              <a:t>然后等跑到这个位置之后查询即可</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lstStyle/>
          <a:p>
            <a:r>
              <a:rPr lang="zh-CN" altLang="en-US" dirty="0"/>
              <a:t>还是记录下每个数上次出现的位置</a:t>
            </a:r>
            <a:endParaRPr lang="en-US" altLang="zh-CN" dirty="0"/>
          </a:p>
          <a:p>
            <a:r>
              <a:rPr lang="zh-CN" altLang="en-US" dirty="0"/>
              <a:t>预先把所有询问挂在右端点所在的位置，等扫描线跑到这个右端点的时候一起处理</a:t>
            </a:r>
            <a:endParaRPr lang="en-US" altLang="zh-CN" dirty="0"/>
          </a:p>
          <a:p>
            <a:r>
              <a:rPr lang="zh-CN" altLang="en-US" dirty="0"/>
              <a:t>然后扫描线扫右端点，用数据结构维护所有左端点的答案</a:t>
            </a:r>
            <a:endParaRPr lang="en-US" altLang="zh-CN" dirty="0"/>
          </a:p>
          <a:p>
            <a:endParaRPr lang="zh-CN" alt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dirty="0"/>
              <a:t>扫描线其实是这样在跑：</a:t>
            </a:r>
          </a:p>
        </p:txBody>
      </p:sp>
      <p:pic>
        <p:nvPicPr>
          <p:cNvPr id="9" name="图片 8"/>
          <p:cNvPicPr>
            <a:picLocks noChangeAspect="1"/>
          </p:cNvPicPr>
          <p:nvPr/>
        </p:nvPicPr>
        <p:blipFill>
          <a:blip r:embed="rId2" cstate="print"/>
          <a:stretch>
            <a:fillRect/>
          </a:stretch>
        </p:blipFill>
        <p:spPr>
          <a:xfrm>
            <a:off x="2152650" y="2481263"/>
            <a:ext cx="5029200" cy="3695700"/>
          </a:xfrm>
          <a:prstGeom prst="rect">
            <a:avLst/>
          </a:prstGeom>
        </p:spPr>
      </p:pic>
      <p:pic>
        <p:nvPicPr>
          <p:cNvPr id="10" name="图片 9"/>
          <p:cNvPicPr>
            <a:picLocks noChangeAspect="1"/>
          </p:cNvPicPr>
          <p:nvPr/>
        </p:nvPicPr>
        <p:blipFill>
          <a:blip r:embed="rId3" cstate="print"/>
          <a:stretch>
            <a:fillRect/>
          </a:stretch>
        </p:blipFill>
        <p:spPr>
          <a:xfrm>
            <a:off x="1149475" y="2481263"/>
            <a:ext cx="71438" cy="3695700"/>
          </a:xfrm>
          <a:prstGeom prst="rect">
            <a:avLst/>
          </a:prstGeom>
        </p:spPr>
      </p:pic>
      <p:pic>
        <p:nvPicPr>
          <p:cNvPr id="12" name="图片 11"/>
          <p:cNvPicPr>
            <a:picLocks noChangeAspect="1"/>
          </p:cNvPicPr>
          <p:nvPr/>
        </p:nvPicPr>
        <p:blipFill>
          <a:blip r:embed="rId4" cstate="print"/>
          <a:stretch>
            <a:fillRect/>
          </a:stretch>
        </p:blipFill>
        <p:spPr>
          <a:xfrm>
            <a:off x="4105503" y="2647952"/>
            <a:ext cx="1500188" cy="33623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00144 1.11022E-16 L 0.35911 -0.00046 " pathEditMode="relative" rAng="0" ptsTypes="AA">
                                      <p:cBhvr>
                                        <p:cTn id="6" dur="2000" fill="hold"/>
                                        <p:tgtEl>
                                          <p:spTgt spid="10"/>
                                        </p:tgtEl>
                                        <p:attrNameLst>
                                          <p:attrName>ppt_x</p:attrName>
                                          <p:attrName>ppt_y</p:attrName>
                                        </p:attrNameLst>
                                      </p:cBhvr>
                                      <p:rCtr x="18021" y="-23"/>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Unity</a:t>
            </a:r>
            <a:endParaRPr lang="zh-CN" altLang="en-US" dirty="0"/>
          </a:p>
        </p:txBody>
      </p:sp>
      <p:sp>
        <p:nvSpPr>
          <p:cNvPr id="3" name="内容占位符 2"/>
          <p:cNvSpPr>
            <a:spLocks noGrp="1"/>
          </p:cNvSpPr>
          <p:nvPr>
            <p:ph idx="1"/>
          </p:nvPr>
        </p:nvSpPr>
        <p:spPr/>
        <p:txBody>
          <a:bodyPr>
            <a:normAutofit/>
          </a:bodyPr>
          <a:lstStyle/>
          <a:p>
            <a:r>
              <a:rPr lang="zh-CN" altLang="en-US" dirty="0"/>
              <a:t>我们通常认为的扫描线：扫一个端点，维护另一个端点的答案</a:t>
            </a:r>
            <a:endParaRPr lang="en-US" altLang="zh-CN" dirty="0"/>
          </a:p>
          <a:p>
            <a:r>
              <a:rPr lang="zh-CN" altLang="en-US" dirty="0"/>
              <a:t>其实等价于：把扫的这一维当作时间维，然后查询一个区间的历史信息的合并</a:t>
            </a:r>
            <a:endParaRPr lang="en-US" altLang="zh-CN" dirty="0"/>
          </a:p>
          <a:p>
            <a:endParaRPr lang="en-US" altLang="zh-CN" dirty="0"/>
          </a:p>
          <a:p>
            <a:r>
              <a:rPr lang="zh-CN" altLang="en-US" dirty="0"/>
              <a:t>这个题经过扫描线后，由一个二维数点问题转换为了一个一维的区间历史和问题</a:t>
            </a:r>
            <a:endParaRPr lang="en-US" altLang="zh-CN" dirty="0"/>
          </a:p>
          <a:p>
            <a:r>
              <a:rPr lang="zh-CN" altLang="en-US" dirty="0"/>
              <a:t>如果历史信息可以高效维护，那么就实现了降维</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Luogu4113 [HEOI2012]</a:t>
            </a:r>
            <a:r>
              <a:rPr lang="zh-CN" altLang="en-US" dirty="0"/>
              <a:t>采花</a:t>
            </a:r>
          </a:p>
        </p:txBody>
      </p:sp>
      <p:sp>
        <p:nvSpPr>
          <p:cNvPr id="3" name="内容占位符 2"/>
          <p:cNvSpPr>
            <a:spLocks noGrp="1"/>
          </p:cNvSpPr>
          <p:nvPr>
            <p:ph idx="1"/>
          </p:nvPr>
        </p:nvSpPr>
        <p:spPr/>
        <p:txBody>
          <a:bodyPr/>
          <a:lstStyle/>
          <a:p>
            <a:r>
              <a:rPr lang="zh-CN" altLang="en-US" dirty="0"/>
              <a:t>查询区间中出现次数</a:t>
            </a:r>
            <a:r>
              <a:rPr lang="en-US" altLang="zh-CN" dirty="0"/>
              <a:t>&gt;=2</a:t>
            </a:r>
            <a:r>
              <a:rPr lang="zh-CN" altLang="en-US" dirty="0"/>
              <a:t>的颜色数</a:t>
            </a:r>
          </a:p>
          <a:p>
            <a:endParaRPr lang="zh-CN" alt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dirty="0"/>
              <a:t>这题和区间颜色数真的有什么区别吗。。。</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err="1"/>
              <a:t>Luogu</a:t>
            </a:r>
            <a:r>
              <a:rPr lang="en-US" altLang="zh-CN" dirty="0"/>
              <a:t> 3268 [JLOI2016]</a:t>
            </a:r>
            <a:r>
              <a:rPr lang="zh-CN" altLang="en-US" dirty="0"/>
              <a:t>圆的异或并</a:t>
            </a:r>
            <a:r>
              <a:rPr lang="en-US" altLang="zh-CN" dirty="0"/>
              <a:t>&amp;BZOJ2758 [SCOI2012]Blinker</a:t>
            </a:r>
            <a:r>
              <a:rPr lang="zh-CN" altLang="en-US" dirty="0"/>
              <a:t>的噩梦</a:t>
            </a:r>
          </a:p>
        </p:txBody>
      </p:sp>
      <p:sp>
        <p:nvSpPr>
          <p:cNvPr id="3" name="内容占位符 2"/>
          <p:cNvSpPr>
            <a:spLocks noGrp="1"/>
          </p:cNvSpPr>
          <p:nvPr>
            <p:ph idx="1"/>
          </p:nvPr>
        </p:nvSpPr>
        <p:spPr/>
        <p:txBody>
          <a:bodyPr>
            <a:noAutofit/>
          </a:bodyPr>
          <a:lstStyle/>
          <a:p>
            <a:r>
              <a:rPr lang="zh-CN" altLang="en-US" sz="2400" dirty="0"/>
              <a:t>平面上有</a:t>
            </a:r>
            <a:r>
              <a:rPr lang="en-US" altLang="zh-CN" sz="2400" dirty="0"/>
              <a:t>n</a:t>
            </a:r>
            <a:r>
              <a:rPr lang="zh-CN" altLang="en-US" sz="2400" dirty="0"/>
              <a:t>个多边形（凸包和圆）</a:t>
            </a:r>
            <a:endParaRPr lang="en-US" altLang="zh-CN" sz="2400" dirty="0"/>
          </a:p>
          <a:p>
            <a:r>
              <a:rPr lang="zh-CN" altLang="en-US" sz="2400" dirty="0"/>
              <a:t>任意两个多边形</a:t>
            </a:r>
            <a:r>
              <a:rPr lang="en-US" altLang="zh-CN" sz="2400" dirty="0"/>
              <a:t>AB</a:t>
            </a:r>
            <a:r>
              <a:rPr lang="zh-CN" altLang="en-US" sz="2400" dirty="0"/>
              <a:t>只有两种关系：（</a:t>
            </a:r>
            <a:r>
              <a:rPr lang="en-US" altLang="zh-CN" sz="2400" dirty="0"/>
              <a:t>1</a:t>
            </a:r>
            <a:r>
              <a:rPr lang="zh-CN" altLang="en-US" sz="2400" dirty="0"/>
              <a:t>）</a:t>
            </a:r>
            <a:r>
              <a:rPr lang="en-US" altLang="zh-CN" sz="2400" dirty="0"/>
              <a:t>A</a:t>
            </a:r>
            <a:r>
              <a:rPr lang="zh-CN" altLang="en-US" sz="2400" dirty="0"/>
              <a:t>包含</a:t>
            </a:r>
            <a:r>
              <a:rPr lang="en-US" altLang="zh-CN" sz="2400" dirty="0"/>
              <a:t>B</a:t>
            </a:r>
            <a:r>
              <a:rPr lang="zh-CN" altLang="en-US" sz="2400" dirty="0"/>
              <a:t>或者</a:t>
            </a:r>
            <a:r>
              <a:rPr lang="en-US" altLang="zh-CN" sz="2400" dirty="0"/>
              <a:t>B</a:t>
            </a:r>
            <a:r>
              <a:rPr lang="zh-CN" altLang="en-US" sz="2400" dirty="0"/>
              <a:t>包含</a:t>
            </a:r>
            <a:r>
              <a:rPr lang="en-US" altLang="zh-CN" sz="2400" dirty="0"/>
              <a:t>A</a:t>
            </a:r>
            <a:r>
              <a:rPr lang="zh-CN" altLang="en-US" sz="2400" dirty="0"/>
              <a:t>；</a:t>
            </a:r>
            <a:r>
              <a:rPr lang="en-US" altLang="zh-CN" sz="2400" dirty="0"/>
              <a:t>(2)AB</a:t>
            </a:r>
            <a:r>
              <a:rPr lang="zh-CN" altLang="en-US" sz="2400" dirty="0"/>
              <a:t>的公共面积为</a:t>
            </a:r>
            <a:r>
              <a:rPr lang="en-US" altLang="zh-CN" sz="2400" dirty="0"/>
              <a:t>0</a:t>
            </a:r>
            <a:r>
              <a:rPr lang="zh-CN" altLang="en-US" sz="2400" dirty="0"/>
              <a:t>。</a:t>
            </a:r>
            <a:endParaRPr lang="en-US" altLang="zh-CN" sz="2400" dirty="0"/>
          </a:p>
          <a:p>
            <a:r>
              <a:rPr lang="zh-CN" altLang="en-US" sz="2400" dirty="0"/>
              <a:t>每个多边形有一个值</a:t>
            </a:r>
            <a:r>
              <a:rPr lang="en-US" altLang="zh-CN" sz="2400" dirty="0"/>
              <a:t>x</a:t>
            </a:r>
            <a:r>
              <a:rPr lang="zh-CN" altLang="en-US" sz="2400" dirty="0"/>
              <a:t>。</a:t>
            </a:r>
            <a:r>
              <a:rPr lang="en-US" altLang="zh-CN" sz="2400" dirty="0"/>
              <a:t>m</a:t>
            </a:r>
            <a:r>
              <a:rPr lang="zh-CN" altLang="en-US" sz="2400" dirty="0"/>
              <a:t>个查询。</a:t>
            </a:r>
            <a:endParaRPr lang="en-US" altLang="zh-CN" sz="2400" dirty="0"/>
          </a:p>
          <a:p>
            <a:r>
              <a:rPr lang="zh-CN" altLang="en-US" sz="2400" dirty="0"/>
              <a:t>分两种：（</a:t>
            </a:r>
            <a:r>
              <a:rPr lang="en-US" altLang="zh-CN" sz="2400" dirty="0"/>
              <a:t>1</a:t>
            </a:r>
            <a:r>
              <a:rPr lang="zh-CN" altLang="en-US" sz="2400" dirty="0"/>
              <a:t>）修改某个多边形的值；</a:t>
            </a:r>
            <a:endParaRPr lang="en-US" altLang="zh-CN" sz="2400" dirty="0"/>
          </a:p>
          <a:p>
            <a:r>
              <a:rPr lang="zh-CN" altLang="en-US" sz="2400" dirty="0"/>
              <a:t>（</a:t>
            </a:r>
            <a:r>
              <a:rPr lang="en-US" altLang="zh-CN" sz="2400" dirty="0"/>
              <a:t>2</a:t>
            </a:r>
            <a:r>
              <a:rPr lang="zh-CN" altLang="en-US" sz="2400" dirty="0"/>
              <a:t>）从一点</a:t>
            </a:r>
            <a:r>
              <a:rPr lang="en-US" altLang="zh-CN" sz="2400" dirty="0"/>
              <a:t>s</a:t>
            </a:r>
            <a:r>
              <a:rPr lang="zh-CN" altLang="en-US" sz="2400" dirty="0"/>
              <a:t>走到另一点</a:t>
            </a:r>
            <a:r>
              <a:rPr lang="en-US" altLang="zh-CN" sz="2400" dirty="0"/>
              <a:t>t</a:t>
            </a:r>
            <a:r>
              <a:rPr lang="zh-CN" altLang="en-US" sz="2400" dirty="0"/>
              <a:t>。每次走出一个多边形或者进入一个多边形时，都要</a:t>
            </a:r>
            <a:r>
              <a:rPr lang="en-US" altLang="zh-CN" sz="2400" dirty="0" err="1"/>
              <a:t>xor</a:t>
            </a:r>
            <a:r>
              <a:rPr lang="zh-CN" altLang="en-US" sz="2400" dirty="0"/>
              <a:t>上该多边形的值。输出走到</a:t>
            </a:r>
            <a:r>
              <a:rPr lang="en-US" altLang="zh-CN" sz="2400" dirty="0"/>
              <a:t>t</a:t>
            </a:r>
            <a:r>
              <a:rPr lang="zh-CN" altLang="en-US" sz="2400" dirty="0"/>
              <a:t>时的值。（由</a:t>
            </a:r>
            <a:r>
              <a:rPr lang="en-US" altLang="zh-CN" sz="2400" dirty="0" err="1"/>
              <a:t>xor</a:t>
            </a:r>
            <a:r>
              <a:rPr lang="zh-CN" altLang="en-US" sz="2400" dirty="0"/>
              <a:t>的性质和本题定义可得这个值跟走的路经无关）</a:t>
            </a:r>
            <a:endParaRPr lang="en-US" altLang="zh-CN" sz="2400" dirty="0"/>
          </a:p>
          <a:p>
            <a:r>
              <a:rPr lang="en-US" altLang="zh-CN" sz="2400" dirty="0"/>
              <a:t>----</a:t>
            </a:r>
            <a:r>
              <a:rPr lang="zh-CN" altLang="en-US" sz="2400" dirty="0"/>
              <a:t>简洁版题面摘自某博客</a:t>
            </a:r>
            <a:endParaRPr lang="en-US" altLang="zh-CN" sz="2400" dirty="0"/>
          </a:p>
          <a:p>
            <a:r>
              <a:rPr lang="en-US" altLang="zh-CN" sz="2400" dirty="0"/>
              <a:t>https://blog.csdn.net/u014609452/article/details/50926290</a:t>
            </a:r>
            <a:endParaRPr lang="zh-CN" altLang="en-US" sz="24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sz="2400" dirty="0"/>
              <a:t>只要是那种给你一些图形，这些图形要么相互包含，要么相离，那就是扫描线把这些图形构成的树建出来，然后再建出来的这个树上面搞的题了</a:t>
            </a:r>
            <a:endParaRPr lang="en-US" altLang="zh-CN" sz="2400" dirty="0"/>
          </a:p>
          <a:p>
            <a:r>
              <a:rPr lang="zh-CN" altLang="en-US" sz="2400" dirty="0"/>
              <a:t>没有任何思维难度，但是会很码的无聊东西</a:t>
            </a:r>
            <a:endParaRPr lang="en-US" altLang="zh-CN" sz="2400" dirty="0"/>
          </a:p>
          <a:p>
            <a:r>
              <a:rPr lang="zh-CN" altLang="en-US" sz="2400" dirty="0"/>
              <a:t>这两个题一样处理就行</a:t>
            </a:r>
            <a:endParaRPr lang="en-US" altLang="zh-CN" sz="2400" dirty="0"/>
          </a:p>
          <a:p>
            <a:endParaRPr lang="en-US" altLang="zh-CN" sz="24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[Ynoi2015]</a:t>
            </a:r>
            <a:r>
              <a:rPr lang="ja-JP" altLang="en-US" dirty="0">
                <a:latin typeface="宋体" panose="02010600030101010101" pitchFamily="2" charset="-122"/>
                <a:ea typeface="宋体" panose="02010600030101010101" pitchFamily="2" charset="-122"/>
              </a:rPr>
              <a:t>たとえ未来が見えなくても</a:t>
            </a:r>
            <a:endParaRPr lang="zh-CN" altLang="en-US" dirty="0">
              <a:latin typeface="宋体" panose="02010600030101010101" pitchFamily="2" charset="-122"/>
              <a:ea typeface="宋体" panose="02010600030101010101" pitchFamily="2" charset="-122"/>
            </a:endParaRPr>
          </a:p>
        </p:txBody>
      </p:sp>
      <p:sp>
        <p:nvSpPr>
          <p:cNvPr id="3" name="内容占位符 2"/>
          <p:cNvSpPr>
            <a:spLocks noGrp="1"/>
          </p:cNvSpPr>
          <p:nvPr>
            <p:ph idx="1"/>
          </p:nvPr>
        </p:nvSpPr>
        <p:spPr/>
        <p:txBody>
          <a:bodyPr>
            <a:normAutofit/>
          </a:bodyPr>
          <a:lstStyle/>
          <a:p>
            <a:r>
              <a:rPr lang="zh-CN" altLang="en-US" sz="2400" dirty="0"/>
              <a:t>查询一个区间里面长为</a:t>
            </a:r>
            <a:r>
              <a:rPr lang="en-US" altLang="zh-CN" sz="2400" dirty="0"/>
              <a:t>1 -&gt; 10</a:t>
            </a:r>
            <a:r>
              <a:rPr lang="zh-CN" altLang="en-US" sz="2400" dirty="0"/>
              <a:t>的极长值域连续段的个数</a:t>
            </a:r>
            <a:endParaRPr lang="en-US" altLang="zh-CN" sz="2400" dirty="0"/>
          </a:p>
          <a:p>
            <a:r>
              <a:rPr lang="zh-CN" altLang="en-US" sz="2400" dirty="0"/>
              <a:t>这个查询是和每个数在区间中</a:t>
            </a:r>
            <a:r>
              <a:rPr lang="zh-CN" altLang="en-US" sz="2400" dirty="0">
                <a:solidFill>
                  <a:srgbClr val="FF0000"/>
                </a:solidFill>
              </a:rPr>
              <a:t>位置无关的</a:t>
            </a:r>
            <a:endParaRPr lang="en-US" altLang="zh-CN" sz="2400" dirty="0">
              <a:solidFill>
                <a:srgbClr val="FF0000"/>
              </a:solidFill>
            </a:endParaRPr>
          </a:p>
          <a:p>
            <a:r>
              <a:rPr lang="zh-CN" altLang="en-US" sz="2400" dirty="0"/>
              <a:t>然后如果</a:t>
            </a:r>
            <a:r>
              <a:rPr lang="en-US" altLang="zh-CN" sz="2400" dirty="0"/>
              <a:t>(</a:t>
            </a:r>
            <a:r>
              <a:rPr lang="en-US" altLang="zh-CN" sz="2400" dirty="0" err="1"/>
              <a:t>l,r</a:t>
            </a:r>
            <a:r>
              <a:rPr lang="en-US" altLang="zh-CN" sz="2400" dirty="0"/>
              <a:t>)</a:t>
            </a:r>
            <a:r>
              <a:rPr lang="zh-CN" altLang="en-US" sz="2400" dirty="0"/>
              <a:t>是一个极长值域连续段，那</a:t>
            </a:r>
            <a:r>
              <a:rPr lang="zh-CN" altLang="en-US" sz="2400" dirty="0">
                <a:solidFill>
                  <a:srgbClr val="FF0000"/>
                </a:solidFill>
              </a:rPr>
              <a:t>不存在</a:t>
            </a:r>
            <a:r>
              <a:rPr lang="en-US" altLang="zh-CN" sz="2400" dirty="0"/>
              <a:t>(l-1,r)</a:t>
            </a:r>
            <a:r>
              <a:rPr lang="zh-CN" altLang="en-US" sz="2400" dirty="0"/>
              <a:t>，</a:t>
            </a:r>
            <a:r>
              <a:rPr lang="en-US" altLang="zh-CN" sz="2400" dirty="0"/>
              <a:t>(l,r+1)</a:t>
            </a:r>
            <a:r>
              <a:rPr lang="zh-CN" altLang="en-US" sz="2400" dirty="0"/>
              <a:t>这两个值域连续段</a:t>
            </a:r>
            <a:endParaRPr lang="en-US" altLang="zh-CN" sz="2400" dirty="0"/>
          </a:p>
          <a:p>
            <a:r>
              <a:rPr lang="zh-CN" altLang="en-US" sz="2400" dirty="0"/>
              <a:t>比如这个是区间的所有值映射到值域数组上：</a:t>
            </a:r>
            <a:endParaRPr lang="en-US" altLang="zh-CN" sz="2400" dirty="0"/>
          </a:p>
          <a:p>
            <a:r>
              <a:rPr lang="en-US" altLang="zh-CN" sz="2400" dirty="0"/>
              <a:t>0 0 0 </a:t>
            </a:r>
            <a:r>
              <a:rPr lang="en-US" altLang="zh-CN" sz="2400" dirty="0">
                <a:solidFill>
                  <a:srgbClr val="FF0000"/>
                </a:solidFill>
              </a:rPr>
              <a:t>1</a:t>
            </a:r>
            <a:r>
              <a:rPr lang="en-US" altLang="zh-CN" sz="2400" dirty="0"/>
              <a:t> 0 0 </a:t>
            </a:r>
            <a:r>
              <a:rPr lang="en-US" altLang="zh-CN" sz="2400" dirty="0">
                <a:solidFill>
                  <a:srgbClr val="FF0000"/>
                </a:solidFill>
              </a:rPr>
              <a:t>1 1 1 </a:t>
            </a:r>
            <a:r>
              <a:rPr lang="en-US" altLang="zh-CN" sz="2400" dirty="0"/>
              <a:t>0 </a:t>
            </a:r>
            <a:r>
              <a:rPr lang="en-US" altLang="zh-CN" sz="2400" dirty="0">
                <a:solidFill>
                  <a:srgbClr val="FF0000"/>
                </a:solidFill>
              </a:rPr>
              <a:t>1</a:t>
            </a:r>
            <a:r>
              <a:rPr lang="en-US" altLang="zh-CN" sz="2400" dirty="0"/>
              <a:t> 0 0 </a:t>
            </a:r>
            <a:r>
              <a:rPr lang="en-US" altLang="zh-CN" sz="2400" dirty="0">
                <a:solidFill>
                  <a:srgbClr val="FF0000"/>
                </a:solidFill>
              </a:rPr>
              <a:t>1 1 1 </a:t>
            </a:r>
            <a:r>
              <a:rPr lang="en-US" altLang="zh-CN" sz="2400" dirty="0"/>
              <a:t>0 </a:t>
            </a:r>
            <a:r>
              <a:rPr lang="en-US" altLang="zh-CN" sz="2400" dirty="0">
                <a:solidFill>
                  <a:srgbClr val="FF0000"/>
                </a:solidFill>
              </a:rPr>
              <a:t>1 1 1 1 1 </a:t>
            </a:r>
            <a:r>
              <a:rPr lang="en-US" altLang="zh-CN" sz="2400" dirty="0"/>
              <a:t>0 </a:t>
            </a:r>
            <a:r>
              <a:rPr lang="en-US" altLang="zh-CN" sz="2400" dirty="0">
                <a:solidFill>
                  <a:srgbClr val="FF0000"/>
                </a:solidFill>
              </a:rPr>
              <a:t>1</a:t>
            </a:r>
            <a:r>
              <a:rPr lang="en-US" altLang="zh-CN" sz="2400" dirty="0"/>
              <a:t> 0</a:t>
            </a:r>
          </a:p>
          <a:p>
            <a:r>
              <a:rPr lang="en-US" altLang="zh-CN" sz="2400" dirty="0"/>
              <a:t>(4,4)(7,9)(11,11)(14,16)(18,22)(24,24)</a:t>
            </a:r>
            <a:r>
              <a:rPr lang="zh-CN" altLang="en-US" sz="2400" dirty="0"/>
              <a:t>就是所有的极长值域连续段</a:t>
            </a:r>
            <a:endParaRPr lang="en-US" altLang="zh-CN" sz="2400" dirty="0"/>
          </a:p>
          <a:p>
            <a:r>
              <a:rPr lang="zh-CN" altLang="en-US" sz="2400" dirty="0"/>
              <a:t>每次输出区间长为</a:t>
            </a:r>
            <a:r>
              <a:rPr lang="en-US" altLang="zh-CN" sz="2400" dirty="0"/>
              <a:t>1,2…k</a:t>
            </a:r>
            <a:r>
              <a:rPr lang="zh-CN" altLang="en-US" sz="2400" dirty="0"/>
              <a:t>的极长值域连续段段数</a:t>
            </a:r>
            <a:endParaRPr lang="en-US" altLang="zh-CN" sz="2400" dirty="0"/>
          </a:p>
          <a:p>
            <a:r>
              <a:rPr lang="en-US" altLang="zh-CN" sz="2400" dirty="0" err="1"/>
              <a:t>n,m</a:t>
            </a:r>
            <a:r>
              <a:rPr lang="en-US" altLang="zh-CN" sz="2400" dirty="0"/>
              <a:t>&lt;=2e6 </a:t>
            </a:r>
            <a:r>
              <a:rPr lang="en-US" altLang="zh-CN" sz="2400" dirty="0">
                <a:solidFill>
                  <a:srgbClr val="FF0000"/>
                </a:solidFill>
              </a:rPr>
              <a:t>k=10</a:t>
            </a:r>
            <a:r>
              <a:rPr lang="en-US" altLang="zh-CN" sz="2400" dirty="0"/>
              <a:t> 3s</a:t>
            </a:r>
            <a:endParaRPr lang="zh-CN" altLang="en-US" sz="24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Solution1</a:t>
            </a:r>
            <a:endParaRPr lang="zh-CN" altLang="en-US" dirty="0"/>
          </a:p>
        </p:txBody>
      </p:sp>
      <p:sp>
        <p:nvSpPr>
          <p:cNvPr id="3" name="内容占位符 2"/>
          <p:cNvSpPr>
            <a:spLocks noGrp="1"/>
          </p:cNvSpPr>
          <p:nvPr>
            <p:ph idx="1"/>
          </p:nvPr>
        </p:nvSpPr>
        <p:spPr/>
        <p:txBody>
          <a:bodyPr>
            <a:normAutofit/>
          </a:bodyPr>
          <a:lstStyle/>
          <a:p>
            <a:r>
              <a:rPr lang="zh-CN" altLang="en-US" dirty="0"/>
              <a:t>暴力</a:t>
            </a:r>
            <a:endParaRPr lang="en-US" altLang="zh-CN" dirty="0"/>
          </a:p>
          <a:p>
            <a:endParaRPr lang="en-US" altLang="zh-CN" dirty="0"/>
          </a:p>
          <a:p>
            <a:endParaRPr lang="en-US" altLang="zh-CN" dirty="0"/>
          </a:p>
          <a:p>
            <a:r>
              <a:rPr lang="zh-CN" altLang="en-US" dirty="0"/>
              <a:t>总复杂度</a:t>
            </a:r>
            <a:r>
              <a:rPr lang="en-US" altLang="zh-CN" dirty="0"/>
              <a:t>O( nm )</a:t>
            </a:r>
            <a:endParaRPr lang="zh-CN" alt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normAutofit/>
          </a:bodyPr>
          <a:lstStyle/>
          <a:p>
            <a:r>
              <a:rPr lang="zh-CN" altLang="en-US" dirty="0"/>
              <a:t>莫队</a:t>
            </a:r>
            <a:r>
              <a:rPr lang="en-US" altLang="zh-CN" dirty="0"/>
              <a:t>+</a:t>
            </a:r>
            <a:r>
              <a:rPr lang="en-US" altLang="zh-CN" dirty="0" err="1"/>
              <a:t>bitset</a:t>
            </a:r>
            <a:endParaRPr lang="en-US" altLang="zh-CN" dirty="0"/>
          </a:p>
          <a:p>
            <a:r>
              <a:rPr lang="zh-CN" altLang="en-US" dirty="0"/>
              <a:t>莫队跑出区间的值域</a:t>
            </a:r>
            <a:r>
              <a:rPr lang="en-US" altLang="zh-CN" dirty="0" err="1"/>
              <a:t>bitset</a:t>
            </a:r>
            <a:r>
              <a:rPr lang="zh-CN" altLang="en-US" dirty="0"/>
              <a:t>，然后用四毛子来数区间每个值域连续段即可</a:t>
            </a:r>
            <a:endParaRPr lang="en-US" altLang="zh-CN" dirty="0"/>
          </a:p>
          <a:p>
            <a:endParaRPr lang="en-US" altLang="zh-CN" dirty="0"/>
          </a:p>
          <a:p>
            <a:r>
              <a:rPr lang="zh-CN" altLang="en-US" dirty="0"/>
              <a:t>总复杂度</a:t>
            </a:r>
            <a:r>
              <a:rPr lang="en-US" altLang="zh-CN" dirty="0"/>
              <a:t>O( nm/w )</a:t>
            </a:r>
            <a:endParaRPr lang="zh-CN" alt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Solution3</a:t>
            </a:r>
            <a:endParaRPr lang="zh-CN" altLang="en-US" dirty="0"/>
          </a:p>
        </p:txBody>
      </p:sp>
      <p:sp>
        <p:nvSpPr>
          <p:cNvPr id="3" name="内容占位符 2"/>
          <p:cNvSpPr>
            <a:spLocks noGrp="1"/>
          </p:cNvSpPr>
          <p:nvPr>
            <p:ph idx="1"/>
          </p:nvPr>
        </p:nvSpPr>
        <p:spPr/>
        <p:txBody>
          <a:bodyPr>
            <a:normAutofit/>
          </a:bodyPr>
          <a:lstStyle/>
          <a:p>
            <a:r>
              <a:rPr lang="zh-CN" altLang="en-US" dirty="0"/>
              <a:t>莫队</a:t>
            </a:r>
            <a:r>
              <a:rPr lang="en-US" altLang="zh-CN" dirty="0"/>
              <a:t>+</a:t>
            </a:r>
            <a:r>
              <a:rPr lang="zh-CN" altLang="en-US" dirty="0"/>
              <a:t>数据结构</a:t>
            </a:r>
            <a:endParaRPr lang="en-US" altLang="zh-CN" dirty="0"/>
          </a:p>
          <a:p>
            <a:r>
              <a:rPr lang="zh-CN" altLang="en-US" dirty="0"/>
              <a:t>用数据结构维护每个值域连续段，每次莫队转移的时候可以在数据结构上二分实现</a:t>
            </a:r>
            <a:endParaRPr lang="en-US" altLang="zh-CN" dirty="0"/>
          </a:p>
          <a:p>
            <a:endParaRPr lang="en-US" altLang="zh-CN" dirty="0"/>
          </a:p>
          <a:p>
            <a:endParaRPr lang="en-US" altLang="zh-CN" dirty="0"/>
          </a:p>
          <a:p>
            <a:r>
              <a:rPr lang="zh-CN" altLang="en-US" dirty="0"/>
              <a:t>总复杂度</a:t>
            </a:r>
            <a:r>
              <a:rPr lang="en-US" altLang="zh-CN" dirty="0"/>
              <a:t>O( </a:t>
            </a:r>
            <a:r>
              <a:rPr lang="en-US" altLang="zh-CN" dirty="0" err="1"/>
              <a:t>nsqrtmlogn</a:t>
            </a:r>
            <a:r>
              <a:rPr lang="en-US" altLang="zh-CN" dirty="0"/>
              <a:t> )</a:t>
            </a:r>
            <a:endParaRPr lang="zh-CN" alt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Solution4</a:t>
            </a:r>
            <a:endParaRPr lang="zh-CN" altLang="en-US" dirty="0"/>
          </a:p>
        </p:txBody>
      </p:sp>
      <p:sp>
        <p:nvSpPr>
          <p:cNvPr id="3" name="内容占位符 2"/>
          <p:cNvSpPr>
            <a:spLocks noGrp="1"/>
          </p:cNvSpPr>
          <p:nvPr>
            <p:ph idx="1"/>
          </p:nvPr>
        </p:nvSpPr>
        <p:spPr/>
        <p:txBody>
          <a:bodyPr>
            <a:normAutofit/>
          </a:bodyPr>
          <a:lstStyle/>
          <a:p>
            <a:r>
              <a:rPr lang="zh-CN" altLang="en-US" dirty="0"/>
              <a:t>不删除莫队</a:t>
            </a:r>
            <a:endParaRPr lang="en-US" altLang="zh-CN" dirty="0"/>
          </a:p>
          <a:p>
            <a:r>
              <a:rPr lang="zh-CN" altLang="en-US" dirty="0"/>
              <a:t>维护每个极长值域连续段向左，右的最远拓展的位置</a:t>
            </a:r>
            <a:endParaRPr lang="en-US" altLang="zh-CN" dirty="0"/>
          </a:p>
          <a:p>
            <a:r>
              <a:rPr lang="zh-CN" altLang="en-US" dirty="0"/>
              <a:t>每次如果只插入的话，可以</a:t>
            </a:r>
            <a:r>
              <a:rPr lang="en-US" altLang="zh-CN" dirty="0"/>
              <a:t>O( 1 )</a:t>
            </a:r>
            <a:r>
              <a:rPr lang="zh-CN" altLang="en-US" dirty="0"/>
              <a:t>维护</a:t>
            </a:r>
            <a:endParaRPr lang="en-US" altLang="zh-CN" dirty="0"/>
          </a:p>
          <a:p>
            <a:r>
              <a:rPr lang="zh-CN" altLang="en-US" dirty="0"/>
              <a:t>然后套用不删除莫队即可</a:t>
            </a:r>
            <a:endParaRPr lang="en-US" altLang="zh-CN" dirty="0"/>
          </a:p>
          <a:p>
            <a:endParaRPr lang="en-US" altLang="zh-CN" dirty="0"/>
          </a:p>
          <a:p>
            <a:r>
              <a:rPr lang="zh-CN" altLang="en-US" dirty="0"/>
              <a:t>总复杂度</a:t>
            </a:r>
            <a:r>
              <a:rPr lang="en-US" altLang="zh-CN" dirty="0"/>
              <a:t>O( </a:t>
            </a:r>
            <a:r>
              <a:rPr lang="en-US" altLang="zh-CN" dirty="0" err="1"/>
              <a:t>nsqrtm</a:t>
            </a:r>
            <a:r>
              <a:rPr lang="en-US" altLang="zh-CN" dirty="0"/>
              <a:t> )</a:t>
            </a:r>
            <a:endParaRPr lang="zh-CN" alt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Solution5</a:t>
            </a:r>
            <a:endParaRPr lang="zh-CN" altLang="en-US" dirty="0"/>
          </a:p>
        </p:txBody>
      </p:sp>
      <p:sp>
        <p:nvSpPr>
          <p:cNvPr id="3" name="内容占位符 2"/>
          <p:cNvSpPr>
            <a:spLocks noGrp="1"/>
          </p:cNvSpPr>
          <p:nvPr>
            <p:ph idx="1"/>
          </p:nvPr>
        </p:nvSpPr>
        <p:spPr/>
        <p:txBody>
          <a:bodyPr>
            <a:normAutofit/>
          </a:bodyPr>
          <a:lstStyle/>
          <a:p>
            <a:r>
              <a:rPr lang="zh-CN" altLang="en-US" dirty="0"/>
              <a:t>莫队</a:t>
            </a:r>
            <a:r>
              <a:rPr lang="en-US" altLang="zh-CN" dirty="0"/>
              <a:t>+</a:t>
            </a:r>
            <a:r>
              <a:rPr lang="zh-CN" altLang="en-US" dirty="0"/>
              <a:t>位运算优化</a:t>
            </a:r>
            <a:endParaRPr lang="en-US" altLang="zh-CN" dirty="0"/>
          </a:p>
          <a:p>
            <a:r>
              <a:rPr lang="zh-CN" altLang="en-US" dirty="0"/>
              <a:t>每次查询相当于是查询一个点往前，后有多少个连续的</a:t>
            </a:r>
            <a:r>
              <a:rPr lang="en-US" altLang="zh-CN" dirty="0"/>
              <a:t>1</a:t>
            </a:r>
          </a:p>
          <a:p>
            <a:r>
              <a:rPr lang="zh-CN" altLang="en-US" dirty="0"/>
              <a:t>然后距离超过</a:t>
            </a:r>
            <a:r>
              <a:rPr lang="en-US" altLang="zh-CN" dirty="0"/>
              <a:t>10</a:t>
            </a:r>
            <a:r>
              <a:rPr lang="zh-CN" altLang="en-US" dirty="0"/>
              <a:t>就无意义了</a:t>
            </a:r>
            <a:endParaRPr lang="en-US" altLang="zh-CN" dirty="0"/>
          </a:p>
          <a:p>
            <a:r>
              <a:rPr lang="zh-CN" altLang="en-US" dirty="0"/>
              <a:t>这个可以用位运算优化</a:t>
            </a:r>
            <a:endParaRPr lang="en-US" altLang="zh-CN" dirty="0"/>
          </a:p>
          <a:p>
            <a:r>
              <a:rPr lang="zh-CN" altLang="en-US" dirty="0"/>
              <a:t>单次复杂度就是</a:t>
            </a:r>
            <a:r>
              <a:rPr lang="en-US" altLang="zh-CN" dirty="0"/>
              <a:t>O( k/w )</a:t>
            </a:r>
            <a:r>
              <a:rPr lang="zh-CN" altLang="en-US" dirty="0"/>
              <a:t> </a:t>
            </a:r>
            <a:r>
              <a:rPr lang="en-US" altLang="zh-CN" dirty="0"/>
              <a:t>= O( 1 )</a:t>
            </a:r>
            <a:r>
              <a:rPr lang="zh-CN" altLang="en-US" dirty="0"/>
              <a:t>的了</a:t>
            </a:r>
            <a:endParaRPr lang="en-US" altLang="zh-CN" dirty="0"/>
          </a:p>
          <a:p>
            <a:endParaRPr lang="en-US" altLang="zh-CN" dirty="0"/>
          </a:p>
          <a:p>
            <a:r>
              <a:rPr lang="zh-CN" altLang="en-US" dirty="0"/>
              <a:t>总复杂度</a:t>
            </a:r>
            <a:r>
              <a:rPr lang="en-US" altLang="zh-CN" dirty="0"/>
              <a:t>O( </a:t>
            </a:r>
            <a:r>
              <a:rPr lang="en-US" altLang="zh-CN" dirty="0" err="1"/>
              <a:t>nsqrtm</a:t>
            </a:r>
            <a:r>
              <a:rPr lang="en-US" altLang="zh-CN" dirty="0"/>
              <a:t> )</a:t>
            </a:r>
            <a:endParaRPr lang="zh-CN" alt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Solution6</a:t>
            </a:r>
            <a:endParaRPr lang="zh-CN" altLang="en-US" dirty="0"/>
          </a:p>
        </p:txBody>
      </p:sp>
      <p:sp>
        <p:nvSpPr>
          <p:cNvPr id="3" name="内容占位符 2"/>
          <p:cNvSpPr>
            <a:spLocks noGrp="1"/>
          </p:cNvSpPr>
          <p:nvPr>
            <p:ph idx="1"/>
          </p:nvPr>
        </p:nvSpPr>
        <p:spPr/>
        <p:txBody>
          <a:bodyPr>
            <a:normAutofit/>
          </a:bodyPr>
          <a:lstStyle/>
          <a:p>
            <a:r>
              <a:rPr lang="zh-CN" altLang="en-US" dirty="0"/>
              <a:t>考虑扫描线</a:t>
            </a:r>
            <a:endParaRPr lang="en-US" altLang="zh-CN" dirty="0"/>
          </a:p>
          <a:p>
            <a:r>
              <a:rPr lang="zh-CN" altLang="en-US" dirty="0"/>
              <a:t>扫右端点，开</a:t>
            </a:r>
            <a:r>
              <a:rPr lang="en-US" altLang="zh-CN" dirty="0"/>
              <a:t>k</a:t>
            </a:r>
            <a:r>
              <a:rPr lang="zh-CN" altLang="en-US" dirty="0"/>
              <a:t>个树状数组表示每个左端点的每个长度的极长值域连续段的个数</a:t>
            </a:r>
            <a:endParaRPr lang="en-US" altLang="zh-CN" dirty="0"/>
          </a:p>
          <a:p>
            <a:r>
              <a:rPr lang="zh-CN" altLang="en-US" dirty="0"/>
              <a:t>维护每个值最近的出现位置（在序列上的）</a:t>
            </a:r>
            <a:endParaRPr lang="en-US" altLang="zh-CN" dirty="0"/>
          </a:p>
          <a:p>
            <a:r>
              <a:rPr lang="zh-CN" altLang="en-US" dirty="0"/>
              <a:t>扫到一个位置的时候，暴力扫左，右</a:t>
            </a:r>
            <a:r>
              <a:rPr lang="en-US" altLang="zh-CN" dirty="0"/>
              <a:t>k</a:t>
            </a:r>
            <a:r>
              <a:rPr lang="zh-CN" altLang="en-US" dirty="0"/>
              <a:t>个</a:t>
            </a:r>
            <a:endParaRPr lang="en-US" altLang="zh-CN" dirty="0"/>
          </a:p>
          <a:p>
            <a:endParaRPr lang="zh-CN" altLang="en-US" dirty="0"/>
          </a:p>
        </p:txBody>
      </p:sp>
      <p:pic>
        <p:nvPicPr>
          <p:cNvPr id="5" name="图片 4"/>
          <p:cNvPicPr>
            <a:picLocks noChangeAspect="1"/>
          </p:cNvPicPr>
          <p:nvPr/>
        </p:nvPicPr>
        <p:blipFill>
          <a:blip r:embed="rId2"/>
          <a:stretch>
            <a:fillRect/>
          </a:stretch>
        </p:blipFill>
        <p:spPr>
          <a:xfrm>
            <a:off x="2362201" y="4387550"/>
            <a:ext cx="7038975" cy="1114425"/>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Solution6</a:t>
            </a:r>
            <a:endParaRPr lang="zh-CN" altLang="en-US" dirty="0"/>
          </a:p>
        </p:txBody>
      </p:sp>
      <p:sp>
        <p:nvSpPr>
          <p:cNvPr id="3" name="内容占位符 2"/>
          <p:cNvSpPr>
            <a:spLocks noGrp="1"/>
          </p:cNvSpPr>
          <p:nvPr>
            <p:ph idx="1"/>
          </p:nvPr>
        </p:nvSpPr>
        <p:spPr/>
        <p:txBody>
          <a:bodyPr>
            <a:normAutofit lnSpcReduction="10000"/>
          </a:bodyPr>
          <a:lstStyle/>
          <a:p>
            <a:r>
              <a:rPr lang="zh-CN" altLang="en-US" dirty="0"/>
              <a:t>相当于是把值在左右各</a:t>
            </a:r>
            <a:r>
              <a:rPr lang="en-US" altLang="zh-CN" dirty="0"/>
              <a:t>k</a:t>
            </a:r>
            <a:r>
              <a:rPr lang="zh-CN" altLang="en-US" dirty="0"/>
              <a:t>个的位置提出来，然后按照上次出现次数</a:t>
            </a:r>
            <a:r>
              <a:rPr lang="zh-CN" altLang="en-US" dirty="0">
                <a:solidFill>
                  <a:srgbClr val="FF0000"/>
                </a:solidFill>
              </a:rPr>
              <a:t>从大到小</a:t>
            </a:r>
            <a:r>
              <a:rPr lang="zh-CN" altLang="en-US" dirty="0"/>
              <a:t>排序，然后一个一个插回来</a:t>
            </a:r>
            <a:endParaRPr lang="en-US" altLang="zh-CN" dirty="0"/>
          </a:p>
          <a:p>
            <a:endParaRPr lang="en-US" altLang="zh-CN" dirty="0"/>
          </a:p>
          <a:p>
            <a:endParaRPr lang="en-US" altLang="zh-CN" dirty="0"/>
          </a:p>
          <a:p>
            <a:endParaRPr lang="en-US" altLang="zh-CN" dirty="0"/>
          </a:p>
          <a:p>
            <a:r>
              <a:rPr lang="zh-CN" altLang="en-US" dirty="0"/>
              <a:t>这里就是左端点</a:t>
            </a:r>
            <a:r>
              <a:rPr lang="en-US" altLang="zh-CN" dirty="0"/>
              <a:t>&lt;=5</a:t>
            </a:r>
            <a:r>
              <a:rPr lang="zh-CN" altLang="en-US" dirty="0"/>
              <a:t>的时候出现了一个长为</a:t>
            </a:r>
            <a:r>
              <a:rPr lang="en-US" altLang="zh-CN" dirty="0"/>
              <a:t>2</a:t>
            </a:r>
            <a:r>
              <a:rPr lang="zh-CN" altLang="en-US" dirty="0"/>
              <a:t>的极长值域连续段</a:t>
            </a:r>
            <a:endParaRPr lang="en-US" altLang="zh-CN" dirty="0"/>
          </a:p>
          <a:p>
            <a:r>
              <a:rPr lang="zh-CN" altLang="en-US" dirty="0"/>
              <a:t>然后左端点</a:t>
            </a:r>
            <a:r>
              <a:rPr lang="en-US" altLang="zh-CN" dirty="0"/>
              <a:t>&lt;=3</a:t>
            </a:r>
            <a:r>
              <a:rPr lang="zh-CN" altLang="en-US" dirty="0"/>
              <a:t>的时候出现了一个长为</a:t>
            </a:r>
            <a:r>
              <a:rPr lang="en-US" altLang="zh-CN" dirty="0"/>
              <a:t>3</a:t>
            </a:r>
            <a:r>
              <a:rPr lang="zh-CN" altLang="en-US" dirty="0"/>
              <a:t>的极长值域连续段</a:t>
            </a:r>
            <a:endParaRPr lang="en-US" altLang="zh-CN" dirty="0"/>
          </a:p>
          <a:p>
            <a:r>
              <a:rPr lang="zh-CN" altLang="en-US" dirty="0"/>
              <a:t>然后左端点</a:t>
            </a:r>
            <a:r>
              <a:rPr lang="en-US" altLang="zh-CN" dirty="0"/>
              <a:t>&lt;=2</a:t>
            </a:r>
            <a:r>
              <a:rPr lang="zh-CN" altLang="en-US" dirty="0"/>
              <a:t>的时候出现了一个长为</a:t>
            </a:r>
            <a:r>
              <a:rPr lang="en-US" altLang="zh-CN" dirty="0"/>
              <a:t>7</a:t>
            </a:r>
            <a:r>
              <a:rPr lang="zh-CN" altLang="en-US" dirty="0"/>
              <a:t>的极长值域连续段</a:t>
            </a:r>
            <a:endParaRPr lang="en-US" altLang="zh-CN" dirty="0"/>
          </a:p>
          <a:p>
            <a:r>
              <a:rPr lang="zh-CN" altLang="en-US" dirty="0"/>
              <a:t>然后左端点</a:t>
            </a:r>
            <a:r>
              <a:rPr lang="en-US" altLang="zh-CN" dirty="0"/>
              <a:t>&lt;=1</a:t>
            </a:r>
            <a:r>
              <a:rPr lang="zh-CN" altLang="en-US" dirty="0"/>
              <a:t>的时候出现了一个长为</a:t>
            </a:r>
            <a:r>
              <a:rPr lang="en-US" altLang="zh-CN" dirty="0"/>
              <a:t>10</a:t>
            </a:r>
            <a:r>
              <a:rPr lang="zh-CN" altLang="en-US" dirty="0"/>
              <a:t>的极长值域连续段</a:t>
            </a:r>
            <a:endParaRPr lang="en-US" altLang="zh-CN" dirty="0"/>
          </a:p>
          <a:p>
            <a:endParaRPr lang="en-US" altLang="zh-CN" dirty="0"/>
          </a:p>
          <a:p>
            <a:endParaRPr lang="en-US" altLang="zh-CN" dirty="0"/>
          </a:p>
          <a:p>
            <a:endParaRPr lang="en-US" altLang="zh-CN" dirty="0"/>
          </a:p>
          <a:p>
            <a:endParaRPr lang="zh-CN" altLang="en-US" dirty="0"/>
          </a:p>
        </p:txBody>
      </p:sp>
      <p:pic>
        <p:nvPicPr>
          <p:cNvPr id="16" name="图片 15"/>
          <p:cNvPicPr>
            <a:picLocks noChangeAspect="1"/>
          </p:cNvPicPr>
          <p:nvPr/>
        </p:nvPicPr>
        <p:blipFill>
          <a:blip r:embed="rId2"/>
          <a:stretch>
            <a:fillRect/>
          </a:stretch>
        </p:blipFill>
        <p:spPr>
          <a:xfrm>
            <a:off x="2279577" y="2843070"/>
            <a:ext cx="7038975" cy="1114425"/>
          </a:xfrm>
          <a:prstGeom prst="rect">
            <a:avLst/>
          </a:prstGeom>
        </p:spPr>
      </p:pic>
      <p:sp>
        <p:nvSpPr>
          <p:cNvPr id="17" name="矩形 16"/>
          <p:cNvSpPr/>
          <p:nvPr/>
        </p:nvSpPr>
        <p:spPr>
          <a:xfrm>
            <a:off x="7141976" y="2934842"/>
            <a:ext cx="362448" cy="81554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704733" y="2934842"/>
            <a:ext cx="362448" cy="81554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3278189" y="2934842"/>
            <a:ext cx="362448" cy="81554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4131277" y="2934842"/>
            <a:ext cx="362448" cy="81554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5848491" y="2934842"/>
            <a:ext cx="362448" cy="81554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717190" y="2934842"/>
            <a:ext cx="362448" cy="81554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4997941" y="2934842"/>
            <a:ext cx="362448" cy="81554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4563592" y="2934842"/>
            <a:ext cx="362448" cy="81554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6276988" y="2934842"/>
            <a:ext cx="362448" cy="81554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1" grpId="0" animBg="1"/>
      <p:bldP spid="22" grpId="0" animBg="1"/>
      <p:bldP spid="23" grpId="0" animBg="1"/>
      <p:bldP spid="24" grpId="0" animBg="1"/>
      <p:bldP spid="25" grpId="0" animBg="1"/>
      <p:bldP spid="26" grpId="0" animBg="1"/>
      <p:bldP spid="27"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Solution6</a:t>
            </a:r>
            <a:endParaRPr lang="zh-CN" altLang="en-US" dirty="0"/>
          </a:p>
        </p:txBody>
      </p:sp>
      <p:sp>
        <p:nvSpPr>
          <p:cNvPr id="3" name="内容占位符 2"/>
          <p:cNvSpPr>
            <a:spLocks noGrp="1"/>
          </p:cNvSpPr>
          <p:nvPr>
            <p:ph idx="1"/>
          </p:nvPr>
        </p:nvSpPr>
        <p:spPr/>
        <p:txBody>
          <a:bodyPr>
            <a:normAutofit lnSpcReduction="10000"/>
          </a:bodyPr>
          <a:lstStyle/>
          <a:p>
            <a:r>
              <a:rPr lang="zh-CN" altLang="en-US" sz="2600" dirty="0"/>
              <a:t>于是相当于是：</a:t>
            </a:r>
            <a:endParaRPr lang="en-US" altLang="zh-CN" sz="2600" dirty="0"/>
          </a:p>
          <a:p>
            <a:r>
              <a:rPr lang="zh-CN" altLang="en-US" sz="2600" dirty="0"/>
              <a:t>在这个新插入的点周围的长为</a:t>
            </a:r>
            <a:r>
              <a:rPr lang="en-US" altLang="zh-CN" sz="2600" dirty="0"/>
              <a:t>2</a:t>
            </a:r>
            <a:r>
              <a:rPr lang="zh-CN" altLang="en-US" sz="2600" dirty="0"/>
              <a:t>的极长值域连续段出现的左端点位置是</a:t>
            </a:r>
            <a:r>
              <a:rPr lang="en-US" altLang="zh-CN" sz="2600" dirty="0"/>
              <a:t>[4,5]</a:t>
            </a:r>
          </a:p>
          <a:p>
            <a:r>
              <a:rPr lang="zh-CN" altLang="en-US" sz="2600" dirty="0"/>
              <a:t>长为</a:t>
            </a:r>
            <a:r>
              <a:rPr lang="en-US" altLang="zh-CN" sz="2600" dirty="0"/>
              <a:t>3</a:t>
            </a:r>
            <a:r>
              <a:rPr lang="zh-CN" altLang="en-US" sz="2600" dirty="0"/>
              <a:t>的极长值域连续段出现的左端点位置是</a:t>
            </a:r>
            <a:r>
              <a:rPr lang="en-US" altLang="zh-CN" sz="2600" dirty="0"/>
              <a:t>[3,3]</a:t>
            </a:r>
          </a:p>
          <a:p>
            <a:r>
              <a:rPr lang="zh-CN" altLang="en-US" sz="2600" dirty="0"/>
              <a:t>长为</a:t>
            </a:r>
            <a:r>
              <a:rPr lang="en-US" altLang="zh-CN" sz="2600" dirty="0"/>
              <a:t>2</a:t>
            </a:r>
            <a:r>
              <a:rPr lang="zh-CN" altLang="en-US" sz="2600" dirty="0"/>
              <a:t>的极长值域连续段出现的左端点位置是</a:t>
            </a:r>
            <a:r>
              <a:rPr lang="en-US" altLang="zh-CN" sz="2600" dirty="0"/>
              <a:t>[2,2]</a:t>
            </a:r>
          </a:p>
          <a:p>
            <a:r>
              <a:rPr lang="zh-CN" altLang="en-US" sz="2600" dirty="0"/>
              <a:t>长为</a:t>
            </a:r>
            <a:r>
              <a:rPr lang="en-US" altLang="zh-CN" sz="2600" dirty="0"/>
              <a:t>1</a:t>
            </a:r>
            <a:r>
              <a:rPr lang="zh-CN" altLang="en-US" sz="2600" dirty="0"/>
              <a:t>的极长值域连续段出现的左端点位置是</a:t>
            </a:r>
            <a:r>
              <a:rPr lang="en-US" altLang="zh-CN" sz="2600" dirty="0"/>
              <a:t>[1,1]</a:t>
            </a:r>
          </a:p>
          <a:p>
            <a:endParaRPr lang="en-US" altLang="zh-CN" sz="2600" dirty="0"/>
          </a:p>
          <a:p>
            <a:r>
              <a:rPr lang="zh-CN" altLang="en-US" sz="2600" dirty="0"/>
              <a:t>然后把原来已经加了的贡献去掉，用这个新贡献替换就可以了</a:t>
            </a:r>
            <a:endParaRPr lang="en-US" altLang="zh-CN" sz="2600" dirty="0"/>
          </a:p>
          <a:p>
            <a:r>
              <a:rPr lang="zh-CN" altLang="en-US" sz="2600" dirty="0"/>
              <a:t>每次最多产生</a:t>
            </a:r>
            <a:r>
              <a:rPr lang="en-US" altLang="zh-CN" sz="2600" dirty="0"/>
              <a:t>20</a:t>
            </a:r>
            <a:r>
              <a:rPr lang="zh-CN" altLang="en-US" sz="2600" dirty="0"/>
              <a:t>个新的贡献</a:t>
            </a:r>
            <a:endParaRPr lang="en-US" altLang="zh-CN" sz="2600" dirty="0"/>
          </a:p>
          <a:p>
            <a:r>
              <a:rPr lang="zh-CN" altLang="en-US" sz="2600" dirty="0"/>
              <a:t>总复杂度</a:t>
            </a:r>
            <a:r>
              <a:rPr lang="en-US" altLang="zh-CN" sz="2600" dirty="0"/>
              <a:t>O( k(</a:t>
            </a:r>
            <a:r>
              <a:rPr lang="en-US" altLang="zh-CN" sz="2600" dirty="0" err="1"/>
              <a:t>n+m</a:t>
            </a:r>
            <a:r>
              <a:rPr lang="en-US" altLang="zh-CN" sz="2600" dirty="0"/>
              <a:t>)</a:t>
            </a:r>
            <a:r>
              <a:rPr lang="en-US" altLang="zh-CN" sz="2600" dirty="0" err="1"/>
              <a:t>logn</a:t>
            </a:r>
            <a:r>
              <a:rPr lang="en-US" altLang="zh-CN" sz="2600" dirty="0"/>
              <a:t> )</a:t>
            </a:r>
          </a:p>
          <a:p>
            <a:endParaRPr lang="en-US" altLang="zh-CN"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D641757-3D5F-4D9F-B828-769937BA32CE}"/>
              </a:ext>
            </a:extLst>
          </p:cNvPr>
          <p:cNvSpPr>
            <a:spLocks noGrp="1"/>
          </p:cNvSpPr>
          <p:nvPr>
            <p:ph type="title"/>
          </p:nvPr>
        </p:nvSpPr>
        <p:spPr/>
        <p:txBody>
          <a:bodyPr/>
          <a:lstStyle/>
          <a:p>
            <a:r>
              <a:rPr lang="en-US" altLang="zh-CN" dirty="0"/>
              <a:t>[Ynoi2009]</a:t>
            </a:r>
            <a:r>
              <a:rPr lang="en-US" altLang="zh-CN" dirty="0" err="1"/>
              <a:t>rprmq</a:t>
            </a:r>
            <a:endParaRPr lang="zh-CN" altLang="en-US" dirty="0"/>
          </a:p>
        </p:txBody>
      </p:sp>
      <p:sp>
        <p:nvSpPr>
          <p:cNvPr id="3" name="内容占位符 2">
            <a:extLst>
              <a:ext uri="{FF2B5EF4-FFF2-40B4-BE49-F238E27FC236}">
                <a16:creationId xmlns:a16="http://schemas.microsoft.com/office/drawing/2014/main" id="{885598DA-1AE6-4C74-86D0-697DA15498E6}"/>
              </a:ext>
            </a:extLst>
          </p:cNvPr>
          <p:cNvSpPr>
            <a:spLocks noGrp="1"/>
          </p:cNvSpPr>
          <p:nvPr>
            <p:ph idx="1"/>
          </p:nvPr>
        </p:nvSpPr>
        <p:spPr/>
        <p:txBody>
          <a:bodyPr/>
          <a:lstStyle/>
          <a:p>
            <a:r>
              <a:rPr lang="zh-CN" altLang="en-US" dirty="0"/>
              <a:t>给定</a:t>
            </a:r>
            <a:r>
              <a:rPr lang="en-US" altLang="zh-CN" dirty="0"/>
              <a:t>n*n</a:t>
            </a:r>
            <a:r>
              <a:rPr lang="zh-CN" altLang="en-US" dirty="0"/>
              <a:t>的矩形，有</a:t>
            </a:r>
            <a:r>
              <a:rPr lang="en-US" altLang="zh-CN" dirty="0"/>
              <a:t>m</a:t>
            </a:r>
            <a:r>
              <a:rPr lang="zh-CN" altLang="en-US" dirty="0"/>
              <a:t>次矩形加，在所有修改结束后有</a:t>
            </a:r>
            <a:r>
              <a:rPr lang="en-US" altLang="zh-CN" dirty="0"/>
              <a:t>q</a:t>
            </a:r>
            <a:r>
              <a:rPr lang="zh-CN" altLang="en-US" dirty="0"/>
              <a:t>次矩形</a:t>
            </a:r>
            <a:r>
              <a:rPr lang="en-US" altLang="zh-CN" dirty="0"/>
              <a:t>max</a:t>
            </a:r>
            <a:r>
              <a:rPr lang="zh-CN" altLang="en-US" dirty="0"/>
              <a:t>查询</a:t>
            </a:r>
          </a:p>
        </p:txBody>
      </p:sp>
    </p:spTree>
    <p:extLst>
      <p:ext uri="{BB962C8B-B14F-4D97-AF65-F5344CB8AC3E}">
        <p14:creationId xmlns:p14="http://schemas.microsoft.com/office/powerpoint/2010/main" val="28037338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44817C-CF26-4B31-93D8-F84D79654307}"/>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38E77789-770D-4D6F-B8CB-18659E6AD8A3}"/>
              </a:ext>
            </a:extLst>
          </p:cNvPr>
          <p:cNvSpPr>
            <a:spLocks noGrp="1"/>
          </p:cNvSpPr>
          <p:nvPr>
            <p:ph idx="1"/>
          </p:nvPr>
        </p:nvSpPr>
        <p:spPr/>
        <p:txBody>
          <a:bodyPr/>
          <a:lstStyle/>
          <a:p>
            <a:r>
              <a:rPr lang="zh-CN" altLang="en-US" dirty="0"/>
              <a:t>考虑对平面进行分治，选一维</a:t>
            </a:r>
            <a:r>
              <a:rPr lang="en-US" altLang="zh-CN" dirty="0"/>
              <a:t>x</a:t>
            </a:r>
            <a:r>
              <a:rPr lang="zh-CN" altLang="en-US" dirty="0"/>
              <a:t>维进行分治</a:t>
            </a:r>
            <a:endParaRPr lang="en-US" altLang="zh-CN" dirty="0"/>
          </a:p>
          <a:p>
            <a:r>
              <a:rPr lang="zh-CN" altLang="en-US" dirty="0"/>
              <a:t>每次分治的时候，处理跨过分治中线的询问，这样询问就变成一个</a:t>
            </a:r>
            <a:r>
              <a:rPr lang="en-US" altLang="zh-CN" dirty="0"/>
              <a:t>x</a:t>
            </a:r>
            <a:r>
              <a:rPr lang="zh-CN" altLang="en-US" dirty="0"/>
              <a:t>维前缀，</a:t>
            </a:r>
            <a:r>
              <a:rPr lang="en-US" altLang="zh-CN" dirty="0"/>
              <a:t>y</a:t>
            </a:r>
            <a:r>
              <a:rPr lang="zh-CN" altLang="en-US" dirty="0"/>
              <a:t>区间合并的形式</a:t>
            </a:r>
            <a:endParaRPr lang="en-US" altLang="zh-CN" dirty="0"/>
          </a:p>
          <a:p>
            <a:r>
              <a:rPr lang="zh-CN" altLang="en-US" dirty="0"/>
              <a:t>分治的意义是拆出两个前缀，</a:t>
            </a:r>
            <a:endParaRPr lang="en-US" altLang="zh-CN" dirty="0"/>
          </a:p>
          <a:p>
            <a:r>
              <a:rPr lang="zh-CN" altLang="en-US" dirty="0"/>
              <a:t>因为这个信息不具有可减性</a:t>
            </a:r>
            <a:endParaRPr lang="en-US" altLang="zh-CN" dirty="0"/>
          </a:p>
          <a:p>
            <a:endParaRPr lang="en-US" altLang="zh-CN" dirty="0"/>
          </a:p>
        </p:txBody>
      </p:sp>
      <p:pic>
        <p:nvPicPr>
          <p:cNvPr id="4" name="图片 3">
            <a:extLst>
              <a:ext uri="{FF2B5EF4-FFF2-40B4-BE49-F238E27FC236}">
                <a16:creationId xmlns:a16="http://schemas.microsoft.com/office/drawing/2014/main" id="{AF423C58-5089-42C1-BBFF-2EAD442001ED}"/>
              </a:ext>
            </a:extLst>
          </p:cNvPr>
          <p:cNvPicPr>
            <a:picLocks noChangeAspect="1"/>
          </p:cNvPicPr>
          <p:nvPr/>
        </p:nvPicPr>
        <p:blipFill>
          <a:blip r:embed="rId2"/>
          <a:stretch>
            <a:fillRect/>
          </a:stretch>
        </p:blipFill>
        <p:spPr>
          <a:xfrm>
            <a:off x="6266544" y="2920753"/>
            <a:ext cx="4555335" cy="3428925"/>
          </a:xfrm>
          <a:prstGeom prst="rect">
            <a:avLst/>
          </a:prstGeom>
        </p:spPr>
      </p:pic>
    </p:spTree>
    <p:extLst>
      <p:ext uri="{BB962C8B-B14F-4D97-AF65-F5344CB8AC3E}">
        <p14:creationId xmlns:p14="http://schemas.microsoft.com/office/powerpoint/2010/main" val="29957105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DBFFDE6-F84F-459F-BC47-EDC5B016D08B}"/>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4E1C8250-C4B6-40CC-B811-6BC51343F7AF}"/>
              </a:ext>
            </a:extLst>
          </p:cNvPr>
          <p:cNvSpPr>
            <a:spLocks noGrp="1"/>
          </p:cNvSpPr>
          <p:nvPr>
            <p:ph idx="1"/>
          </p:nvPr>
        </p:nvSpPr>
        <p:spPr/>
        <p:txBody>
          <a:bodyPr/>
          <a:lstStyle/>
          <a:p>
            <a:r>
              <a:rPr lang="zh-CN" altLang="en-US" dirty="0"/>
              <a:t>然后扫描线往两边分别扫，每次</a:t>
            </a:r>
            <a:r>
              <a:rPr lang="en-US" altLang="zh-CN" dirty="0"/>
              <a:t>x</a:t>
            </a:r>
            <a:r>
              <a:rPr lang="zh-CN" altLang="en-US" dirty="0"/>
              <a:t>维扫到新加入一个矩形的时候就进行一次</a:t>
            </a:r>
            <a:r>
              <a:rPr lang="en-US" altLang="zh-CN" dirty="0"/>
              <a:t>y</a:t>
            </a:r>
            <a:r>
              <a:rPr lang="zh-CN" altLang="en-US" dirty="0"/>
              <a:t>维上的区间加，每次</a:t>
            </a:r>
            <a:r>
              <a:rPr lang="en-US" altLang="zh-CN" dirty="0"/>
              <a:t>x</a:t>
            </a:r>
            <a:r>
              <a:rPr lang="zh-CN" altLang="en-US" dirty="0"/>
              <a:t>维扫出一个矩形的时候就进行一次</a:t>
            </a:r>
            <a:r>
              <a:rPr lang="en-US" altLang="zh-CN" dirty="0"/>
              <a:t>y</a:t>
            </a:r>
            <a:r>
              <a:rPr lang="zh-CN" altLang="en-US" dirty="0"/>
              <a:t>维上的区间减</a:t>
            </a:r>
          </a:p>
        </p:txBody>
      </p:sp>
      <p:pic>
        <p:nvPicPr>
          <p:cNvPr id="4" name="图片 3">
            <a:extLst>
              <a:ext uri="{FF2B5EF4-FFF2-40B4-BE49-F238E27FC236}">
                <a16:creationId xmlns:a16="http://schemas.microsoft.com/office/drawing/2014/main" id="{9F65577A-A649-4B51-B5AA-6BB71D4A642A}"/>
              </a:ext>
            </a:extLst>
          </p:cNvPr>
          <p:cNvPicPr>
            <a:picLocks noChangeAspect="1"/>
          </p:cNvPicPr>
          <p:nvPr/>
        </p:nvPicPr>
        <p:blipFill>
          <a:blip r:embed="rId2"/>
          <a:stretch>
            <a:fillRect/>
          </a:stretch>
        </p:blipFill>
        <p:spPr>
          <a:xfrm>
            <a:off x="838200" y="3639591"/>
            <a:ext cx="4281233" cy="3218409"/>
          </a:xfrm>
          <a:prstGeom prst="rect">
            <a:avLst/>
          </a:prstGeom>
        </p:spPr>
      </p:pic>
      <p:pic>
        <p:nvPicPr>
          <p:cNvPr id="5" name="图片 4">
            <a:extLst>
              <a:ext uri="{FF2B5EF4-FFF2-40B4-BE49-F238E27FC236}">
                <a16:creationId xmlns:a16="http://schemas.microsoft.com/office/drawing/2014/main" id="{E445CD46-ACB2-4840-9802-6898CD2F8223}"/>
              </a:ext>
            </a:extLst>
          </p:cNvPr>
          <p:cNvPicPr>
            <a:picLocks noChangeAspect="1"/>
          </p:cNvPicPr>
          <p:nvPr/>
        </p:nvPicPr>
        <p:blipFill>
          <a:blip r:embed="rId3"/>
          <a:stretch>
            <a:fillRect/>
          </a:stretch>
        </p:blipFill>
        <p:spPr>
          <a:xfrm>
            <a:off x="5709452" y="3639591"/>
            <a:ext cx="4251294" cy="3128593"/>
          </a:xfrm>
          <a:prstGeom prst="rect">
            <a:avLst/>
          </a:prstGeom>
        </p:spPr>
      </p:pic>
    </p:spTree>
    <p:extLst>
      <p:ext uri="{BB962C8B-B14F-4D97-AF65-F5344CB8AC3E}">
        <p14:creationId xmlns:p14="http://schemas.microsoft.com/office/powerpoint/2010/main" val="33971917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108B6B-577C-4749-95DA-82D5738A60E1}"/>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B088E411-0928-4CCD-ADB8-D307BC6FF266}"/>
              </a:ext>
            </a:extLst>
          </p:cNvPr>
          <p:cNvSpPr>
            <a:spLocks noGrp="1"/>
          </p:cNvSpPr>
          <p:nvPr>
            <p:ph idx="1"/>
          </p:nvPr>
        </p:nvSpPr>
        <p:spPr/>
        <p:txBody>
          <a:bodyPr/>
          <a:lstStyle/>
          <a:p>
            <a:r>
              <a:rPr lang="zh-CN" altLang="en-US" dirty="0"/>
              <a:t>我们需要维护的信息是</a:t>
            </a:r>
            <a:r>
              <a:rPr lang="en-US" altLang="zh-CN" dirty="0"/>
              <a:t>y</a:t>
            </a:r>
            <a:r>
              <a:rPr lang="zh-CN" altLang="en-US" dirty="0"/>
              <a:t>维的一个区间，在</a:t>
            </a:r>
            <a:r>
              <a:rPr lang="en-US" altLang="zh-CN" dirty="0"/>
              <a:t>x</a:t>
            </a:r>
            <a:r>
              <a:rPr lang="zh-CN" altLang="en-US" dirty="0"/>
              <a:t>维的一个前缀，上的信息合并，这道题中维护一个历史最大值就可以了，因为分治导致</a:t>
            </a:r>
            <a:r>
              <a:rPr lang="en-US" altLang="zh-CN" dirty="0"/>
              <a:t>x</a:t>
            </a:r>
            <a:r>
              <a:rPr lang="zh-CN" altLang="en-US" dirty="0"/>
              <a:t>维选的是一个前缀</a:t>
            </a:r>
            <a:endParaRPr lang="en-US" altLang="zh-CN" dirty="0"/>
          </a:p>
          <a:p>
            <a:r>
              <a:rPr lang="zh-CN" altLang="en-US" dirty="0"/>
              <a:t>每个矩形被拆成</a:t>
            </a:r>
            <a:r>
              <a:rPr lang="en-US" altLang="zh-CN" dirty="0"/>
              <a:t>2=O(1)</a:t>
            </a:r>
            <a:r>
              <a:rPr lang="zh-CN" altLang="en-US" dirty="0"/>
              <a:t>个查询</a:t>
            </a:r>
            <a:endParaRPr lang="en-US" altLang="zh-CN" dirty="0"/>
          </a:p>
          <a:p>
            <a:r>
              <a:rPr lang="zh-CN" altLang="en-US" dirty="0"/>
              <a:t>所以查询复杂度是</a:t>
            </a:r>
            <a:r>
              <a:rPr lang="en-US" altLang="zh-CN" dirty="0"/>
              <a:t>O(</a:t>
            </a:r>
            <a:r>
              <a:rPr lang="en-US" altLang="zh-CN" dirty="0" err="1"/>
              <a:t>qlogn</a:t>
            </a:r>
            <a:r>
              <a:rPr lang="en-US" altLang="zh-CN" dirty="0"/>
              <a:t>)</a:t>
            </a:r>
            <a:r>
              <a:rPr lang="zh-CN" altLang="en-US" dirty="0"/>
              <a:t>的</a:t>
            </a:r>
          </a:p>
        </p:txBody>
      </p:sp>
      <p:pic>
        <p:nvPicPr>
          <p:cNvPr id="4" name="图片 3">
            <a:extLst>
              <a:ext uri="{FF2B5EF4-FFF2-40B4-BE49-F238E27FC236}">
                <a16:creationId xmlns:a16="http://schemas.microsoft.com/office/drawing/2014/main" id="{6A87027F-E713-42CA-B523-D70D1E448D29}"/>
              </a:ext>
            </a:extLst>
          </p:cNvPr>
          <p:cNvPicPr>
            <a:picLocks noChangeAspect="1"/>
          </p:cNvPicPr>
          <p:nvPr/>
        </p:nvPicPr>
        <p:blipFill>
          <a:blip r:embed="rId2"/>
          <a:stretch>
            <a:fillRect/>
          </a:stretch>
        </p:blipFill>
        <p:spPr>
          <a:xfrm>
            <a:off x="6602408" y="2698812"/>
            <a:ext cx="4945174" cy="3794063"/>
          </a:xfrm>
          <a:prstGeom prst="rect">
            <a:avLst/>
          </a:prstGeom>
        </p:spPr>
      </p:pic>
    </p:spTree>
    <p:extLst>
      <p:ext uri="{BB962C8B-B14F-4D97-AF65-F5344CB8AC3E}">
        <p14:creationId xmlns:p14="http://schemas.microsoft.com/office/powerpoint/2010/main" val="197462884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6BE4C6-55F3-4AC6-97B3-4486E0DEB5A8}"/>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EB202CD1-613F-452B-847F-A9FD22625876}"/>
              </a:ext>
            </a:extLst>
          </p:cNvPr>
          <p:cNvSpPr>
            <a:spLocks noGrp="1"/>
          </p:cNvSpPr>
          <p:nvPr>
            <p:ph idx="1"/>
          </p:nvPr>
        </p:nvSpPr>
        <p:spPr/>
        <p:txBody>
          <a:bodyPr/>
          <a:lstStyle/>
          <a:p>
            <a:r>
              <a:rPr lang="zh-CN" altLang="en-US" dirty="0"/>
              <a:t>关于历史最大值的维护</a:t>
            </a:r>
            <a:endParaRPr lang="en-US" altLang="zh-CN" dirty="0"/>
          </a:p>
          <a:p>
            <a:r>
              <a:rPr lang="zh-CN" altLang="en-US" dirty="0"/>
              <a:t>区间加，维护区间历史最大值，维护二元组信息</a:t>
            </a:r>
            <a:r>
              <a:rPr lang="en-US" altLang="zh-CN" dirty="0"/>
              <a:t>(</a:t>
            </a:r>
            <a:r>
              <a:rPr lang="en-US" altLang="zh-CN" dirty="0" err="1"/>
              <a:t>a,ha</a:t>
            </a:r>
            <a:r>
              <a:rPr lang="en-US" altLang="zh-CN" dirty="0"/>
              <a:t>)</a:t>
            </a:r>
            <a:r>
              <a:rPr lang="zh-CN" altLang="en-US" dirty="0"/>
              <a:t>表示区间被加了</a:t>
            </a:r>
            <a:r>
              <a:rPr lang="en-US" altLang="zh-CN" dirty="0"/>
              <a:t>a</a:t>
            </a:r>
            <a:r>
              <a:rPr lang="zh-CN" altLang="en-US" dirty="0"/>
              <a:t>，历史最大值是</a:t>
            </a:r>
            <a:r>
              <a:rPr lang="en-US" altLang="zh-CN" dirty="0"/>
              <a:t>ha</a:t>
            </a:r>
          </a:p>
          <a:p>
            <a:r>
              <a:rPr lang="en-US" altLang="zh-CN" dirty="0"/>
              <a:t>(</a:t>
            </a:r>
            <a:r>
              <a:rPr lang="en-US" altLang="zh-CN" dirty="0" err="1"/>
              <a:t>a,ha</a:t>
            </a:r>
            <a:r>
              <a:rPr lang="en-US" altLang="zh-CN" dirty="0"/>
              <a:t>)</a:t>
            </a:r>
            <a:r>
              <a:rPr lang="zh-CN" altLang="en-US" dirty="0"/>
              <a:t>*</a:t>
            </a:r>
            <a:r>
              <a:rPr lang="en-US" altLang="zh-CN" dirty="0"/>
              <a:t>(</a:t>
            </a:r>
            <a:r>
              <a:rPr lang="en-US" altLang="zh-CN" dirty="0" err="1"/>
              <a:t>b,hb</a:t>
            </a:r>
            <a:r>
              <a:rPr lang="en-US" altLang="zh-CN" dirty="0"/>
              <a:t>)=(</a:t>
            </a:r>
            <a:r>
              <a:rPr lang="en-US" altLang="zh-CN" dirty="0" err="1"/>
              <a:t>a+b,max</a:t>
            </a:r>
            <a:r>
              <a:rPr lang="en-US" altLang="zh-CN" dirty="0"/>
              <a:t>(</a:t>
            </a:r>
            <a:r>
              <a:rPr lang="en-US" altLang="zh-CN" dirty="0" err="1"/>
              <a:t>ha,hb+a</a:t>
            </a:r>
            <a:r>
              <a:rPr lang="en-US" altLang="zh-CN" dirty="0"/>
              <a:t>))</a:t>
            </a:r>
          </a:p>
        </p:txBody>
      </p:sp>
    </p:spTree>
    <p:extLst>
      <p:ext uri="{BB962C8B-B14F-4D97-AF65-F5344CB8AC3E}">
        <p14:creationId xmlns:p14="http://schemas.microsoft.com/office/powerpoint/2010/main" val="34548874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25A239E-185E-4CC1-8644-81BC4CADCD2A}"/>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46DD1FE1-3204-405B-85E0-576D846AC715}"/>
              </a:ext>
            </a:extLst>
          </p:cNvPr>
          <p:cNvSpPr>
            <a:spLocks noGrp="1"/>
          </p:cNvSpPr>
          <p:nvPr>
            <p:ph idx="1"/>
          </p:nvPr>
        </p:nvSpPr>
        <p:spPr/>
        <p:txBody>
          <a:bodyPr/>
          <a:lstStyle/>
          <a:p>
            <a:r>
              <a:rPr lang="zh-CN" altLang="en-US" dirty="0"/>
              <a:t>考虑如何让分治的复杂度正确</a:t>
            </a:r>
            <a:endParaRPr lang="en-US" altLang="zh-CN" dirty="0"/>
          </a:p>
          <a:p>
            <a:r>
              <a:rPr lang="zh-CN" altLang="en-US" dirty="0"/>
              <a:t>可以和莫队类似，试着利用之前的信息</a:t>
            </a:r>
            <a:endParaRPr lang="en-US" altLang="zh-CN" dirty="0"/>
          </a:p>
          <a:p>
            <a:r>
              <a:rPr lang="zh-CN" altLang="en-US" dirty="0"/>
              <a:t>图中是分治的过程，其中虚线表示撤回一些修改</a:t>
            </a:r>
            <a:endParaRPr lang="en-US" altLang="zh-CN" dirty="0"/>
          </a:p>
          <a:p>
            <a:endParaRPr lang="zh-CN" altLang="en-US" dirty="0"/>
          </a:p>
        </p:txBody>
      </p:sp>
      <p:pic>
        <p:nvPicPr>
          <p:cNvPr id="5" name="图片 4">
            <a:extLst>
              <a:ext uri="{FF2B5EF4-FFF2-40B4-BE49-F238E27FC236}">
                <a16:creationId xmlns:a16="http://schemas.microsoft.com/office/drawing/2014/main" id="{07833D14-3C60-446E-9FA0-B72691FE65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745" y="3262074"/>
            <a:ext cx="3958608" cy="3500491"/>
          </a:xfrm>
          <a:prstGeom prst="rect">
            <a:avLst/>
          </a:prstGeom>
        </p:spPr>
      </p:pic>
    </p:spTree>
    <p:extLst>
      <p:ext uri="{BB962C8B-B14F-4D97-AF65-F5344CB8AC3E}">
        <p14:creationId xmlns:p14="http://schemas.microsoft.com/office/powerpoint/2010/main" val="131566126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62D18C-1DBE-45C8-8D3D-5719451ABD0D}"/>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018DB897-2990-4693-A907-DF4BEB9ACAA7}"/>
              </a:ext>
            </a:extLst>
          </p:cNvPr>
          <p:cNvSpPr>
            <a:spLocks noGrp="1"/>
          </p:cNvSpPr>
          <p:nvPr>
            <p:ph idx="1"/>
          </p:nvPr>
        </p:nvSpPr>
        <p:spPr/>
        <p:txBody>
          <a:bodyPr/>
          <a:lstStyle/>
          <a:p>
            <a:r>
              <a:rPr lang="zh-CN" altLang="en-US" dirty="0"/>
              <a:t>当撤回到虚线指的地方的时候，需要高效撤销之前算出来的区间历史最大值，因为我们虚线指的地方是一个分治中线</a:t>
            </a:r>
            <a:endParaRPr lang="en-US" altLang="zh-CN" dirty="0"/>
          </a:p>
          <a:p>
            <a:r>
              <a:rPr lang="zh-CN" altLang="en-US" dirty="0"/>
              <a:t>也就是说我们每次撤回到一个扫描线开始扫的位置，此时每个位置的最大值是跨过这个分治中线的矩形的最大值的合并</a:t>
            </a:r>
            <a:endParaRPr lang="en-US" altLang="zh-CN" dirty="0"/>
          </a:p>
          <a:p>
            <a:r>
              <a:rPr lang="zh-CN" altLang="en-US" dirty="0"/>
              <a:t>即我们要清空历史最大值，让其变成目前的最大值，这个可以通过在线段树上打一个特殊的标记来维护，即</a:t>
            </a:r>
            <a:r>
              <a:rPr lang="en-US" altLang="zh-CN" dirty="0"/>
              <a:t>tag</a:t>
            </a:r>
            <a:r>
              <a:rPr lang="zh-CN" altLang="en-US" dirty="0"/>
              <a:t>表示区间是否把历史最大值变成当前的最大值</a:t>
            </a:r>
            <a:endParaRPr lang="en-US" altLang="zh-CN" dirty="0"/>
          </a:p>
          <a:p>
            <a:endParaRPr lang="zh-CN" altLang="en-US" dirty="0"/>
          </a:p>
        </p:txBody>
      </p:sp>
    </p:spTree>
    <p:extLst>
      <p:ext uri="{BB962C8B-B14F-4D97-AF65-F5344CB8AC3E}">
        <p14:creationId xmlns:p14="http://schemas.microsoft.com/office/powerpoint/2010/main" val="57769187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5642C88-9A1B-438D-84E2-F1DEB8022486}"/>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F8E67C6E-DB13-44BE-A72D-3D684E571AE9}"/>
              </a:ext>
            </a:extLst>
          </p:cNvPr>
          <p:cNvSpPr>
            <a:spLocks noGrp="1"/>
          </p:cNvSpPr>
          <p:nvPr>
            <p:ph idx="1"/>
          </p:nvPr>
        </p:nvSpPr>
        <p:spPr/>
        <p:txBody>
          <a:bodyPr/>
          <a:lstStyle/>
          <a:p>
            <a:r>
              <a:rPr lang="zh-CN" altLang="en-US" dirty="0"/>
              <a:t>可以证明刚才这个构造中，总的扫过的距离是</a:t>
            </a:r>
            <a:r>
              <a:rPr lang="en-US" altLang="zh-CN" dirty="0"/>
              <a:t>O( </a:t>
            </a:r>
            <a:r>
              <a:rPr lang="en-US" altLang="zh-CN" dirty="0" err="1"/>
              <a:t>nlogn</a:t>
            </a:r>
            <a:r>
              <a:rPr lang="en-US" altLang="zh-CN" dirty="0"/>
              <a:t> )</a:t>
            </a:r>
            <a:r>
              <a:rPr lang="zh-CN" altLang="en-US" dirty="0"/>
              <a:t>的，而且每个矩形修改只会对应</a:t>
            </a:r>
            <a:r>
              <a:rPr lang="en-US" altLang="zh-CN" dirty="0"/>
              <a:t>O( </a:t>
            </a:r>
            <a:r>
              <a:rPr lang="en-US" altLang="zh-CN" dirty="0" err="1"/>
              <a:t>logn</a:t>
            </a:r>
            <a:r>
              <a:rPr lang="en-US" altLang="zh-CN" dirty="0"/>
              <a:t> )</a:t>
            </a:r>
            <a:r>
              <a:rPr lang="zh-CN" altLang="en-US" dirty="0"/>
              <a:t>次线段树上的区间修改</a:t>
            </a:r>
            <a:endParaRPr lang="en-US" altLang="zh-CN" dirty="0"/>
          </a:p>
          <a:p>
            <a:r>
              <a:rPr lang="zh-CN" altLang="en-US" dirty="0"/>
              <a:t>打特殊的标记总共</a:t>
            </a:r>
            <a:r>
              <a:rPr lang="en-US" altLang="zh-CN" dirty="0"/>
              <a:t>O( n )</a:t>
            </a:r>
            <a:r>
              <a:rPr lang="zh-CN" altLang="en-US" dirty="0"/>
              <a:t>次</a:t>
            </a:r>
            <a:endParaRPr lang="en-US" altLang="zh-CN" dirty="0"/>
          </a:p>
          <a:p>
            <a:r>
              <a:rPr lang="zh-CN" altLang="en-US" dirty="0"/>
              <a:t>每个矩形询问被拆成了</a:t>
            </a:r>
            <a:r>
              <a:rPr lang="en-US" altLang="zh-CN" dirty="0"/>
              <a:t>O( 1 )</a:t>
            </a:r>
            <a:r>
              <a:rPr lang="zh-CN" altLang="en-US" dirty="0"/>
              <a:t>次线段树上的区间历史最大值</a:t>
            </a:r>
            <a:endParaRPr lang="en-US" altLang="zh-CN" dirty="0"/>
          </a:p>
          <a:p>
            <a:endParaRPr lang="en-US" altLang="zh-CN" dirty="0"/>
          </a:p>
          <a:p>
            <a:r>
              <a:rPr lang="zh-CN" altLang="en-US" dirty="0"/>
              <a:t>总时间复杂度</a:t>
            </a:r>
            <a:r>
              <a:rPr lang="en-US" altLang="zh-CN" dirty="0"/>
              <a:t>O( (</a:t>
            </a:r>
            <a:r>
              <a:rPr lang="en-US" altLang="zh-CN" dirty="0" err="1"/>
              <a:t>n+m</a:t>
            </a:r>
            <a:r>
              <a:rPr lang="en-US" altLang="zh-CN" dirty="0"/>
              <a:t>)log^2n + </a:t>
            </a:r>
            <a:r>
              <a:rPr lang="en-US" altLang="zh-CN" dirty="0" err="1"/>
              <a:t>qlogn</a:t>
            </a:r>
            <a:r>
              <a:rPr lang="en-US" altLang="zh-CN" dirty="0"/>
              <a:t> )</a:t>
            </a:r>
          </a:p>
          <a:p>
            <a:r>
              <a:rPr lang="zh-CN" altLang="en-US" dirty="0"/>
              <a:t>如果</a:t>
            </a:r>
            <a:r>
              <a:rPr lang="en-US" altLang="zh-CN" dirty="0" err="1"/>
              <a:t>n,m,q</a:t>
            </a:r>
            <a:r>
              <a:rPr lang="zh-CN" altLang="en-US" dirty="0"/>
              <a:t>同阶，可以将分治改成</a:t>
            </a:r>
            <a:r>
              <a:rPr lang="en-US" altLang="zh-CN" dirty="0"/>
              <a:t>O( </a:t>
            </a:r>
            <a:r>
              <a:rPr lang="en-US" altLang="zh-CN" dirty="0" err="1"/>
              <a:t>logn</a:t>
            </a:r>
            <a:r>
              <a:rPr lang="en-US" altLang="zh-CN" dirty="0"/>
              <a:t>/</a:t>
            </a:r>
            <a:r>
              <a:rPr lang="en-US" altLang="zh-CN" dirty="0" err="1"/>
              <a:t>loglogn</a:t>
            </a:r>
            <a:r>
              <a:rPr lang="en-US" altLang="zh-CN" dirty="0"/>
              <a:t> )</a:t>
            </a:r>
            <a:r>
              <a:rPr lang="zh-CN" altLang="en-US" dirty="0"/>
              <a:t>叉的分治结构，这样的多叉平衡可以将复杂度平衡为</a:t>
            </a:r>
            <a:r>
              <a:rPr lang="en-US" altLang="zh-CN" dirty="0"/>
              <a:t>O( nlog^2n/</a:t>
            </a:r>
            <a:r>
              <a:rPr lang="en-US" altLang="zh-CN" dirty="0" err="1"/>
              <a:t>loglogn</a:t>
            </a:r>
            <a:r>
              <a:rPr lang="en-US" altLang="zh-CN" dirty="0"/>
              <a:t> )</a:t>
            </a:r>
            <a:endParaRPr lang="zh-CN" altLang="en-US" dirty="0"/>
          </a:p>
        </p:txBody>
      </p:sp>
    </p:spTree>
    <p:extLst>
      <p:ext uri="{BB962C8B-B14F-4D97-AF65-F5344CB8AC3E}">
        <p14:creationId xmlns:p14="http://schemas.microsoft.com/office/powerpoint/2010/main" val="10263126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Codeforces#493 E</a:t>
            </a:r>
            <a:endParaRPr lang="zh-CN" altLang="en-US" dirty="0"/>
          </a:p>
        </p:txBody>
      </p:sp>
      <p:sp>
        <p:nvSpPr>
          <p:cNvPr id="3" name="内容占位符 2"/>
          <p:cNvSpPr>
            <a:spLocks noGrp="1"/>
          </p:cNvSpPr>
          <p:nvPr>
            <p:ph idx="1"/>
          </p:nvPr>
        </p:nvSpPr>
        <p:spPr/>
        <p:txBody>
          <a:bodyPr>
            <a:normAutofit/>
          </a:bodyPr>
          <a:lstStyle/>
          <a:p>
            <a:r>
              <a:rPr lang="zh-CN" altLang="en-US" dirty="0"/>
              <a:t>给一个</a:t>
            </a:r>
            <a:r>
              <a:rPr lang="zh-CN" altLang="en-US" dirty="0">
                <a:solidFill>
                  <a:srgbClr val="FF0000"/>
                </a:solidFill>
              </a:rPr>
              <a:t>排列</a:t>
            </a:r>
            <a:r>
              <a:rPr lang="zh-CN" altLang="en-US" dirty="0"/>
              <a:t>，查询区间中有多少</a:t>
            </a:r>
            <a:r>
              <a:rPr lang="zh-CN" altLang="en-US" dirty="0">
                <a:solidFill>
                  <a:srgbClr val="FF0000"/>
                </a:solidFill>
              </a:rPr>
              <a:t>子区间</a:t>
            </a:r>
            <a:r>
              <a:rPr lang="zh-CN" altLang="en-US" dirty="0"/>
              <a:t>值域连续</a:t>
            </a:r>
            <a:endParaRPr lang="en-US" altLang="zh-CN" dirty="0"/>
          </a:p>
          <a:p>
            <a:r>
              <a:rPr lang="zh-CN" altLang="en-US" dirty="0"/>
              <a:t>注意读题</a:t>
            </a:r>
          </a:p>
        </p:txBody>
      </p:sp>
    </p:spTree>
    <p:extLst>
      <p:ext uri="{BB962C8B-B14F-4D97-AF65-F5344CB8AC3E}">
        <p14:creationId xmlns:p14="http://schemas.microsoft.com/office/powerpoint/2010/main" val="352722447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dirty="0"/>
              <a:t>值域连续</a:t>
            </a:r>
            <a:r>
              <a:rPr lang="en-US" altLang="zh-CN" dirty="0"/>
              <a:t>==[max-min=r-l]</a:t>
            </a:r>
          </a:p>
          <a:p>
            <a:r>
              <a:rPr lang="zh-CN" altLang="en-US" dirty="0"/>
              <a:t>只需要维护区间内</a:t>
            </a:r>
            <a:r>
              <a:rPr lang="en-US" altLang="zh-CN" dirty="0"/>
              <a:t>[max-min-(r-l)==0]</a:t>
            </a:r>
            <a:r>
              <a:rPr lang="zh-CN" altLang="en-US" dirty="0"/>
              <a:t>的</a:t>
            </a:r>
            <a:r>
              <a:rPr lang="en-US" altLang="zh-CN" dirty="0"/>
              <a:t>(</a:t>
            </a:r>
            <a:r>
              <a:rPr lang="en-US" altLang="zh-CN" dirty="0" err="1"/>
              <a:t>l,r</a:t>
            </a:r>
            <a:r>
              <a:rPr lang="en-US" altLang="zh-CN" dirty="0"/>
              <a:t>)</a:t>
            </a:r>
            <a:r>
              <a:rPr lang="zh-CN" altLang="en-US" dirty="0"/>
              <a:t>个数即可</a:t>
            </a:r>
            <a:endParaRPr lang="en-US" altLang="zh-CN" dirty="0"/>
          </a:p>
          <a:p>
            <a:r>
              <a:rPr lang="zh-CN" altLang="en-US" dirty="0"/>
              <a:t>由于是排列，所以</a:t>
            </a:r>
            <a:r>
              <a:rPr lang="en-US" altLang="zh-CN" dirty="0"/>
              <a:t>(max-min)-(r-l)&gt;=0</a:t>
            </a:r>
          </a:p>
          <a:p>
            <a:r>
              <a:rPr lang="zh-CN" altLang="en-US" dirty="0"/>
              <a:t>于是可以将</a:t>
            </a:r>
            <a:r>
              <a:rPr lang="en-US" altLang="zh-CN" dirty="0"/>
              <a:t>0</a:t>
            </a:r>
            <a:r>
              <a:rPr lang="zh-CN" altLang="en-US" dirty="0"/>
              <a:t>个数的维护转换为</a:t>
            </a:r>
            <a:r>
              <a:rPr lang="en-US" altLang="zh-CN" dirty="0"/>
              <a:t>min</a:t>
            </a:r>
            <a:r>
              <a:rPr lang="zh-CN" altLang="en-US" dirty="0"/>
              <a:t>以及</a:t>
            </a:r>
            <a:r>
              <a:rPr lang="en-US" altLang="zh-CN" dirty="0"/>
              <a:t>min</a:t>
            </a:r>
            <a:r>
              <a:rPr lang="zh-CN" altLang="en-US" dirty="0"/>
              <a:t>个数的维护</a:t>
            </a:r>
            <a:endParaRPr lang="en-US" altLang="zh-CN" dirty="0"/>
          </a:p>
        </p:txBody>
      </p:sp>
    </p:spTree>
    <p:extLst>
      <p:ext uri="{BB962C8B-B14F-4D97-AF65-F5344CB8AC3E}">
        <p14:creationId xmlns:p14="http://schemas.microsoft.com/office/powerpoint/2010/main" val="15521412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dirty="0"/>
              <a:t>单调栈搞一波之后，转换为：</a:t>
            </a:r>
            <a:endParaRPr lang="en-US" altLang="zh-CN" dirty="0"/>
          </a:p>
          <a:p>
            <a:r>
              <a:rPr lang="zh-CN" altLang="en-US" dirty="0"/>
              <a:t>平面上每个位置都有一个初始值为</a:t>
            </a:r>
            <a:r>
              <a:rPr lang="en-US" altLang="zh-CN" dirty="0"/>
              <a:t>0</a:t>
            </a:r>
            <a:r>
              <a:rPr lang="zh-CN" altLang="en-US" dirty="0"/>
              <a:t>的点，现在进行</a:t>
            </a:r>
            <a:r>
              <a:rPr lang="en-US" altLang="zh-CN" dirty="0"/>
              <a:t>O( n )</a:t>
            </a:r>
            <a:r>
              <a:rPr lang="zh-CN" altLang="en-US" dirty="0"/>
              <a:t>次矩形加，操作完之后进行</a:t>
            </a:r>
            <a:r>
              <a:rPr lang="en-US" altLang="zh-CN" dirty="0"/>
              <a:t>m</a:t>
            </a:r>
            <a:r>
              <a:rPr lang="zh-CN" altLang="en-US" dirty="0"/>
              <a:t>次矩形</a:t>
            </a:r>
            <a:r>
              <a:rPr lang="en-US" altLang="zh-CN" dirty="0"/>
              <a:t>min</a:t>
            </a:r>
            <a:r>
              <a:rPr lang="zh-CN" altLang="en-US" dirty="0"/>
              <a:t>及</a:t>
            </a:r>
            <a:r>
              <a:rPr lang="en-US" altLang="zh-CN" dirty="0"/>
              <a:t>min</a:t>
            </a:r>
            <a:r>
              <a:rPr lang="zh-CN" altLang="en-US" dirty="0"/>
              <a:t>个数的查询</a:t>
            </a:r>
            <a:endParaRPr lang="en-US" altLang="zh-CN" dirty="0"/>
          </a:p>
          <a:p>
            <a:r>
              <a:rPr lang="zh-CN" altLang="en-US" dirty="0"/>
              <a:t>可以扫描线维护，转换为一维问题：区间历史</a:t>
            </a:r>
            <a:r>
              <a:rPr lang="en-US" altLang="zh-CN" dirty="0"/>
              <a:t>min</a:t>
            </a:r>
            <a:r>
              <a:rPr lang="zh-CN" altLang="en-US" dirty="0"/>
              <a:t>及</a:t>
            </a:r>
            <a:r>
              <a:rPr lang="en-US" altLang="zh-CN" dirty="0"/>
              <a:t>min</a:t>
            </a:r>
            <a:r>
              <a:rPr lang="zh-CN" altLang="en-US" dirty="0"/>
              <a:t>个数的维护</a:t>
            </a:r>
          </a:p>
          <a:p>
            <a:r>
              <a:rPr lang="zh-CN" altLang="en-US" dirty="0">
                <a:solidFill>
                  <a:srgbClr val="FF0000"/>
                </a:solidFill>
              </a:rPr>
              <a:t>由于</a:t>
            </a:r>
            <a:r>
              <a:rPr lang="en-US" altLang="zh-CN" dirty="0">
                <a:solidFill>
                  <a:srgbClr val="FF0000"/>
                </a:solidFill>
              </a:rPr>
              <a:t>min &gt;= 0</a:t>
            </a:r>
          </a:p>
          <a:p>
            <a:r>
              <a:rPr lang="zh-CN" altLang="en-US" dirty="0"/>
              <a:t>所以这个可以高效维护，多维护一下上次更新的时间即可</a:t>
            </a:r>
          </a:p>
        </p:txBody>
      </p:sp>
    </p:spTree>
    <p:extLst>
      <p:ext uri="{BB962C8B-B14F-4D97-AF65-F5344CB8AC3E}">
        <p14:creationId xmlns:p14="http://schemas.microsoft.com/office/powerpoint/2010/main" val="11386246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E49D9C-A6D4-4BBE-AB82-06242676F0B6}"/>
              </a:ext>
            </a:extLst>
          </p:cNvPr>
          <p:cNvSpPr>
            <a:spLocks noGrp="1"/>
          </p:cNvSpPr>
          <p:nvPr>
            <p:ph type="ctrTitle"/>
          </p:nvPr>
        </p:nvSpPr>
        <p:spPr/>
        <p:txBody>
          <a:bodyPr/>
          <a:lstStyle/>
          <a:p>
            <a:r>
              <a:rPr lang="en-US" altLang="zh-CN" dirty="0"/>
              <a:t>Thanks for listening</a:t>
            </a:r>
            <a:endParaRPr lang="zh-CN" altLang="en-US" dirty="0"/>
          </a:p>
        </p:txBody>
      </p:sp>
      <p:sp>
        <p:nvSpPr>
          <p:cNvPr id="3" name="副标题 2">
            <a:extLst>
              <a:ext uri="{FF2B5EF4-FFF2-40B4-BE49-F238E27FC236}">
                <a16:creationId xmlns:a16="http://schemas.microsoft.com/office/drawing/2014/main" id="{ED1779D3-1EF0-4724-BAB3-1CD9A2794E62}"/>
              </a:ext>
            </a:extLst>
          </p:cNvPr>
          <p:cNvSpPr>
            <a:spLocks noGrp="1"/>
          </p:cNvSpPr>
          <p:nvPr>
            <p:ph type="subTitle" idx="1"/>
          </p:nvPr>
        </p:nvSpPr>
        <p:spPr/>
        <p:txBody>
          <a:bodyPr/>
          <a:lstStyle/>
          <a:p>
            <a:endParaRPr lang="zh-CN" altLang="en-US" dirty="0"/>
          </a:p>
        </p:txBody>
      </p:sp>
    </p:spTree>
    <p:extLst>
      <p:ext uri="{BB962C8B-B14F-4D97-AF65-F5344CB8AC3E}">
        <p14:creationId xmlns:p14="http://schemas.microsoft.com/office/powerpoint/2010/main" val="231571127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TotalTime>
  <Words>5490</Words>
  <Application>Microsoft Office PowerPoint</Application>
  <PresentationFormat>宽屏</PresentationFormat>
  <Paragraphs>395</Paragraphs>
  <Slides>88</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88</vt:i4>
      </vt:variant>
    </vt:vector>
  </HeadingPairs>
  <TitlesOfParts>
    <vt:vector size="93" baseType="lpstr">
      <vt:lpstr>等线</vt:lpstr>
      <vt:lpstr>等线 Light</vt:lpstr>
      <vt:lpstr>宋体</vt:lpstr>
      <vt:lpstr>Arial</vt:lpstr>
      <vt:lpstr>Office 主题​​</vt:lpstr>
      <vt:lpstr>可持久化与扫描线</vt:lpstr>
      <vt:lpstr>1.可持久化</vt:lpstr>
      <vt:lpstr>可持久化的定义</vt:lpstr>
      <vt:lpstr>可持久化线段树</vt:lpstr>
      <vt:lpstr>可持久化线段树</vt:lpstr>
      <vt:lpstr>经典问题</vt:lpstr>
      <vt:lpstr>值域线段树</vt:lpstr>
      <vt:lpstr>Solution</vt:lpstr>
      <vt:lpstr>Solution1</vt:lpstr>
      <vt:lpstr>Solution2</vt:lpstr>
      <vt:lpstr>Path Copy</vt:lpstr>
      <vt:lpstr>Fat Node</vt:lpstr>
      <vt:lpstr>Fat Node</vt:lpstr>
      <vt:lpstr>Note</vt:lpstr>
      <vt:lpstr>HDU - 4575 Tree</vt:lpstr>
      <vt:lpstr>Solution</vt:lpstr>
      <vt:lpstr>Solution</vt:lpstr>
      <vt:lpstr>Solution</vt:lpstr>
      <vt:lpstr>Bzoj3524 [Poi2014]Couriers</vt:lpstr>
      <vt:lpstr>Solution</vt:lpstr>
      <vt:lpstr>Bzoj2653: middle</vt:lpstr>
      <vt:lpstr>Solution</vt:lpstr>
      <vt:lpstr>Solution</vt:lpstr>
      <vt:lpstr>Solution</vt:lpstr>
      <vt:lpstr>【UNR #1】火车管理</vt:lpstr>
      <vt:lpstr>Solution</vt:lpstr>
      <vt:lpstr>可持久化数组</vt:lpstr>
      <vt:lpstr>Luogu3402 可持久化并查集</vt:lpstr>
      <vt:lpstr>可持久化并查集</vt:lpstr>
      <vt:lpstr>可持久化平衡树</vt:lpstr>
      <vt:lpstr>可持久化平衡树</vt:lpstr>
      <vt:lpstr>可持久化平衡树</vt:lpstr>
      <vt:lpstr>可持久化平衡树能做什么</vt:lpstr>
      <vt:lpstr>可持久化平衡树能做什么</vt:lpstr>
      <vt:lpstr>可持久化treap的缺点</vt:lpstr>
      <vt:lpstr>HDU 6087 Rikka with Sequence</vt:lpstr>
      <vt:lpstr>Solution</vt:lpstr>
      <vt:lpstr>Solution</vt:lpstr>
      <vt:lpstr>可持久化可合并堆</vt:lpstr>
      <vt:lpstr>可持久化可合并堆</vt:lpstr>
      <vt:lpstr>Luogu3293 [SCOI2016]美味</vt:lpstr>
      <vt:lpstr>Solution</vt:lpstr>
      <vt:lpstr>Solution</vt:lpstr>
      <vt:lpstr>某经典问题</vt:lpstr>
      <vt:lpstr>Solution</vt:lpstr>
      <vt:lpstr>Bzoj3551 Peaks加强版</vt:lpstr>
      <vt:lpstr>Solution</vt:lpstr>
      <vt:lpstr>某经典问题</vt:lpstr>
      <vt:lpstr>Solution</vt:lpstr>
      <vt:lpstr>Luogu P3302 [SDOI2013]森林</vt:lpstr>
      <vt:lpstr>Solution</vt:lpstr>
      <vt:lpstr>Solution</vt:lpstr>
      <vt:lpstr>2.扫描线</vt:lpstr>
      <vt:lpstr>扫描线</vt:lpstr>
      <vt:lpstr>扫描线</vt:lpstr>
      <vt:lpstr>扫描线</vt:lpstr>
      <vt:lpstr>Luogu1972 [SDOI2009]HH的项链</vt:lpstr>
      <vt:lpstr>Solution</vt:lpstr>
      <vt:lpstr>Solution</vt:lpstr>
      <vt:lpstr>Solution</vt:lpstr>
      <vt:lpstr>Solution2</vt:lpstr>
      <vt:lpstr>Solution</vt:lpstr>
      <vt:lpstr>Unity</vt:lpstr>
      <vt:lpstr>Luogu4113 [HEOI2012]采花</vt:lpstr>
      <vt:lpstr>Solution</vt:lpstr>
      <vt:lpstr>Luogu 3268 [JLOI2016]圆的异或并&amp;BZOJ2758 [SCOI2012]Blinker的噩梦</vt:lpstr>
      <vt:lpstr>Solution</vt:lpstr>
      <vt:lpstr>[Ynoi2015]たとえ未来が見えなくても</vt:lpstr>
      <vt:lpstr>Solution1</vt:lpstr>
      <vt:lpstr>Solution2</vt:lpstr>
      <vt:lpstr>Solution3</vt:lpstr>
      <vt:lpstr>Solution4</vt:lpstr>
      <vt:lpstr>Solution5</vt:lpstr>
      <vt:lpstr>Solution6</vt:lpstr>
      <vt:lpstr>Solution6</vt:lpstr>
      <vt:lpstr>Solution6</vt:lpstr>
      <vt:lpstr>[Ynoi2009]rprmq</vt:lpstr>
      <vt:lpstr>Solution</vt:lpstr>
      <vt:lpstr>Solution</vt:lpstr>
      <vt:lpstr>Solution</vt:lpstr>
      <vt:lpstr>Solution</vt:lpstr>
      <vt:lpstr>Solution</vt:lpstr>
      <vt:lpstr>Solution</vt:lpstr>
      <vt:lpstr>Solution</vt:lpstr>
      <vt:lpstr>Codeforces#493 E</vt:lpstr>
      <vt:lpstr>Solution</vt:lpstr>
      <vt:lpstr>Solution</vt:lpstr>
      <vt:lpstr>Thanks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Cai Chengze</dc:creator>
  <cp:lastModifiedBy>Cai Chengze</cp:lastModifiedBy>
  <cp:revision>35</cp:revision>
  <dcterms:created xsi:type="dcterms:W3CDTF">2020-04-23T00:42:00Z</dcterms:created>
  <dcterms:modified xsi:type="dcterms:W3CDTF">2020-04-27T10:46:06Z</dcterms:modified>
</cp:coreProperties>
</file>