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2" r:id="rId2"/>
    <p:sldId id="324" r:id="rId3"/>
    <p:sldId id="325" r:id="rId4"/>
    <p:sldId id="326" r:id="rId5"/>
    <p:sldId id="413" r:id="rId6"/>
    <p:sldId id="331" r:id="rId7"/>
    <p:sldId id="341" r:id="rId8"/>
    <p:sldId id="342" r:id="rId9"/>
    <p:sldId id="347" r:id="rId10"/>
    <p:sldId id="353" r:id="rId11"/>
    <p:sldId id="412" r:id="rId12"/>
    <p:sldId id="415" r:id="rId13"/>
    <p:sldId id="498" r:id="rId14"/>
    <p:sldId id="500" r:id="rId15"/>
    <p:sldId id="574" r:id="rId16"/>
    <p:sldId id="501" r:id="rId17"/>
    <p:sldId id="502" r:id="rId18"/>
    <p:sldId id="503" r:id="rId19"/>
    <p:sldId id="505" r:id="rId20"/>
    <p:sldId id="504" r:id="rId21"/>
    <p:sldId id="506" r:id="rId22"/>
    <p:sldId id="552" r:id="rId23"/>
    <p:sldId id="553" r:id="rId24"/>
    <p:sldId id="554" r:id="rId25"/>
    <p:sldId id="725" r:id="rId26"/>
    <p:sldId id="726" r:id="rId27"/>
    <p:sldId id="332" r:id="rId28"/>
    <p:sldId id="333" r:id="rId29"/>
    <p:sldId id="334" r:id="rId30"/>
    <p:sldId id="335" r:id="rId31"/>
    <p:sldId id="336" r:id="rId32"/>
    <p:sldId id="337" r:id="rId33"/>
    <p:sldId id="338" r:id="rId34"/>
    <p:sldId id="339" r:id="rId35"/>
    <p:sldId id="340" r:id="rId36"/>
    <p:sldId id="395" r:id="rId37"/>
    <p:sldId id="396" r:id="rId38"/>
    <p:sldId id="397" r:id="rId39"/>
    <p:sldId id="398" r:id="rId40"/>
    <p:sldId id="406" r:id="rId41"/>
    <p:sldId id="727" r:id="rId42"/>
    <p:sldId id="408" r:id="rId43"/>
    <p:sldId id="409" r:id="rId44"/>
    <p:sldId id="414" r:id="rId45"/>
    <p:sldId id="346" r:id="rId46"/>
    <p:sldId id="349" r:id="rId47"/>
    <p:sldId id="257" r:id="rId48"/>
    <p:sldId id="286" r:id="rId49"/>
    <p:sldId id="290" r:id="rId50"/>
    <p:sldId id="258" r:id="rId51"/>
    <p:sldId id="259" r:id="rId52"/>
    <p:sldId id="260" r:id="rId53"/>
    <p:sldId id="261" r:id="rId54"/>
    <p:sldId id="262" r:id="rId55"/>
    <p:sldId id="263" r:id="rId56"/>
    <p:sldId id="264" r:id="rId57"/>
    <p:sldId id="265" r:id="rId58"/>
    <p:sldId id="266" r:id="rId59"/>
    <p:sldId id="267" r:id="rId60"/>
    <p:sldId id="268" r:id="rId61"/>
    <p:sldId id="269" r:id="rId62"/>
    <p:sldId id="270" r:id="rId63"/>
    <p:sldId id="273" r:id="rId64"/>
    <p:sldId id="283" r:id="rId65"/>
    <p:sldId id="284" r:id="rId66"/>
    <p:sldId id="271" r:id="rId67"/>
    <p:sldId id="272" r:id="rId68"/>
    <p:sldId id="287" r:id="rId69"/>
    <p:sldId id="288" r:id="rId70"/>
    <p:sldId id="318" r:id="rId71"/>
    <p:sldId id="319" r:id="rId72"/>
    <p:sldId id="389" r:id="rId73"/>
    <p:sldId id="390" r:id="rId74"/>
    <p:sldId id="391" r:id="rId75"/>
    <p:sldId id="392" r:id="rId76"/>
    <p:sldId id="393" r:id="rId77"/>
    <p:sldId id="320" r:id="rId78"/>
    <p:sldId id="321" r:id="rId79"/>
    <p:sldId id="541" r:id="rId8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1" autoAdjust="0"/>
    <p:restoredTop sz="94660"/>
  </p:normalViewPr>
  <p:slideViewPr>
    <p:cSldViewPr snapToGrid="0">
      <p:cViewPr varScale="1">
        <p:scale>
          <a:sx n="86" d="100"/>
          <a:sy n="86" d="100"/>
        </p:scale>
        <p:origin x="59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CDD10-9FB8-40DD-A22D-E6620022AB5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CB7D46D2-9FF3-400F-A8EE-CA4D25037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5544B78-D133-44FE-AC43-DD0089A6BB8A}"/>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5" name="页脚占位符 4">
            <a:extLst>
              <a:ext uri="{FF2B5EF4-FFF2-40B4-BE49-F238E27FC236}">
                <a16:creationId xmlns:a16="http://schemas.microsoft.com/office/drawing/2014/main" id="{10523120-4F1A-4313-9551-28372CA47DB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BC56746-3E5B-4275-9200-2D73C2BF1FBB}"/>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25531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27B655-FE74-4A7D-A3D6-5C6B14C6F18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F8BF24E-D263-4A34-9405-21FC43B56EF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0A0C880-EFFE-4229-AAA2-A5C4336A883D}"/>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5" name="页脚占位符 4">
            <a:extLst>
              <a:ext uri="{FF2B5EF4-FFF2-40B4-BE49-F238E27FC236}">
                <a16:creationId xmlns:a16="http://schemas.microsoft.com/office/drawing/2014/main" id="{14CF7192-12F7-406C-8A6B-744EDB59FD6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0D9A28D-E5DD-4BC3-93D8-0A68A8D83C9B}"/>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728167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9AB383-DC81-4762-BF88-D150C3EAE0F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0A26A2A-0E5B-44B0-AEEF-5059C0ABA6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AF27F21-9E59-495A-A0F7-5AFBBF0F1FB2}"/>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5" name="页脚占位符 4">
            <a:extLst>
              <a:ext uri="{FF2B5EF4-FFF2-40B4-BE49-F238E27FC236}">
                <a16:creationId xmlns:a16="http://schemas.microsoft.com/office/drawing/2014/main" id="{1EDC3B78-6400-4D83-9469-21D0C22F133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7C061AE-F13B-48A6-BF1D-BEDB19568BC4}"/>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168360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CF13185-D233-47FD-BB56-2AA88E72850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B49D489-A4F2-4E53-BD0E-AD78332F1D43}"/>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28CC7D7-FFF0-4802-B43A-6721B7A730E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2CE4A92-B91E-4AC2-82D8-A8268FFD8F69}"/>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6" name="页脚占位符 5">
            <a:extLst>
              <a:ext uri="{FF2B5EF4-FFF2-40B4-BE49-F238E27FC236}">
                <a16:creationId xmlns:a16="http://schemas.microsoft.com/office/drawing/2014/main" id="{90683146-B2B4-4675-A2E5-82F8D5F3D8E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22700BB-86E0-45B8-8365-5D00E7536A0D}"/>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163081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5F73D5-EC60-4447-AF66-450D53C99AD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9F4ED32-00DB-4027-A2A7-3533323A14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740C3AFF-1701-4B14-8737-9869EFBE7C2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3F99DF2-FA14-4DA7-A335-79AB82E3E3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AEE7FF7-ABB7-428D-B540-7B56ECC9C98A}"/>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8D1244A-47D7-449F-9CAD-96F906D2C50A}"/>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8" name="页脚占位符 7">
            <a:extLst>
              <a:ext uri="{FF2B5EF4-FFF2-40B4-BE49-F238E27FC236}">
                <a16:creationId xmlns:a16="http://schemas.microsoft.com/office/drawing/2014/main" id="{043A3184-78B5-44DB-AB66-9D37812435D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C68A24F-C826-4EED-A891-E45F46E9BBFD}"/>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78753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D5C939-9F8D-43C8-92A7-59995CC6DD3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62779EF-FC76-4D94-BB38-1DAA676E37BD}"/>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4" name="页脚占位符 3">
            <a:extLst>
              <a:ext uri="{FF2B5EF4-FFF2-40B4-BE49-F238E27FC236}">
                <a16:creationId xmlns:a16="http://schemas.microsoft.com/office/drawing/2014/main" id="{16DA36E0-C1B3-42C6-8B0A-A44656C20E9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8E490E6-8BFC-43B3-9DE9-F6015A128B85}"/>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520925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6C23C7C-E90B-40E0-A89A-3F6CD29A55AC}"/>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3" name="页脚占位符 2">
            <a:extLst>
              <a:ext uri="{FF2B5EF4-FFF2-40B4-BE49-F238E27FC236}">
                <a16:creationId xmlns:a16="http://schemas.microsoft.com/office/drawing/2014/main" id="{042BF43E-8B4B-4ED3-AB54-F5ABB33F094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AA4604E-3E65-4B19-8E67-89BAD017B05E}"/>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2185545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EA50EE-43F7-4D30-816F-593F84F048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48214E3-388C-4504-A115-F47B3D554F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6546CA90-BD3B-4619-9777-FC29675A2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790114F-ABF9-424B-919D-A06D8DE7B196}"/>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6" name="页脚占位符 5">
            <a:extLst>
              <a:ext uri="{FF2B5EF4-FFF2-40B4-BE49-F238E27FC236}">
                <a16:creationId xmlns:a16="http://schemas.microsoft.com/office/drawing/2014/main" id="{51C09E12-88D2-4F67-9893-C585BA44438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C136E54-243D-47DC-B7EB-CF678997812F}"/>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1790776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553226-C97C-46A6-B818-BB6FB4AE975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45783A7-45FB-4696-B75E-66E97AE99C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60284B8-8E8F-44C2-8EBB-BA55F8873F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EC8D310-69A9-4E4A-9C2A-40A0F92A5219}"/>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6" name="页脚占位符 5">
            <a:extLst>
              <a:ext uri="{FF2B5EF4-FFF2-40B4-BE49-F238E27FC236}">
                <a16:creationId xmlns:a16="http://schemas.microsoft.com/office/drawing/2014/main" id="{EB528F10-F3B4-4E2C-9EAF-B997E867633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9BF88F-873E-4387-820B-C570AB1354D2}"/>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192647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E7C971-329C-4786-B570-B0C04A2329C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7E9245F-A352-4F6C-BBAF-99D8F3FDF36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9A9D969-2A51-4D69-8C91-C7E5ECED34DF}"/>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5" name="页脚占位符 4">
            <a:extLst>
              <a:ext uri="{FF2B5EF4-FFF2-40B4-BE49-F238E27FC236}">
                <a16:creationId xmlns:a16="http://schemas.microsoft.com/office/drawing/2014/main" id="{A8578581-C6B6-4AB8-8288-76B6BE7FCA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FE50F72-8CC4-4BFF-B31E-DF6503700FE9}"/>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27368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F653A78-1352-4349-87DD-F76D6FCA278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CFD7CF14-9D52-4C66-8AD8-93882A63A7E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A570A32-580C-4C04-9F39-833D78BB0216}"/>
              </a:ext>
            </a:extLst>
          </p:cNvPr>
          <p:cNvSpPr>
            <a:spLocks noGrp="1"/>
          </p:cNvSpPr>
          <p:nvPr>
            <p:ph type="dt" sz="half" idx="10"/>
          </p:nvPr>
        </p:nvSpPr>
        <p:spPr/>
        <p:txBody>
          <a:bodyPr/>
          <a:lstStyle/>
          <a:p>
            <a:fld id="{97C04760-0204-47BD-9BD3-37BA622AD8BF}" type="datetimeFigureOut">
              <a:rPr lang="zh-CN" altLang="en-US" smtClean="0"/>
              <a:t>2020/5/31</a:t>
            </a:fld>
            <a:endParaRPr lang="zh-CN" altLang="en-US"/>
          </a:p>
        </p:txBody>
      </p:sp>
      <p:sp>
        <p:nvSpPr>
          <p:cNvPr id="5" name="页脚占位符 4">
            <a:extLst>
              <a:ext uri="{FF2B5EF4-FFF2-40B4-BE49-F238E27FC236}">
                <a16:creationId xmlns:a16="http://schemas.microsoft.com/office/drawing/2014/main" id="{D4BA8568-7568-473A-AC1E-8455F081B36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249A6CD-75F3-4366-A668-B80751087D2B}"/>
              </a:ext>
            </a:extLst>
          </p:cNvPr>
          <p:cNvSpPr>
            <a:spLocks noGrp="1"/>
          </p:cNvSpPr>
          <p:nvPr>
            <p:ph type="sldNum" sz="quarter" idx="12"/>
          </p:nvPr>
        </p:nvSpPr>
        <p:spPr/>
        <p:txBody>
          <a:body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3489355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CA34A06-9D5E-45BC-8BC3-0A44147B6F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85FB10A-2F4A-4AFD-AC44-2B4603C0E6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247497E-027C-4BD5-916A-0C536830A4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04760-0204-47BD-9BD3-37BA622AD8BF}" type="datetimeFigureOut">
              <a:rPr lang="zh-CN" altLang="en-US" smtClean="0"/>
              <a:t>2020/5/31</a:t>
            </a:fld>
            <a:endParaRPr lang="zh-CN" altLang="en-US"/>
          </a:p>
        </p:txBody>
      </p:sp>
      <p:sp>
        <p:nvSpPr>
          <p:cNvPr id="5" name="页脚占位符 4">
            <a:extLst>
              <a:ext uri="{FF2B5EF4-FFF2-40B4-BE49-F238E27FC236}">
                <a16:creationId xmlns:a16="http://schemas.microsoft.com/office/drawing/2014/main" id="{825E9C20-057D-4CEC-9D98-E98B817FEE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96B028D-F61D-42A4-962E-41152D1797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A19E1-A925-4459-88D4-AA8B3469F395}" type="slidenum">
              <a:rPr lang="zh-CN" altLang="en-US" smtClean="0"/>
              <a:t>‹#›</a:t>
            </a:fld>
            <a:endParaRPr lang="zh-CN" altLang="en-US"/>
          </a:p>
        </p:txBody>
      </p:sp>
    </p:spTree>
    <p:extLst>
      <p:ext uri="{BB962C8B-B14F-4D97-AF65-F5344CB8AC3E}">
        <p14:creationId xmlns:p14="http://schemas.microsoft.com/office/powerpoint/2010/main" val="4048725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动态树分治</a:t>
            </a:r>
            <a:endParaRPr lang="en-US" altLang="zh-CN" dirty="0"/>
          </a:p>
        </p:txBody>
      </p:sp>
      <p:sp>
        <p:nvSpPr>
          <p:cNvPr id="3" name="副标题 2"/>
          <p:cNvSpPr>
            <a:spLocks noGrp="1"/>
          </p:cNvSpPr>
          <p:nvPr>
            <p:ph type="subTitle" idx="1"/>
          </p:nvPr>
        </p:nvSpPr>
        <p:spPr/>
        <p:txBody>
          <a:bodyPr/>
          <a:lstStyle/>
          <a:p>
            <a:r>
              <a:rPr lang="zh-CN" altLang="en-US" dirty="0"/>
              <a:t>成都七中 </a:t>
            </a:r>
            <a:r>
              <a:rPr lang="en-US" altLang="zh-CN"/>
              <a:t>nzhtl1477</a:t>
            </a: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常用的树分治方法</a:t>
            </a:r>
          </a:p>
        </p:txBody>
      </p:sp>
      <p:sp>
        <p:nvSpPr>
          <p:cNvPr id="3" name="内容占位符 2"/>
          <p:cNvSpPr>
            <a:spLocks noGrp="1"/>
          </p:cNvSpPr>
          <p:nvPr>
            <p:ph idx="1"/>
          </p:nvPr>
        </p:nvSpPr>
        <p:spPr/>
        <p:txBody>
          <a:bodyPr/>
          <a:lstStyle/>
          <a:p>
            <a:r>
              <a:rPr lang="en-US" altLang="zh-CN" dirty="0"/>
              <a:t>1.</a:t>
            </a:r>
            <a:r>
              <a:rPr lang="zh-CN" altLang="en-US" dirty="0"/>
              <a:t>点分治</a:t>
            </a:r>
            <a:endParaRPr lang="en-US" altLang="zh-CN" dirty="0"/>
          </a:p>
          <a:p>
            <a:r>
              <a:rPr lang="en-US" altLang="zh-CN" dirty="0"/>
              <a:t>2.</a:t>
            </a:r>
            <a:r>
              <a:rPr lang="zh-CN" altLang="en-US" dirty="0"/>
              <a:t>链分治</a:t>
            </a:r>
            <a:endParaRPr lang="en-US" altLang="zh-CN" dirty="0"/>
          </a:p>
          <a:p>
            <a:r>
              <a:rPr lang="en-US" altLang="zh-CN" dirty="0"/>
              <a:t>3.</a:t>
            </a:r>
            <a:r>
              <a:rPr lang="zh-CN" altLang="en-US" dirty="0"/>
              <a:t>边分治</a:t>
            </a:r>
          </a:p>
          <a:p>
            <a:r>
              <a:rPr lang="en-US" altLang="zh-CN" dirty="0"/>
              <a:t>4.link cut tree</a:t>
            </a:r>
          </a:p>
          <a:p>
            <a:r>
              <a:rPr lang="en-US" altLang="zh-CN" dirty="0"/>
              <a:t>5.top tree</a:t>
            </a: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Notice</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目前我见过的类树分治的东西有：</a:t>
            </a:r>
            <a:endParaRPr lang="en-US" altLang="zh-CN" dirty="0"/>
          </a:p>
          <a:p>
            <a:r>
              <a:rPr lang="zh-CN" altLang="en-US" dirty="0"/>
              <a:t>点分治</a:t>
            </a:r>
            <a:endParaRPr lang="en-US" altLang="zh-CN" dirty="0"/>
          </a:p>
          <a:p>
            <a:r>
              <a:rPr lang="zh-CN" altLang="en-US" dirty="0"/>
              <a:t>边分治</a:t>
            </a:r>
            <a:endParaRPr lang="en-US" altLang="zh-CN" dirty="0"/>
          </a:p>
          <a:p>
            <a:r>
              <a:rPr lang="zh-CN" altLang="en-US" dirty="0"/>
              <a:t>链分治 </a:t>
            </a:r>
            <a:r>
              <a:rPr lang="en-US" altLang="zh-CN" dirty="0"/>
              <a:t>--- </a:t>
            </a:r>
            <a:r>
              <a:rPr lang="zh-CN" altLang="en-US" dirty="0"/>
              <a:t>树链剖分 </a:t>
            </a:r>
            <a:r>
              <a:rPr lang="en-US" altLang="zh-CN" dirty="0"/>
              <a:t>--- </a:t>
            </a:r>
            <a:r>
              <a:rPr lang="zh-CN" altLang="en-US" dirty="0"/>
              <a:t>树上启发式合并</a:t>
            </a:r>
            <a:endParaRPr lang="en-US" altLang="zh-CN" dirty="0"/>
          </a:p>
          <a:p>
            <a:r>
              <a:rPr lang="en-US" altLang="zh-CN" dirty="0" err="1"/>
              <a:t>lct</a:t>
            </a:r>
            <a:r>
              <a:rPr lang="zh-CN" altLang="en-US" dirty="0"/>
              <a:t>维护子树</a:t>
            </a:r>
            <a:endParaRPr lang="en-US" altLang="zh-CN" dirty="0"/>
          </a:p>
          <a:p>
            <a:r>
              <a:rPr lang="zh-CN" altLang="en-US" dirty="0"/>
              <a:t>静态</a:t>
            </a:r>
            <a:r>
              <a:rPr lang="en-US" altLang="zh-CN" dirty="0" err="1"/>
              <a:t>lct</a:t>
            </a:r>
            <a:r>
              <a:rPr lang="zh-CN" altLang="en-US" dirty="0"/>
              <a:t>维护子树</a:t>
            </a:r>
            <a:endParaRPr lang="en-US" altLang="zh-CN" dirty="0"/>
          </a:p>
          <a:p>
            <a:r>
              <a:rPr lang="zh-CN" altLang="en-US" dirty="0"/>
              <a:t>类</a:t>
            </a:r>
            <a:r>
              <a:rPr lang="en-US" altLang="zh-CN" dirty="0"/>
              <a:t>top tree</a:t>
            </a:r>
          </a:p>
          <a:p>
            <a:r>
              <a:rPr lang="en-US" altLang="zh-CN" dirty="0"/>
              <a:t>Top tree</a:t>
            </a:r>
          </a:p>
          <a:p>
            <a:r>
              <a:rPr lang="zh-CN" altLang="en-US" dirty="0"/>
              <a:t>静态</a:t>
            </a:r>
            <a:r>
              <a:rPr lang="en-US" altLang="zh-CN" dirty="0"/>
              <a:t>top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Note</a:t>
            </a:r>
            <a:endParaRPr lang="zh-CN" altLang="en-US" dirty="0"/>
          </a:p>
        </p:txBody>
      </p:sp>
      <p:sp>
        <p:nvSpPr>
          <p:cNvPr id="3" name="内容占位符 2"/>
          <p:cNvSpPr>
            <a:spLocks noGrp="1"/>
          </p:cNvSpPr>
          <p:nvPr>
            <p:ph idx="1"/>
          </p:nvPr>
        </p:nvSpPr>
        <p:spPr/>
        <p:txBody>
          <a:bodyPr/>
          <a:lstStyle/>
          <a:p>
            <a:r>
              <a:rPr lang="zh-CN" altLang="en-US" dirty="0"/>
              <a:t>其实会点分治</a:t>
            </a:r>
            <a:r>
              <a:rPr lang="en-US" altLang="zh-CN" dirty="0"/>
              <a:t>/</a:t>
            </a:r>
            <a:r>
              <a:rPr lang="zh-CN" altLang="en-US" dirty="0"/>
              <a:t>链分治就够用了</a:t>
            </a:r>
            <a:endParaRPr lang="en-US" altLang="zh-CN" dirty="0"/>
          </a:p>
          <a:p>
            <a:r>
              <a:rPr lang="en-US" altLang="zh-CN" dirty="0"/>
              <a:t>Top tree</a:t>
            </a:r>
            <a:r>
              <a:rPr lang="zh-CN" altLang="en-US" dirty="0"/>
              <a:t>类的东西现在基本上没人会的，所以不用管</a:t>
            </a:r>
            <a:endParaRPr lang="en-US" altLang="zh-CN" dirty="0"/>
          </a:p>
          <a:p>
            <a:r>
              <a:rPr lang="zh-CN" altLang="en-US" dirty="0"/>
              <a:t>事实是</a:t>
            </a:r>
            <a:r>
              <a:rPr lang="en-US" altLang="zh-CN" dirty="0"/>
              <a:t>top tree</a:t>
            </a:r>
            <a:r>
              <a:rPr lang="zh-CN" altLang="en-US" dirty="0"/>
              <a:t>是目前我觉得的最通用化的树</a:t>
            </a:r>
            <a:r>
              <a:rPr lang="zh-CN" altLang="en-US"/>
              <a:t>分治处理数据结构</a:t>
            </a:r>
            <a:endParaRPr lang="zh-CN"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B00368-AC45-461A-8485-1C96C1BD5EE6}"/>
              </a:ext>
            </a:extLst>
          </p:cNvPr>
          <p:cNvSpPr>
            <a:spLocks noGrp="1"/>
          </p:cNvSpPr>
          <p:nvPr>
            <p:ph type="title"/>
          </p:nvPr>
        </p:nvSpPr>
        <p:spPr/>
        <p:txBody>
          <a:bodyPr/>
          <a:lstStyle/>
          <a:p>
            <a:r>
              <a:rPr lang="zh-CN" altLang="en-US" dirty="0"/>
              <a:t>静态树分治</a:t>
            </a:r>
          </a:p>
        </p:txBody>
      </p:sp>
      <p:sp>
        <p:nvSpPr>
          <p:cNvPr id="3" name="内容占位符 2">
            <a:extLst>
              <a:ext uri="{FF2B5EF4-FFF2-40B4-BE49-F238E27FC236}">
                <a16:creationId xmlns:a16="http://schemas.microsoft.com/office/drawing/2014/main" id="{F6887462-6387-418D-96E6-3EA2D5E03011}"/>
              </a:ext>
            </a:extLst>
          </p:cNvPr>
          <p:cNvSpPr>
            <a:spLocks noGrp="1"/>
          </p:cNvSpPr>
          <p:nvPr>
            <p:ph idx="1"/>
          </p:nvPr>
        </p:nvSpPr>
        <p:spPr/>
        <p:txBody>
          <a:bodyPr/>
          <a:lstStyle/>
          <a:p>
            <a:r>
              <a:rPr lang="zh-CN" altLang="en-US" dirty="0"/>
              <a:t>每次找一个分治中心，计算跨过分治中心的所有答案，然后删去分治中心，继续递归分治下去计算</a:t>
            </a:r>
            <a:endParaRPr lang="en-US" altLang="zh-CN" dirty="0"/>
          </a:p>
          <a:p>
            <a:r>
              <a:rPr lang="zh-CN" altLang="en-US" dirty="0"/>
              <a:t>把所有分治中心的答案合并起来就是全局的答案</a:t>
            </a:r>
          </a:p>
        </p:txBody>
      </p:sp>
    </p:spTree>
    <p:extLst>
      <p:ext uri="{BB962C8B-B14F-4D97-AF65-F5344CB8AC3E}">
        <p14:creationId xmlns:p14="http://schemas.microsoft.com/office/powerpoint/2010/main" val="2448371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点分治</a:t>
            </a:r>
          </a:p>
        </p:txBody>
      </p:sp>
      <p:sp>
        <p:nvSpPr>
          <p:cNvPr id="3" name="内容占位符 2"/>
          <p:cNvSpPr>
            <a:spLocks noGrp="1"/>
          </p:cNvSpPr>
          <p:nvPr>
            <p:ph idx="1"/>
          </p:nvPr>
        </p:nvSpPr>
        <p:spPr/>
        <p:txBody>
          <a:bodyPr/>
          <a:lstStyle/>
          <a:p>
            <a:r>
              <a:rPr lang="zh-CN" altLang="en-US" dirty="0">
                <a:sym typeface="+mn-ea"/>
              </a:rPr>
              <a:t>可以看作是每次删去一个点之后继续分治下去</a:t>
            </a:r>
            <a:endParaRPr lang="zh-CN" altLang="en-US" dirty="0"/>
          </a:p>
          <a:p>
            <a:r>
              <a:rPr lang="zh-CN" altLang="en-US" dirty="0"/>
              <a:t>每次找树的一个重心，然后递归每个子树</a:t>
            </a:r>
            <a:endParaRPr lang="en-US" altLang="zh-CN" dirty="0"/>
          </a:p>
          <a:p>
            <a:r>
              <a:rPr lang="zh-CN" altLang="en-US" dirty="0"/>
              <a:t>这些找到的重心构成一个树形结构</a:t>
            </a:r>
            <a:endParaRPr lang="en-US" altLang="zh-CN" dirty="0"/>
          </a:p>
          <a:p>
            <a:r>
              <a:rPr lang="zh-CN" altLang="en-US" dirty="0"/>
              <a:t>因为这个分治中心构成的树的深度</a:t>
            </a:r>
            <a:r>
              <a:rPr lang="en-US" altLang="zh-CN" dirty="0"/>
              <a:t>O( </a:t>
            </a:r>
            <a:r>
              <a:rPr lang="en-US" altLang="zh-CN" dirty="0" err="1"/>
              <a:t>logn</a:t>
            </a:r>
            <a:r>
              <a:rPr lang="en-US" altLang="zh-CN" dirty="0"/>
              <a:t> )</a:t>
            </a:r>
          </a:p>
          <a:p>
            <a:r>
              <a:rPr lang="zh-CN" altLang="en-US" dirty="0"/>
              <a:t>所以还是在每个分治中心维护一个数据结构</a:t>
            </a:r>
            <a:endParaRPr lang="en-US" altLang="zh-CN" dirty="0"/>
          </a:p>
          <a:p>
            <a:r>
              <a:rPr lang="zh-CN" altLang="en-US" dirty="0"/>
              <a:t>修改和查询都暴力跳就可以了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边分治</a:t>
            </a:r>
          </a:p>
        </p:txBody>
      </p:sp>
      <p:sp>
        <p:nvSpPr>
          <p:cNvPr id="3" name="内容占位符 2"/>
          <p:cNvSpPr>
            <a:spLocks noGrp="1"/>
          </p:cNvSpPr>
          <p:nvPr>
            <p:ph idx="1"/>
          </p:nvPr>
        </p:nvSpPr>
        <p:spPr/>
        <p:txBody>
          <a:bodyPr/>
          <a:lstStyle/>
          <a:p>
            <a:r>
              <a:rPr lang="zh-CN" altLang="en-US" dirty="0">
                <a:sym typeface="+mn-ea"/>
              </a:rPr>
              <a:t>可以看作是每次删去一条边之后继续分治下去</a:t>
            </a:r>
          </a:p>
          <a:p>
            <a:r>
              <a:rPr lang="zh-CN" altLang="en-US"/>
              <a:t>删去一条边之后树会分成两个子树，删去的边需要保证让两边的子树</a:t>
            </a:r>
            <a:r>
              <a:rPr lang="en-US" altLang="zh-CN"/>
              <a:t>size</a:t>
            </a:r>
            <a:r>
              <a:rPr lang="zh-CN" altLang="en-US"/>
              <a:t>尽可能相近</a:t>
            </a:r>
          </a:p>
          <a:p>
            <a:r>
              <a:rPr lang="zh-CN" altLang="en-US"/>
              <a:t>直接朴素地在这个树上做可能复杂度不正确，需要进行三度化</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三度化</a:t>
            </a:r>
          </a:p>
        </p:txBody>
      </p:sp>
      <p:sp>
        <p:nvSpPr>
          <p:cNvPr id="3" name="内容占位符 2"/>
          <p:cNvSpPr>
            <a:spLocks noGrp="1"/>
          </p:cNvSpPr>
          <p:nvPr>
            <p:ph idx="1"/>
          </p:nvPr>
        </p:nvSpPr>
        <p:spPr/>
        <p:txBody>
          <a:bodyPr/>
          <a:lstStyle/>
          <a:p>
            <a:r>
              <a:rPr lang="zh-CN" altLang="en-US"/>
              <a:t>对于每个度数</a:t>
            </a:r>
            <a:r>
              <a:rPr lang="en-US" altLang="zh-CN"/>
              <a:t>&gt;3</a:t>
            </a:r>
            <a:r>
              <a:rPr lang="zh-CN" altLang="en-US"/>
              <a:t>的节点，可以通过加虚点的方法让该节点度数变为</a:t>
            </a:r>
            <a:r>
              <a:rPr lang="en-US" altLang="zh-CN"/>
              <a:t>3</a:t>
            </a:r>
          </a:p>
          <a:p>
            <a:endParaRPr lang="zh-CN" altLang="en-US"/>
          </a:p>
        </p:txBody>
      </p:sp>
      <p:graphicFrame>
        <p:nvGraphicFramePr>
          <p:cNvPr id="6" name="对象 5"/>
          <p:cNvGraphicFramePr>
            <a:graphicFrameLocks/>
          </p:cNvGraphicFramePr>
          <p:nvPr/>
        </p:nvGraphicFramePr>
        <p:xfrm>
          <a:off x="1150620" y="2639695"/>
          <a:ext cx="9641840" cy="4213860"/>
        </p:xfrm>
        <a:graphic>
          <a:graphicData uri="http://schemas.openxmlformats.org/presentationml/2006/ole">
            <mc:AlternateContent xmlns:mc="http://schemas.openxmlformats.org/markup-compatibility/2006">
              <mc:Choice xmlns:v="urn:schemas-microsoft-com:vml" Requires="v">
                <p:oleObj spid="_x0000_s1036" r:id="rId3" imgW="677160" imgH="295920" progId="PBrush">
                  <p:embed/>
                </p:oleObj>
              </mc:Choice>
              <mc:Fallback>
                <p:oleObj r:id="rId3" imgW="677160" imgH="295920" progId="PBrush">
                  <p:embed/>
                  <p:pic>
                    <p:nvPicPr>
                      <p:cNvPr id="6" name="对象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0620" y="2639695"/>
                        <a:ext cx="9641840" cy="421386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三度化</a:t>
            </a:r>
            <a:endParaRPr lang="zh-CN" altLang="en-US"/>
          </a:p>
        </p:txBody>
      </p:sp>
      <p:sp>
        <p:nvSpPr>
          <p:cNvPr id="3" name="内容占位符 2"/>
          <p:cNvSpPr>
            <a:spLocks noGrp="1"/>
          </p:cNvSpPr>
          <p:nvPr>
            <p:ph idx="1"/>
          </p:nvPr>
        </p:nvSpPr>
        <p:spPr/>
        <p:txBody>
          <a:bodyPr/>
          <a:lstStyle/>
          <a:p>
            <a:r>
              <a:rPr lang="zh-CN" altLang="en-US"/>
              <a:t>注意三度化只是可以解决部分树点度数过大的问题，因为其本质并不是对点度数进行了分治，而仅仅是改变了树的结构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链分治</a:t>
            </a:r>
          </a:p>
        </p:txBody>
      </p:sp>
      <p:sp>
        <p:nvSpPr>
          <p:cNvPr id="3" name="内容占位符 2"/>
          <p:cNvSpPr>
            <a:spLocks noGrp="1"/>
          </p:cNvSpPr>
          <p:nvPr>
            <p:ph idx="1"/>
          </p:nvPr>
        </p:nvSpPr>
        <p:spPr/>
        <p:txBody>
          <a:bodyPr/>
          <a:lstStyle/>
          <a:p>
            <a:r>
              <a:rPr lang="zh-CN" altLang="en-US" dirty="0"/>
              <a:t>基于</a:t>
            </a:r>
            <a:r>
              <a:rPr lang="en-US" altLang="zh-CN" dirty="0"/>
              <a:t>HLD</a:t>
            </a:r>
            <a:r>
              <a:rPr lang="zh-CN" altLang="en-US" dirty="0"/>
              <a:t>的分治结构</a:t>
            </a:r>
            <a:endParaRPr lang="en-US" altLang="zh-CN" dirty="0"/>
          </a:p>
          <a:p>
            <a:r>
              <a:rPr lang="zh-CN" altLang="en-US" dirty="0"/>
              <a:t>可以看作是每次删去一条重链之后继续分治下去</a:t>
            </a:r>
          </a:p>
          <a:p>
            <a:r>
              <a:rPr lang="zh-CN" altLang="en-US" dirty="0"/>
              <a:t>每个重链头开一个数据结构</a:t>
            </a:r>
            <a:endParaRPr lang="en-US" altLang="zh-CN" dirty="0"/>
          </a:p>
          <a:p>
            <a:r>
              <a:rPr lang="zh-CN" altLang="en-US" dirty="0"/>
              <a:t>每次修改的时候跳重链，在每个重链头的数据结构上进行修改</a:t>
            </a:r>
            <a:endParaRPr lang="en-US" altLang="zh-CN" dirty="0"/>
          </a:p>
          <a:p>
            <a:r>
              <a:rPr lang="zh-CN" altLang="en-US" dirty="0"/>
              <a:t>查询同理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0FF99F-0F35-4C34-BDEE-8DE105D884D6}"/>
              </a:ext>
            </a:extLst>
          </p:cNvPr>
          <p:cNvSpPr>
            <a:spLocks noGrp="1"/>
          </p:cNvSpPr>
          <p:nvPr>
            <p:ph type="title"/>
          </p:nvPr>
        </p:nvSpPr>
        <p:spPr/>
        <p:txBody>
          <a:bodyPr/>
          <a:lstStyle/>
          <a:p>
            <a:r>
              <a:rPr lang="zh-CN" altLang="en-US" dirty="0"/>
              <a:t>动态树分治</a:t>
            </a:r>
          </a:p>
        </p:txBody>
      </p:sp>
      <p:sp>
        <p:nvSpPr>
          <p:cNvPr id="3" name="内容占位符 2">
            <a:extLst>
              <a:ext uri="{FF2B5EF4-FFF2-40B4-BE49-F238E27FC236}">
                <a16:creationId xmlns:a16="http://schemas.microsoft.com/office/drawing/2014/main" id="{05F9AA52-FA33-452E-9005-1DDC21C873D1}"/>
              </a:ext>
            </a:extLst>
          </p:cNvPr>
          <p:cNvSpPr>
            <a:spLocks noGrp="1"/>
          </p:cNvSpPr>
          <p:nvPr>
            <p:ph idx="1"/>
          </p:nvPr>
        </p:nvSpPr>
        <p:spPr/>
        <p:txBody>
          <a:bodyPr/>
          <a:lstStyle/>
          <a:p>
            <a:r>
              <a:rPr lang="zh-CN" altLang="en-US" dirty="0"/>
              <a:t>静态树分治每次选取的分治中心构成了一个树形结构</a:t>
            </a:r>
            <a:endParaRPr lang="en-US" altLang="zh-CN" dirty="0"/>
          </a:p>
          <a:p>
            <a:r>
              <a:rPr lang="zh-CN" altLang="en-US" dirty="0"/>
              <a:t>我们把这个树建出来，然后每次修改的时候可以在上面维护信息，这样就不用每次重新做一遍了</a:t>
            </a:r>
            <a:endParaRPr lang="en-US" altLang="zh-CN" dirty="0"/>
          </a:p>
          <a:p>
            <a:r>
              <a:rPr lang="zh-CN" altLang="en-US" dirty="0"/>
              <a:t>类比：</a:t>
            </a:r>
            <a:endParaRPr lang="en-US" altLang="zh-CN" dirty="0"/>
          </a:p>
          <a:p>
            <a:r>
              <a:rPr lang="zh-CN" altLang="en-US" dirty="0"/>
              <a:t>比如全局最大子段和可以分治做，单点修改全局最大子段和可以线段树来做，线段树就是把序列上的分治结构存下来了，每次在上面维护信息，从而避免了大量的重复计算</a:t>
            </a:r>
          </a:p>
        </p:txBody>
      </p:sp>
    </p:spTree>
    <p:extLst>
      <p:ext uri="{BB962C8B-B14F-4D97-AF65-F5344CB8AC3E}">
        <p14:creationId xmlns:p14="http://schemas.microsoft.com/office/powerpoint/2010/main" val="634878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5C4584A-BD2B-44E1-8BA2-6E4D9898636F}"/>
              </a:ext>
            </a:extLst>
          </p:cNvPr>
          <p:cNvSpPr>
            <a:spLocks noGrp="1"/>
          </p:cNvSpPr>
          <p:nvPr>
            <p:ph type="title"/>
          </p:nvPr>
        </p:nvSpPr>
        <p:spPr/>
        <p:txBody>
          <a:bodyPr/>
          <a:lstStyle/>
          <a:p>
            <a:r>
              <a:rPr lang="zh-CN" altLang="en-US" dirty="0"/>
              <a:t>动态树分治</a:t>
            </a:r>
          </a:p>
        </p:txBody>
      </p:sp>
      <p:sp>
        <p:nvSpPr>
          <p:cNvPr id="3" name="内容占位符 2">
            <a:extLst>
              <a:ext uri="{FF2B5EF4-FFF2-40B4-BE49-F238E27FC236}">
                <a16:creationId xmlns:a16="http://schemas.microsoft.com/office/drawing/2014/main" id="{02FCFE59-3B52-42F7-A2B0-C09C9F175A3A}"/>
              </a:ext>
            </a:extLst>
          </p:cNvPr>
          <p:cNvSpPr>
            <a:spLocks noGrp="1"/>
          </p:cNvSpPr>
          <p:nvPr>
            <p:ph idx="1"/>
          </p:nvPr>
        </p:nvSpPr>
        <p:spPr/>
        <p:txBody>
          <a:bodyPr/>
          <a:lstStyle/>
          <a:p>
            <a:r>
              <a:rPr lang="zh-CN" altLang="en-US" dirty="0"/>
              <a:t>分治信息：只有</a:t>
            </a:r>
            <a:r>
              <a:rPr lang="en-US" altLang="zh-CN" dirty="0"/>
              <a:t>O(1)</a:t>
            </a:r>
            <a:r>
              <a:rPr lang="zh-CN" altLang="en-US" dirty="0"/>
              <a:t>的信息量，可以高效合并，有交换律，也就是一个半群</a:t>
            </a:r>
            <a:endParaRPr lang="en-US" altLang="zh-CN" dirty="0"/>
          </a:p>
          <a:p>
            <a:r>
              <a:rPr lang="zh-CN" altLang="en-US" dirty="0"/>
              <a:t>树链剖分：支持链</a:t>
            </a:r>
            <a:r>
              <a:rPr lang="en-US" altLang="zh-CN" dirty="0"/>
              <a:t>/</a:t>
            </a:r>
            <a:r>
              <a:rPr lang="zh-CN" altLang="en-US" dirty="0"/>
              <a:t>子树修改，查询链</a:t>
            </a:r>
            <a:r>
              <a:rPr lang="en-US" altLang="zh-CN" dirty="0"/>
              <a:t>/</a:t>
            </a:r>
            <a:r>
              <a:rPr lang="zh-CN" altLang="en-US" dirty="0"/>
              <a:t>子树分治信息</a:t>
            </a:r>
            <a:endParaRPr lang="en-US" altLang="zh-CN" dirty="0"/>
          </a:p>
          <a:p>
            <a:r>
              <a:rPr lang="zh-CN" altLang="en-US" dirty="0"/>
              <a:t>先看几个简单的树上问题？</a:t>
            </a:r>
            <a:endParaRPr lang="en-US" altLang="zh-CN" dirty="0"/>
          </a:p>
          <a:p>
            <a:endParaRPr lang="zh-CN" altLang="en-US" dirty="0"/>
          </a:p>
        </p:txBody>
      </p:sp>
    </p:spTree>
    <p:extLst>
      <p:ext uri="{BB962C8B-B14F-4D97-AF65-F5344CB8AC3E}">
        <p14:creationId xmlns:p14="http://schemas.microsoft.com/office/powerpoint/2010/main" val="21414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
            <a:extLst>
              <a:ext uri="{FF2B5EF4-FFF2-40B4-BE49-F238E27FC236}">
                <a16:creationId xmlns:a16="http://schemas.microsoft.com/office/drawing/2014/main" id="{83C8A514-728E-4CDA-97C7-E20AFE26895C}"/>
              </a:ext>
            </a:extLst>
          </p:cNvPr>
          <p:cNvSpPr>
            <a:spLocks noGrp="1" noChangeArrowheads="1"/>
          </p:cNvSpPr>
          <p:nvPr>
            <p:ph type="title"/>
          </p:nvPr>
        </p:nvSpPr>
        <p:spPr/>
        <p:txBody>
          <a:bodyPr/>
          <a:lstStyle/>
          <a:p>
            <a:r>
              <a:rPr lang="en-US" altLang="zh-CN" dirty="0"/>
              <a:t>Luogu4216 [SCOI2015]</a:t>
            </a:r>
            <a:r>
              <a:rPr lang="zh-CN" altLang="en-US" dirty="0"/>
              <a:t>情报传递</a:t>
            </a:r>
          </a:p>
        </p:txBody>
      </p:sp>
      <p:sp>
        <p:nvSpPr>
          <p:cNvPr id="109571" name="内容占位符 2">
            <a:extLst>
              <a:ext uri="{FF2B5EF4-FFF2-40B4-BE49-F238E27FC236}">
                <a16:creationId xmlns:a16="http://schemas.microsoft.com/office/drawing/2014/main" id="{EC2C0D33-344D-43D0-90EC-77F26C7A323C}"/>
              </a:ext>
            </a:extLst>
          </p:cNvPr>
          <p:cNvSpPr>
            <a:spLocks noGrp="1" noChangeArrowheads="1"/>
          </p:cNvSpPr>
          <p:nvPr>
            <p:ph idx="1"/>
          </p:nvPr>
        </p:nvSpPr>
        <p:spPr/>
        <p:txBody>
          <a:bodyPr/>
          <a:lstStyle/>
          <a:p>
            <a:r>
              <a:rPr lang="zh-CN" altLang="en-US" dirty="0"/>
              <a:t>给你一棵树</a:t>
            </a:r>
            <a:endParaRPr lang="en-US" altLang="zh-CN" dirty="0"/>
          </a:p>
          <a:p>
            <a:r>
              <a:rPr lang="en-US" altLang="zh-CN" dirty="0"/>
              <a:t>1 x</a:t>
            </a:r>
            <a:r>
              <a:rPr lang="zh-CN" altLang="en-US" dirty="0"/>
              <a:t>：让一个点从当前时刻开始，每秒操作点权</a:t>
            </a:r>
            <a:r>
              <a:rPr lang="en-US" altLang="zh-CN" dirty="0"/>
              <a:t>++</a:t>
            </a:r>
          </a:p>
          <a:p>
            <a:r>
              <a:rPr lang="en-US" altLang="zh-CN" dirty="0"/>
              <a:t>2 x y c</a:t>
            </a:r>
            <a:r>
              <a:rPr lang="zh-CN" altLang="en-US" dirty="0"/>
              <a:t>：查询一条链中有多少点的点权大于</a:t>
            </a:r>
            <a:r>
              <a:rPr lang="en-US" altLang="zh-CN" dirty="0"/>
              <a:t>c</a:t>
            </a:r>
          </a:p>
          <a:p>
            <a:r>
              <a:rPr lang="zh-CN" altLang="en-US" dirty="0"/>
              <a:t>其中每秒操作点权</a:t>
            </a:r>
            <a:r>
              <a:rPr lang="en-US" altLang="zh-CN" dirty="0"/>
              <a:t>++</a:t>
            </a:r>
            <a:r>
              <a:rPr lang="zh-CN" altLang="en-US" dirty="0"/>
              <a:t>就是指我每操作一次，无论是否和那个点有关，那个点权值都会</a:t>
            </a:r>
            <a:r>
              <a:rPr lang="en-US" altLang="zh-CN" dirty="0"/>
              <a:t>++</a:t>
            </a:r>
          </a:p>
          <a:p>
            <a:r>
              <a:rPr lang="en-US" altLang="zh-CN" dirty="0"/>
              <a:t>1</a:t>
            </a:r>
            <a:r>
              <a:rPr lang="zh-CN" altLang="en-US" dirty="0"/>
              <a:t>操作对于每个点只会开始一次</a:t>
            </a:r>
          </a:p>
        </p:txBody>
      </p:sp>
    </p:spTree>
    <p:extLst>
      <p:ext uri="{BB962C8B-B14F-4D97-AF65-F5344CB8AC3E}">
        <p14:creationId xmlns:p14="http://schemas.microsoft.com/office/powerpoint/2010/main" val="2949920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标题 1">
            <a:extLst>
              <a:ext uri="{FF2B5EF4-FFF2-40B4-BE49-F238E27FC236}">
                <a16:creationId xmlns:a16="http://schemas.microsoft.com/office/drawing/2014/main" id="{7E9FEF9F-FC92-4B8A-8684-304B6912A8C2}"/>
              </a:ext>
            </a:extLst>
          </p:cNvPr>
          <p:cNvSpPr>
            <a:spLocks noGrp="1" noChangeArrowheads="1"/>
          </p:cNvSpPr>
          <p:nvPr>
            <p:ph type="title"/>
          </p:nvPr>
        </p:nvSpPr>
        <p:spPr/>
        <p:txBody>
          <a:bodyPr/>
          <a:lstStyle/>
          <a:p>
            <a:r>
              <a:rPr lang="en-US" altLang="zh-CN" dirty="0"/>
              <a:t>Solution</a:t>
            </a:r>
          </a:p>
        </p:txBody>
      </p:sp>
      <p:sp>
        <p:nvSpPr>
          <p:cNvPr id="111619" name="内容占位符 2">
            <a:extLst>
              <a:ext uri="{FF2B5EF4-FFF2-40B4-BE49-F238E27FC236}">
                <a16:creationId xmlns:a16="http://schemas.microsoft.com/office/drawing/2014/main" id="{09B0BB59-3559-4EC1-9E2C-6FB77AA1884B}"/>
              </a:ext>
            </a:extLst>
          </p:cNvPr>
          <p:cNvSpPr>
            <a:spLocks noGrp="1" noChangeArrowheads="1"/>
          </p:cNvSpPr>
          <p:nvPr>
            <p:ph idx="1"/>
          </p:nvPr>
        </p:nvSpPr>
        <p:spPr/>
        <p:txBody>
          <a:bodyPr>
            <a:normAutofit/>
          </a:bodyPr>
          <a:lstStyle/>
          <a:p>
            <a:r>
              <a:rPr lang="zh-CN" altLang="en-US" dirty="0"/>
              <a:t>考虑我们肯定不能每次把</a:t>
            </a:r>
            <a:r>
              <a:rPr lang="en-US" altLang="zh-CN" dirty="0"/>
              <a:t>1</a:t>
            </a:r>
            <a:r>
              <a:rPr lang="zh-CN" altLang="en-US" dirty="0"/>
              <a:t>操作的点</a:t>
            </a:r>
            <a:r>
              <a:rPr lang="en-US" altLang="zh-CN" dirty="0"/>
              <a:t>++</a:t>
            </a:r>
            <a:r>
              <a:rPr lang="zh-CN" altLang="en-US" dirty="0"/>
              <a:t>，这样复杂度不对</a:t>
            </a:r>
            <a:endParaRPr lang="en-US" altLang="zh-CN" dirty="0"/>
          </a:p>
          <a:p>
            <a:r>
              <a:rPr lang="zh-CN" altLang="en-US" dirty="0"/>
              <a:t>看看</a:t>
            </a:r>
            <a:r>
              <a:rPr lang="en-US" altLang="zh-CN" dirty="0"/>
              <a:t>2</a:t>
            </a:r>
            <a:r>
              <a:rPr lang="zh-CN" altLang="en-US" dirty="0"/>
              <a:t>操作吧</a:t>
            </a:r>
            <a:endParaRPr lang="en-US" altLang="zh-CN" dirty="0"/>
          </a:p>
        </p:txBody>
      </p:sp>
    </p:spTree>
    <p:extLst>
      <p:ext uri="{BB962C8B-B14F-4D97-AF65-F5344CB8AC3E}">
        <p14:creationId xmlns:p14="http://schemas.microsoft.com/office/powerpoint/2010/main" val="3416802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1A62D9-2466-403D-88C2-49409B8F565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B1E3FE15-C1AF-4CBA-B7D4-33CA67FC5EBD}"/>
              </a:ext>
            </a:extLst>
          </p:cNvPr>
          <p:cNvSpPr>
            <a:spLocks noGrp="1"/>
          </p:cNvSpPr>
          <p:nvPr>
            <p:ph idx="1"/>
          </p:nvPr>
        </p:nvSpPr>
        <p:spPr/>
        <p:txBody>
          <a:bodyPr/>
          <a:lstStyle/>
          <a:p>
            <a:r>
              <a:rPr lang="zh-CN" altLang="en-US" dirty="0"/>
              <a:t>查询</a:t>
            </a:r>
            <a:r>
              <a:rPr lang="en-US" altLang="zh-CN" dirty="0"/>
              <a:t>x -&gt; y</a:t>
            </a:r>
            <a:r>
              <a:rPr lang="zh-CN" altLang="en-US" dirty="0"/>
              <a:t>中有多少点权</a:t>
            </a:r>
            <a:r>
              <a:rPr lang="en-US" altLang="zh-CN" dirty="0"/>
              <a:t>&gt;=c</a:t>
            </a:r>
            <a:r>
              <a:rPr lang="zh-CN" altLang="en-US" dirty="0"/>
              <a:t>的点</a:t>
            </a:r>
            <a:endParaRPr lang="en-US" altLang="zh-CN" dirty="0"/>
          </a:p>
          <a:p>
            <a:r>
              <a:rPr lang="zh-CN" altLang="en-US" dirty="0"/>
              <a:t>而点权是一秒</a:t>
            </a:r>
            <a:r>
              <a:rPr lang="en-US" altLang="zh-CN" dirty="0"/>
              <a:t>+1</a:t>
            </a:r>
          </a:p>
          <a:p>
            <a:r>
              <a:rPr lang="zh-CN" altLang="en-US" dirty="0"/>
              <a:t>所以等价于查</a:t>
            </a:r>
            <a:r>
              <a:rPr lang="en-US" altLang="zh-CN" dirty="0"/>
              <a:t>x -&gt; y</a:t>
            </a:r>
            <a:r>
              <a:rPr lang="zh-CN" altLang="en-US" dirty="0"/>
              <a:t>中有多少当前时间</a:t>
            </a:r>
            <a:r>
              <a:rPr lang="en-US" altLang="zh-CN" dirty="0"/>
              <a:t>-</a:t>
            </a:r>
            <a:r>
              <a:rPr lang="zh-CN" altLang="en-US" dirty="0"/>
              <a:t>开始时间</a:t>
            </a:r>
            <a:r>
              <a:rPr lang="en-US" altLang="zh-CN" dirty="0"/>
              <a:t>&gt;=c</a:t>
            </a:r>
            <a:r>
              <a:rPr lang="zh-CN" altLang="en-US" dirty="0"/>
              <a:t>的点</a:t>
            </a:r>
            <a:endParaRPr lang="en-US" altLang="zh-CN" dirty="0"/>
          </a:p>
          <a:p>
            <a:r>
              <a:rPr lang="zh-CN" altLang="en-US" dirty="0"/>
              <a:t>即查询有多少点满足当前时间</a:t>
            </a:r>
            <a:r>
              <a:rPr lang="en-US" altLang="zh-CN" dirty="0"/>
              <a:t>-c&gt;=</a:t>
            </a:r>
            <a:r>
              <a:rPr lang="zh-CN" altLang="en-US" dirty="0"/>
              <a:t>开始时间</a:t>
            </a:r>
            <a:endParaRPr lang="en-US" altLang="zh-CN" dirty="0"/>
          </a:p>
          <a:p>
            <a:r>
              <a:rPr lang="zh-CN" altLang="en-US" dirty="0"/>
              <a:t>相当于查一条链中小于一个数个数的数</a:t>
            </a:r>
            <a:endParaRPr lang="en-US" altLang="zh-CN" dirty="0"/>
          </a:p>
          <a:p>
            <a:r>
              <a:rPr lang="zh-CN" altLang="en-US" dirty="0"/>
              <a:t>这样可以树链剖分</a:t>
            </a:r>
            <a:r>
              <a:rPr lang="en-US" altLang="zh-CN" dirty="0"/>
              <a:t>+</a:t>
            </a:r>
            <a:r>
              <a:rPr lang="zh-CN" altLang="en-US" dirty="0"/>
              <a:t>树状数组做到</a:t>
            </a:r>
            <a:r>
              <a:rPr lang="en-US" altLang="zh-CN" dirty="0"/>
              <a:t>O( mlog^2n )</a:t>
            </a:r>
          </a:p>
          <a:p>
            <a:endParaRPr lang="zh-CN" altLang="en-US" dirty="0"/>
          </a:p>
        </p:txBody>
      </p:sp>
    </p:spTree>
    <p:extLst>
      <p:ext uri="{BB962C8B-B14F-4D97-AF65-F5344CB8AC3E}">
        <p14:creationId xmlns:p14="http://schemas.microsoft.com/office/powerpoint/2010/main" val="3683012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标题 1">
            <a:extLst>
              <a:ext uri="{FF2B5EF4-FFF2-40B4-BE49-F238E27FC236}">
                <a16:creationId xmlns:a16="http://schemas.microsoft.com/office/drawing/2014/main" id="{24589E31-1260-4B1E-9796-F7417590C385}"/>
              </a:ext>
            </a:extLst>
          </p:cNvPr>
          <p:cNvSpPr>
            <a:spLocks noGrp="1" noChangeArrowheads="1"/>
          </p:cNvSpPr>
          <p:nvPr>
            <p:ph type="title"/>
          </p:nvPr>
        </p:nvSpPr>
        <p:spPr/>
        <p:txBody>
          <a:bodyPr/>
          <a:lstStyle/>
          <a:p>
            <a:r>
              <a:rPr lang="en-US" altLang="zh-CN" dirty="0"/>
              <a:t>Solution2</a:t>
            </a:r>
          </a:p>
        </p:txBody>
      </p:sp>
      <p:sp>
        <p:nvSpPr>
          <p:cNvPr id="112643" name="内容占位符 2">
            <a:extLst>
              <a:ext uri="{FF2B5EF4-FFF2-40B4-BE49-F238E27FC236}">
                <a16:creationId xmlns:a16="http://schemas.microsoft.com/office/drawing/2014/main" id="{0D3CE684-DBE3-4791-8178-E3484C66FB48}"/>
              </a:ext>
            </a:extLst>
          </p:cNvPr>
          <p:cNvSpPr>
            <a:spLocks noGrp="1" noChangeArrowheads="1"/>
          </p:cNvSpPr>
          <p:nvPr>
            <p:ph idx="1"/>
          </p:nvPr>
        </p:nvSpPr>
        <p:spPr/>
        <p:txBody>
          <a:bodyPr>
            <a:normAutofit/>
          </a:bodyPr>
          <a:lstStyle/>
          <a:p>
            <a:r>
              <a:rPr lang="zh-CN" altLang="en-US" dirty="0"/>
              <a:t>进一步研究</a:t>
            </a:r>
            <a:endParaRPr lang="en-US" altLang="zh-CN" dirty="0"/>
          </a:p>
          <a:p>
            <a:r>
              <a:rPr lang="zh-CN" altLang="en-US" dirty="0"/>
              <a:t>如果第</a:t>
            </a:r>
            <a:r>
              <a:rPr lang="en-US" altLang="zh-CN" dirty="0" err="1"/>
              <a:t>i</a:t>
            </a:r>
            <a:r>
              <a:rPr lang="zh-CN" altLang="en-US" dirty="0"/>
              <a:t>次操作是</a:t>
            </a:r>
            <a:r>
              <a:rPr lang="en-US" altLang="zh-CN" dirty="0"/>
              <a:t>1 x</a:t>
            </a:r>
            <a:r>
              <a:rPr lang="zh-CN" altLang="en-US" dirty="0"/>
              <a:t>，则相当于第</a:t>
            </a:r>
            <a:r>
              <a:rPr lang="en-US" altLang="zh-CN" dirty="0" err="1"/>
              <a:t>i</a:t>
            </a:r>
            <a:r>
              <a:rPr lang="zh-CN" altLang="en-US" dirty="0"/>
              <a:t>时刻</a:t>
            </a:r>
            <a:r>
              <a:rPr lang="en-US" altLang="zh-CN" dirty="0"/>
              <a:t>x</a:t>
            </a:r>
            <a:r>
              <a:rPr lang="zh-CN" altLang="en-US" dirty="0"/>
              <a:t>点开始</a:t>
            </a:r>
            <a:endParaRPr lang="en-US" altLang="zh-CN" dirty="0"/>
          </a:p>
          <a:p>
            <a:r>
              <a:rPr lang="zh-CN" altLang="en-US" dirty="0"/>
              <a:t>可以把操作</a:t>
            </a:r>
            <a:r>
              <a:rPr lang="en-US" altLang="zh-CN" dirty="0"/>
              <a:t>1</a:t>
            </a:r>
            <a:r>
              <a:rPr lang="zh-CN" altLang="en-US" dirty="0"/>
              <a:t>当成第</a:t>
            </a:r>
            <a:r>
              <a:rPr lang="en-US" altLang="zh-CN" dirty="0" err="1"/>
              <a:t>i</a:t>
            </a:r>
            <a:r>
              <a:rPr lang="zh-CN" altLang="en-US" dirty="0"/>
              <a:t>时刻的时候点</a:t>
            </a:r>
            <a:r>
              <a:rPr lang="en-US" altLang="zh-CN" dirty="0"/>
              <a:t>x</a:t>
            </a:r>
            <a:r>
              <a:rPr lang="zh-CN" altLang="en-US" dirty="0"/>
              <a:t>的权值从</a:t>
            </a:r>
            <a:r>
              <a:rPr lang="en-US" altLang="zh-CN" dirty="0"/>
              <a:t>0</a:t>
            </a:r>
            <a:r>
              <a:rPr lang="zh-CN" altLang="en-US" dirty="0"/>
              <a:t>变成了</a:t>
            </a:r>
            <a:r>
              <a:rPr lang="en-US" altLang="zh-CN" dirty="0"/>
              <a:t>1</a:t>
            </a:r>
          </a:p>
          <a:p>
            <a:r>
              <a:rPr lang="zh-CN" altLang="en-US" dirty="0"/>
              <a:t>如果第</a:t>
            </a:r>
            <a:r>
              <a:rPr lang="en-US" altLang="zh-CN" dirty="0" err="1"/>
              <a:t>i</a:t>
            </a:r>
            <a:r>
              <a:rPr lang="zh-CN" altLang="en-US" dirty="0"/>
              <a:t>次操作是</a:t>
            </a:r>
            <a:r>
              <a:rPr lang="en-US" altLang="zh-CN" dirty="0"/>
              <a:t>2 x y c</a:t>
            </a:r>
            <a:r>
              <a:rPr lang="zh-CN" altLang="en-US" dirty="0"/>
              <a:t>，则相当于查询链</a:t>
            </a:r>
            <a:r>
              <a:rPr lang="en-US" altLang="zh-CN" dirty="0"/>
              <a:t>x -&gt; y</a:t>
            </a:r>
            <a:r>
              <a:rPr lang="zh-CN" altLang="en-US" dirty="0"/>
              <a:t>中开始时间</a:t>
            </a:r>
            <a:r>
              <a:rPr lang="en-US" altLang="zh-CN" dirty="0"/>
              <a:t>&lt;=</a:t>
            </a:r>
            <a:r>
              <a:rPr lang="en-US" altLang="zh-CN" dirty="0" err="1"/>
              <a:t>i</a:t>
            </a:r>
            <a:r>
              <a:rPr lang="en-US" altLang="zh-CN" dirty="0"/>
              <a:t>-c</a:t>
            </a:r>
            <a:r>
              <a:rPr lang="zh-CN" altLang="en-US" dirty="0"/>
              <a:t>的点的个数</a:t>
            </a:r>
            <a:endParaRPr lang="en-US" altLang="zh-CN" dirty="0"/>
          </a:p>
          <a:p>
            <a:r>
              <a:rPr lang="zh-CN" altLang="en-US" dirty="0"/>
              <a:t>等价于查询第</a:t>
            </a:r>
            <a:r>
              <a:rPr lang="en-US" altLang="zh-CN" dirty="0" err="1"/>
              <a:t>i</a:t>
            </a:r>
            <a:r>
              <a:rPr lang="en-US" altLang="zh-CN" dirty="0"/>
              <a:t>-c</a:t>
            </a:r>
            <a:r>
              <a:rPr lang="zh-CN" altLang="en-US" dirty="0"/>
              <a:t>时刻链</a:t>
            </a:r>
            <a:r>
              <a:rPr lang="en-US" altLang="zh-CN" dirty="0"/>
              <a:t>x -&gt; y</a:t>
            </a:r>
            <a:r>
              <a:rPr lang="zh-CN" altLang="en-US" dirty="0"/>
              <a:t>上的和</a:t>
            </a:r>
            <a:endParaRPr lang="en-US" altLang="zh-CN" dirty="0"/>
          </a:p>
          <a:p>
            <a:r>
              <a:rPr lang="zh-CN" altLang="en-US" dirty="0"/>
              <a:t>通过之前讲的树上差分</a:t>
            </a:r>
            <a:r>
              <a:rPr lang="en-US" altLang="zh-CN" dirty="0"/>
              <a:t>+</a:t>
            </a:r>
            <a:r>
              <a:rPr lang="zh-CN" altLang="en-US" dirty="0"/>
              <a:t>树状树组直接维护即可</a:t>
            </a:r>
            <a:endParaRPr lang="en-US" altLang="zh-CN" dirty="0"/>
          </a:p>
          <a:p>
            <a:r>
              <a:rPr lang="en-US" altLang="zh-CN" dirty="0"/>
              <a:t>O( </a:t>
            </a:r>
            <a:r>
              <a:rPr lang="en-US" altLang="zh-CN" dirty="0" err="1"/>
              <a:t>mlogn</a:t>
            </a:r>
            <a:r>
              <a:rPr lang="en-US" altLang="zh-CN" dirty="0"/>
              <a:t> )</a:t>
            </a:r>
          </a:p>
        </p:txBody>
      </p:sp>
    </p:spTree>
    <p:extLst>
      <p:ext uri="{BB962C8B-B14F-4D97-AF65-F5344CB8AC3E}">
        <p14:creationId xmlns:p14="http://schemas.microsoft.com/office/powerpoint/2010/main" val="1081314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标题 1">
            <a:extLst>
              <a:ext uri="{FF2B5EF4-FFF2-40B4-BE49-F238E27FC236}">
                <a16:creationId xmlns:a16="http://schemas.microsoft.com/office/drawing/2014/main" id="{55046805-6934-475D-A2C7-3FB012A2C11C}"/>
              </a:ext>
            </a:extLst>
          </p:cNvPr>
          <p:cNvSpPr>
            <a:spLocks noGrp="1" noChangeArrowheads="1"/>
          </p:cNvSpPr>
          <p:nvPr>
            <p:ph type="title"/>
          </p:nvPr>
        </p:nvSpPr>
        <p:spPr/>
        <p:txBody>
          <a:bodyPr/>
          <a:lstStyle/>
          <a:p>
            <a:r>
              <a:rPr lang="en-US" altLang="zh-CN" dirty="0"/>
              <a:t>Luogu4219 [BJOI2014]</a:t>
            </a:r>
            <a:r>
              <a:rPr lang="zh-CN" altLang="en-US" dirty="0"/>
              <a:t>大融合</a:t>
            </a:r>
          </a:p>
        </p:txBody>
      </p:sp>
      <p:pic>
        <p:nvPicPr>
          <p:cNvPr id="3" name="内容占位符 2">
            <a:extLst>
              <a:ext uri="{FF2B5EF4-FFF2-40B4-BE49-F238E27FC236}">
                <a16:creationId xmlns:a16="http://schemas.microsoft.com/office/drawing/2014/main" id="{44FF3454-D0AE-45A3-A80B-FA350FB44E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2814" y="1690688"/>
            <a:ext cx="6806122" cy="4351338"/>
          </a:xfrm>
        </p:spPr>
      </p:pic>
    </p:spTree>
    <p:extLst>
      <p:ext uri="{BB962C8B-B14F-4D97-AF65-F5344CB8AC3E}">
        <p14:creationId xmlns:p14="http://schemas.microsoft.com/office/powerpoint/2010/main" val="566653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标题 1">
            <a:extLst>
              <a:ext uri="{FF2B5EF4-FFF2-40B4-BE49-F238E27FC236}">
                <a16:creationId xmlns:a16="http://schemas.microsoft.com/office/drawing/2014/main" id="{5FCA6B75-928A-4EAD-B356-2D78E962426B}"/>
              </a:ext>
            </a:extLst>
          </p:cNvPr>
          <p:cNvSpPr>
            <a:spLocks noGrp="1" noChangeArrowheads="1"/>
          </p:cNvSpPr>
          <p:nvPr>
            <p:ph type="title"/>
          </p:nvPr>
        </p:nvSpPr>
        <p:spPr/>
        <p:txBody>
          <a:bodyPr/>
          <a:lstStyle/>
          <a:p>
            <a:r>
              <a:rPr lang="en-US" altLang="zh-CN" dirty="0"/>
              <a:t>Solution</a:t>
            </a:r>
            <a:endParaRPr lang="zh-CN" altLang="en-US" dirty="0"/>
          </a:p>
        </p:txBody>
      </p:sp>
      <p:sp>
        <p:nvSpPr>
          <p:cNvPr id="114691" name="内容占位符 2">
            <a:extLst>
              <a:ext uri="{FF2B5EF4-FFF2-40B4-BE49-F238E27FC236}">
                <a16:creationId xmlns:a16="http://schemas.microsoft.com/office/drawing/2014/main" id="{C68C7C5E-3F55-47C2-82FE-35F3D487C228}"/>
              </a:ext>
            </a:extLst>
          </p:cNvPr>
          <p:cNvSpPr>
            <a:spLocks noGrp="1" noChangeArrowheads="1"/>
          </p:cNvSpPr>
          <p:nvPr>
            <p:ph idx="1"/>
          </p:nvPr>
        </p:nvSpPr>
        <p:spPr/>
        <p:txBody>
          <a:bodyPr/>
          <a:lstStyle/>
          <a:p>
            <a:r>
              <a:rPr lang="zh-CN" altLang="en-US" dirty="0"/>
              <a:t>可以发现每次查询点</a:t>
            </a:r>
            <a:r>
              <a:rPr lang="en-US" altLang="zh-CN" dirty="0"/>
              <a:t>a</a:t>
            </a:r>
            <a:r>
              <a:rPr lang="zh-CN" altLang="en-US" dirty="0"/>
              <a:t>，</a:t>
            </a:r>
            <a:r>
              <a:rPr lang="en-US" altLang="zh-CN" dirty="0"/>
              <a:t>b</a:t>
            </a:r>
            <a:r>
              <a:rPr lang="zh-CN" altLang="en-US" dirty="0"/>
              <a:t>两端构成的简单路径个数</a:t>
            </a:r>
            <a:endParaRPr lang="en-US" altLang="zh-CN" dirty="0"/>
          </a:p>
          <a:p>
            <a:r>
              <a:rPr lang="zh-CN" altLang="en-US" dirty="0"/>
              <a:t>即等价于</a:t>
            </a:r>
            <a:r>
              <a:rPr lang="en-US" altLang="zh-CN" dirty="0"/>
              <a:t>a</a:t>
            </a:r>
            <a:r>
              <a:rPr lang="zh-CN" altLang="en-US" dirty="0"/>
              <a:t>不经过</a:t>
            </a:r>
            <a:r>
              <a:rPr lang="en-US" altLang="zh-CN" dirty="0"/>
              <a:t>b</a:t>
            </a:r>
            <a:r>
              <a:rPr lang="zh-CN" altLang="en-US" dirty="0"/>
              <a:t>的子树大小和</a:t>
            </a:r>
            <a:r>
              <a:rPr lang="en-US" altLang="zh-CN" dirty="0"/>
              <a:t>b</a:t>
            </a:r>
            <a:r>
              <a:rPr lang="zh-CN" altLang="en-US" dirty="0"/>
              <a:t>不经过</a:t>
            </a:r>
            <a:r>
              <a:rPr lang="en-US" altLang="zh-CN" dirty="0"/>
              <a:t>a</a:t>
            </a:r>
            <a:r>
              <a:rPr lang="zh-CN" altLang="en-US" dirty="0"/>
              <a:t>的子树大小的乘积</a:t>
            </a:r>
            <a:endParaRPr lang="en-US" altLang="zh-CN" dirty="0"/>
          </a:p>
          <a:p>
            <a:r>
              <a:rPr lang="zh-CN" altLang="en-US" dirty="0"/>
              <a:t>因为任意左边一个点和右边一个点都有唯一的而且不同的一条路径</a:t>
            </a:r>
            <a:endParaRPr lang="en-US" altLang="zh-CN" dirty="0"/>
          </a:p>
          <a:p>
            <a:endParaRPr lang="zh-CN" altLang="en-US" dirty="0"/>
          </a:p>
        </p:txBody>
      </p:sp>
      <p:pic>
        <p:nvPicPr>
          <p:cNvPr id="114692" name="图片 3">
            <a:extLst>
              <a:ext uri="{FF2B5EF4-FFF2-40B4-BE49-F238E27FC236}">
                <a16:creationId xmlns:a16="http://schemas.microsoft.com/office/drawing/2014/main" id="{C147D20A-EEFB-4D7B-AE0E-5CE731E8E3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2763" y="3890963"/>
            <a:ext cx="33718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470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标题 1">
            <a:extLst>
              <a:ext uri="{FF2B5EF4-FFF2-40B4-BE49-F238E27FC236}">
                <a16:creationId xmlns:a16="http://schemas.microsoft.com/office/drawing/2014/main" id="{7FF41742-9D1D-4255-92F5-C7458700602F}"/>
              </a:ext>
            </a:extLst>
          </p:cNvPr>
          <p:cNvSpPr>
            <a:spLocks noGrp="1" noChangeArrowheads="1"/>
          </p:cNvSpPr>
          <p:nvPr>
            <p:ph type="title"/>
          </p:nvPr>
        </p:nvSpPr>
        <p:spPr/>
        <p:txBody>
          <a:bodyPr/>
          <a:lstStyle/>
          <a:p>
            <a:r>
              <a:rPr lang="en-US" altLang="zh-CN" dirty="0"/>
              <a:t>Solution</a:t>
            </a:r>
            <a:endParaRPr lang="zh-CN" altLang="en-US" dirty="0"/>
          </a:p>
        </p:txBody>
      </p:sp>
      <p:sp>
        <p:nvSpPr>
          <p:cNvPr id="115715" name="内容占位符 2">
            <a:extLst>
              <a:ext uri="{FF2B5EF4-FFF2-40B4-BE49-F238E27FC236}">
                <a16:creationId xmlns:a16="http://schemas.microsoft.com/office/drawing/2014/main" id="{2CB4BBD8-1DB2-44EB-B4ED-9C05FEA248FB}"/>
              </a:ext>
            </a:extLst>
          </p:cNvPr>
          <p:cNvSpPr>
            <a:spLocks noGrp="1" noChangeArrowheads="1"/>
          </p:cNvSpPr>
          <p:nvPr>
            <p:ph idx="1"/>
          </p:nvPr>
        </p:nvSpPr>
        <p:spPr/>
        <p:txBody>
          <a:bodyPr/>
          <a:lstStyle/>
          <a:p>
            <a:r>
              <a:rPr lang="zh-CN" altLang="en-US" dirty="0"/>
              <a:t>于是考虑离线，先把这棵树建出来，每个点维护子树大小</a:t>
            </a:r>
            <a:endParaRPr lang="en-US" altLang="zh-CN" dirty="0"/>
          </a:p>
          <a:p>
            <a:r>
              <a:rPr lang="zh-CN" altLang="en-US" dirty="0"/>
              <a:t>假设</a:t>
            </a:r>
            <a:r>
              <a:rPr lang="en-US" altLang="zh-CN" dirty="0"/>
              <a:t>a</a:t>
            </a:r>
            <a:r>
              <a:rPr lang="zh-CN" altLang="en-US" dirty="0"/>
              <a:t>是</a:t>
            </a:r>
            <a:r>
              <a:rPr lang="en-US" altLang="zh-CN" dirty="0"/>
              <a:t>b</a:t>
            </a:r>
            <a:r>
              <a:rPr lang="zh-CN" altLang="en-US" dirty="0"/>
              <a:t>的父亲，则</a:t>
            </a:r>
            <a:r>
              <a:rPr lang="en-US" altLang="zh-CN" dirty="0"/>
              <a:t>a</a:t>
            </a:r>
            <a:r>
              <a:rPr lang="zh-CN" altLang="en-US" dirty="0"/>
              <a:t>和</a:t>
            </a:r>
            <a:r>
              <a:rPr lang="en-US" altLang="zh-CN" dirty="0"/>
              <a:t>b</a:t>
            </a:r>
            <a:r>
              <a:rPr lang="zh-CN" altLang="en-US" dirty="0"/>
              <a:t>之间路径的答案为</a:t>
            </a:r>
            <a:r>
              <a:rPr lang="en-US" altLang="zh-CN" dirty="0"/>
              <a:t>(a</a:t>
            </a:r>
            <a:r>
              <a:rPr lang="zh-CN" altLang="en-US" dirty="0"/>
              <a:t>所在联通块大小</a:t>
            </a:r>
            <a:r>
              <a:rPr lang="en-US" altLang="zh-CN" dirty="0"/>
              <a:t>-b</a:t>
            </a:r>
            <a:r>
              <a:rPr lang="zh-CN" altLang="en-US" dirty="0"/>
              <a:t>子树大小</a:t>
            </a:r>
            <a:r>
              <a:rPr lang="en-US" altLang="zh-CN" dirty="0"/>
              <a:t>)* b</a:t>
            </a:r>
            <a:r>
              <a:rPr lang="zh-CN" altLang="en-US" dirty="0"/>
              <a:t>子树大小</a:t>
            </a:r>
            <a:endParaRPr lang="en-US" altLang="zh-CN" dirty="0"/>
          </a:p>
        </p:txBody>
      </p:sp>
      <p:pic>
        <p:nvPicPr>
          <p:cNvPr id="115716" name="图片 3">
            <a:extLst>
              <a:ext uri="{FF2B5EF4-FFF2-40B4-BE49-F238E27FC236}">
                <a16:creationId xmlns:a16="http://schemas.microsoft.com/office/drawing/2014/main" id="{6A632E86-2997-4CDE-BAF2-1B93396B44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2800" y="3255963"/>
            <a:ext cx="33242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112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
            <a:extLst>
              <a:ext uri="{FF2B5EF4-FFF2-40B4-BE49-F238E27FC236}">
                <a16:creationId xmlns:a16="http://schemas.microsoft.com/office/drawing/2014/main" id="{30F55C6E-820B-43CB-8C9B-A422EBAF479C}"/>
              </a:ext>
            </a:extLst>
          </p:cNvPr>
          <p:cNvSpPr>
            <a:spLocks noGrp="1" noChangeArrowheads="1"/>
          </p:cNvSpPr>
          <p:nvPr>
            <p:ph type="title"/>
          </p:nvPr>
        </p:nvSpPr>
        <p:spPr/>
        <p:txBody>
          <a:bodyPr/>
          <a:lstStyle/>
          <a:p>
            <a:r>
              <a:rPr lang="en-US" altLang="zh-CN" dirty="0"/>
              <a:t>Solution</a:t>
            </a:r>
          </a:p>
        </p:txBody>
      </p:sp>
      <p:sp>
        <p:nvSpPr>
          <p:cNvPr id="116739" name="内容占位符 2">
            <a:extLst>
              <a:ext uri="{FF2B5EF4-FFF2-40B4-BE49-F238E27FC236}">
                <a16:creationId xmlns:a16="http://schemas.microsoft.com/office/drawing/2014/main" id="{EFF00119-91AB-4C38-B1EB-85778E8BA682}"/>
              </a:ext>
            </a:extLst>
          </p:cNvPr>
          <p:cNvSpPr>
            <a:spLocks noGrp="1" noChangeArrowheads="1"/>
          </p:cNvSpPr>
          <p:nvPr>
            <p:ph idx="1"/>
          </p:nvPr>
        </p:nvSpPr>
        <p:spPr/>
        <p:txBody>
          <a:bodyPr/>
          <a:lstStyle/>
          <a:p>
            <a:r>
              <a:rPr lang="zh-CN" altLang="en-US" dirty="0"/>
              <a:t>每个点维护子树大小，用并查集维护每个联通块的大小</a:t>
            </a:r>
            <a:endParaRPr lang="en-US" altLang="zh-CN" dirty="0"/>
          </a:p>
          <a:p>
            <a:r>
              <a:rPr lang="zh-CN" altLang="en-US" dirty="0"/>
              <a:t>则每次连接一条边的时候，等价于把一条链上的子树大小都加上一个值</a:t>
            </a:r>
          </a:p>
          <a:p>
            <a:r>
              <a:rPr lang="zh-CN" altLang="en-US" dirty="0"/>
              <a:t>比如连接</a:t>
            </a:r>
            <a:r>
              <a:rPr lang="en-US" altLang="zh-CN" dirty="0"/>
              <a:t>a</a:t>
            </a:r>
            <a:r>
              <a:rPr lang="zh-CN" altLang="en-US" dirty="0"/>
              <a:t>和</a:t>
            </a:r>
            <a:r>
              <a:rPr lang="en-US" altLang="zh-CN" dirty="0"/>
              <a:t>b</a:t>
            </a:r>
            <a:r>
              <a:rPr lang="zh-CN" altLang="en-US" dirty="0"/>
              <a:t>就是把：</a:t>
            </a:r>
          </a:p>
          <a:p>
            <a:r>
              <a:rPr lang="en-US" altLang="zh-CN" dirty="0"/>
              <a:t>a</a:t>
            </a:r>
            <a:r>
              <a:rPr lang="zh-CN" altLang="en-US" dirty="0"/>
              <a:t>所在联通块里面深度最低的那个点到</a:t>
            </a:r>
            <a:r>
              <a:rPr lang="en-US" altLang="zh-CN" dirty="0"/>
              <a:t>a</a:t>
            </a:r>
          </a:p>
          <a:p>
            <a:r>
              <a:rPr lang="zh-CN" altLang="en-US" dirty="0"/>
              <a:t>这一条链加一个数</a:t>
            </a:r>
          </a:p>
          <a:p>
            <a:r>
              <a:rPr lang="zh-CN" altLang="en-US" dirty="0"/>
              <a:t>深度最低的那个点用并查集维护即可</a:t>
            </a:r>
          </a:p>
          <a:p>
            <a:endParaRPr lang="zh-CN" altLang="en-US" dirty="0"/>
          </a:p>
        </p:txBody>
      </p:sp>
      <p:pic>
        <p:nvPicPr>
          <p:cNvPr id="116740" name="图片 3">
            <a:extLst>
              <a:ext uri="{FF2B5EF4-FFF2-40B4-BE49-F238E27FC236}">
                <a16:creationId xmlns:a16="http://schemas.microsoft.com/office/drawing/2014/main" id="{C5E4C2E8-90D3-4190-8F7E-03288399CA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4238" y="3446463"/>
            <a:ext cx="325755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344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标题 1">
            <a:extLst>
              <a:ext uri="{FF2B5EF4-FFF2-40B4-BE49-F238E27FC236}">
                <a16:creationId xmlns:a16="http://schemas.microsoft.com/office/drawing/2014/main" id="{6E217B8D-8078-4702-A76E-7CAAD7304324}"/>
              </a:ext>
            </a:extLst>
          </p:cNvPr>
          <p:cNvSpPr>
            <a:spLocks noGrp="1" noChangeArrowheads="1"/>
          </p:cNvSpPr>
          <p:nvPr>
            <p:ph type="title"/>
          </p:nvPr>
        </p:nvSpPr>
        <p:spPr/>
        <p:txBody>
          <a:bodyPr/>
          <a:lstStyle/>
          <a:p>
            <a:r>
              <a:rPr lang="en-US" altLang="zh-CN" dirty="0"/>
              <a:t>Solution</a:t>
            </a:r>
            <a:endParaRPr lang="zh-CN" altLang="en-US" dirty="0"/>
          </a:p>
        </p:txBody>
      </p:sp>
      <p:sp>
        <p:nvSpPr>
          <p:cNvPr id="117763" name="内容占位符 2">
            <a:extLst>
              <a:ext uri="{FF2B5EF4-FFF2-40B4-BE49-F238E27FC236}">
                <a16:creationId xmlns:a16="http://schemas.microsoft.com/office/drawing/2014/main" id="{7B135D3C-5F96-492E-9106-D97FB9FDEEB3}"/>
              </a:ext>
            </a:extLst>
          </p:cNvPr>
          <p:cNvSpPr>
            <a:spLocks noGrp="1" noChangeArrowheads="1"/>
          </p:cNvSpPr>
          <p:nvPr>
            <p:ph idx="1"/>
          </p:nvPr>
        </p:nvSpPr>
        <p:spPr/>
        <p:txBody>
          <a:bodyPr/>
          <a:lstStyle/>
          <a:p>
            <a:r>
              <a:rPr lang="zh-CN" altLang="en-US"/>
              <a:t>问题转换为链加，单点求值</a:t>
            </a:r>
            <a:endParaRPr lang="en-US" altLang="zh-CN"/>
          </a:p>
          <a:p>
            <a:r>
              <a:rPr lang="zh-CN" altLang="en-US"/>
              <a:t>用树状数组轻松维护即可</a:t>
            </a:r>
            <a:endParaRPr lang="en-US" altLang="zh-CN"/>
          </a:p>
          <a:p>
            <a:r>
              <a:rPr lang="en-US" altLang="zh-CN"/>
              <a:t>O( qlogn )</a:t>
            </a:r>
            <a:endParaRPr lang="zh-CN" altLang="en-US"/>
          </a:p>
        </p:txBody>
      </p:sp>
    </p:spTree>
    <p:extLst>
      <p:ext uri="{BB962C8B-B14F-4D97-AF65-F5344CB8AC3E}">
        <p14:creationId xmlns:p14="http://schemas.microsoft.com/office/powerpoint/2010/main" val="3582344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标题 1">
            <a:extLst>
              <a:ext uri="{FF2B5EF4-FFF2-40B4-BE49-F238E27FC236}">
                <a16:creationId xmlns:a16="http://schemas.microsoft.com/office/drawing/2014/main" id="{12EF9B99-2A9D-485E-88F9-3AB0E7FDB439}"/>
              </a:ext>
            </a:extLst>
          </p:cNvPr>
          <p:cNvSpPr>
            <a:spLocks noGrp="1" noChangeArrowheads="1"/>
          </p:cNvSpPr>
          <p:nvPr>
            <p:ph type="title"/>
          </p:nvPr>
        </p:nvSpPr>
        <p:spPr/>
        <p:txBody>
          <a:bodyPr/>
          <a:lstStyle/>
          <a:p>
            <a:r>
              <a:rPr lang="en-US" altLang="zh-CN" dirty="0"/>
              <a:t>Luogu4211 [LNOI2014]LCA</a:t>
            </a:r>
          </a:p>
        </p:txBody>
      </p:sp>
      <p:sp>
        <p:nvSpPr>
          <p:cNvPr id="146435" name="内容占位符 2">
            <a:extLst>
              <a:ext uri="{FF2B5EF4-FFF2-40B4-BE49-F238E27FC236}">
                <a16:creationId xmlns:a16="http://schemas.microsoft.com/office/drawing/2014/main" id="{0E8C7820-616E-4C0C-8F5B-824F5B0A408F}"/>
              </a:ext>
            </a:extLst>
          </p:cNvPr>
          <p:cNvSpPr>
            <a:spLocks noGrp="1" noChangeArrowheads="1"/>
          </p:cNvSpPr>
          <p:nvPr>
            <p:ph idx="1"/>
          </p:nvPr>
        </p:nvSpPr>
        <p:spPr/>
        <p:txBody>
          <a:bodyPr/>
          <a:lstStyle/>
          <a:p>
            <a:r>
              <a:rPr lang="zh-CN" altLang="en-US" dirty="0"/>
              <a:t>给出一个</a:t>
            </a:r>
            <a:r>
              <a:rPr lang="en-US" altLang="zh-CN" dirty="0"/>
              <a:t>n</a:t>
            </a:r>
            <a:r>
              <a:rPr lang="zh-CN" altLang="en-US" dirty="0"/>
              <a:t>个节点的有根树（编号为</a:t>
            </a:r>
            <a:r>
              <a:rPr lang="en-US" altLang="zh-CN" dirty="0"/>
              <a:t>0</a:t>
            </a:r>
            <a:r>
              <a:rPr lang="zh-CN" altLang="en-US" dirty="0"/>
              <a:t>到</a:t>
            </a:r>
            <a:r>
              <a:rPr lang="en-US" altLang="zh-CN" dirty="0"/>
              <a:t>n-1</a:t>
            </a:r>
            <a:r>
              <a:rPr lang="zh-CN" altLang="en-US" dirty="0"/>
              <a:t>，根节点为</a:t>
            </a:r>
            <a:r>
              <a:rPr lang="en-US" altLang="zh-CN" dirty="0"/>
              <a:t>0</a:t>
            </a:r>
            <a:r>
              <a:rPr lang="zh-CN" altLang="en-US" dirty="0"/>
              <a:t>）。一个点的深度定义为这个节点到根的距离</a:t>
            </a:r>
            <a:r>
              <a:rPr lang="en-US" altLang="zh-CN" dirty="0"/>
              <a:t>+1</a:t>
            </a:r>
            <a:r>
              <a:rPr lang="zh-CN" altLang="en-US" dirty="0"/>
              <a:t>。</a:t>
            </a:r>
            <a:br>
              <a:rPr lang="zh-CN" altLang="en-US" dirty="0"/>
            </a:br>
            <a:r>
              <a:rPr lang="zh-CN" altLang="en-US" dirty="0"/>
              <a:t>设</a:t>
            </a:r>
            <a:r>
              <a:rPr lang="en-US" altLang="zh-CN" dirty="0"/>
              <a:t>dep[</a:t>
            </a:r>
            <a:r>
              <a:rPr lang="en-US" altLang="zh-CN" dirty="0" err="1"/>
              <a:t>i</a:t>
            </a:r>
            <a:r>
              <a:rPr lang="en-US" altLang="zh-CN" dirty="0"/>
              <a:t>]</a:t>
            </a:r>
            <a:r>
              <a:rPr lang="zh-CN" altLang="en-US" dirty="0"/>
              <a:t>表示点</a:t>
            </a:r>
            <a:r>
              <a:rPr lang="en-US" altLang="zh-CN" dirty="0" err="1"/>
              <a:t>i</a:t>
            </a:r>
            <a:r>
              <a:rPr lang="zh-CN" altLang="en-US" dirty="0"/>
              <a:t>的深度，</a:t>
            </a:r>
            <a:r>
              <a:rPr lang="en-US" altLang="zh-CN" dirty="0"/>
              <a:t>LCA(</a:t>
            </a:r>
            <a:r>
              <a:rPr lang="en-US" altLang="zh-CN" dirty="0" err="1"/>
              <a:t>i,j</a:t>
            </a:r>
            <a:r>
              <a:rPr lang="en-US" altLang="zh-CN" dirty="0"/>
              <a:t>)</a:t>
            </a:r>
            <a:r>
              <a:rPr lang="zh-CN" altLang="en-US" dirty="0"/>
              <a:t>表示</a:t>
            </a:r>
            <a:r>
              <a:rPr lang="en-US" altLang="zh-CN" dirty="0" err="1"/>
              <a:t>i</a:t>
            </a:r>
            <a:r>
              <a:rPr lang="zh-CN" altLang="en-US" dirty="0"/>
              <a:t>与</a:t>
            </a:r>
            <a:r>
              <a:rPr lang="en-US" altLang="zh-CN" dirty="0"/>
              <a:t>j</a:t>
            </a:r>
            <a:r>
              <a:rPr lang="zh-CN" altLang="en-US" dirty="0"/>
              <a:t>的最近公共祖先。</a:t>
            </a:r>
            <a:br>
              <a:rPr lang="zh-CN" altLang="en-US" dirty="0"/>
            </a:br>
            <a:r>
              <a:rPr lang="zh-CN" altLang="en-US" dirty="0"/>
              <a:t>有</a:t>
            </a:r>
            <a:r>
              <a:rPr lang="en-US" altLang="zh-CN" dirty="0"/>
              <a:t>q</a:t>
            </a:r>
            <a:r>
              <a:rPr lang="zh-CN" altLang="en-US" dirty="0"/>
              <a:t>次询问，每次询问给出</a:t>
            </a:r>
            <a:r>
              <a:rPr lang="en-US" altLang="zh-CN" dirty="0"/>
              <a:t>l r z</a:t>
            </a:r>
            <a:r>
              <a:rPr lang="zh-CN" altLang="en-US" dirty="0"/>
              <a:t>，求</a:t>
            </a:r>
            <a:r>
              <a:rPr lang="en-US" altLang="zh-CN" dirty="0"/>
              <a:t>sigma_{l&lt;=</a:t>
            </a:r>
            <a:r>
              <a:rPr lang="en-US" altLang="zh-CN" dirty="0" err="1"/>
              <a:t>i</a:t>
            </a:r>
            <a:r>
              <a:rPr lang="en-US" altLang="zh-CN" dirty="0"/>
              <a:t>&lt;=r}dep[LCA(</a:t>
            </a:r>
            <a:r>
              <a:rPr lang="en-US" altLang="zh-CN" dirty="0" err="1"/>
              <a:t>i,z</a:t>
            </a:r>
            <a:r>
              <a:rPr lang="en-US" altLang="zh-CN" dirty="0"/>
              <a:t>)]</a:t>
            </a:r>
            <a:r>
              <a:rPr lang="zh-CN" altLang="en-US" dirty="0"/>
              <a:t>。</a:t>
            </a:r>
            <a:br>
              <a:rPr lang="zh-CN" altLang="en-US" dirty="0"/>
            </a:br>
            <a:r>
              <a:rPr lang="zh-CN" altLang="en-US" dirty="0"/>
              <a:t>（即，求在</a:t>
            </a:r>
            <a:r>
              <a:rPr lang="en-US" altLang="zh-CN" dirty="0"/>
              <a:t>[</a:t>
            </a:r>
            <a:r>
              <a:rPr lang="en-US" altLang="zh-CN" dirty="0" err="1"/>
              <a:t>l,r</a:t>
            </a:r>
            <a:r>
              <a:rPr lang="en-US" altLang="zh-CN" dirty="0"/>
              <a:t>]</a:t>
            </a:r>
            <a:r>
              <a:rPr lang="zh-CN" altLang="en-US" dirty="0"/>
              <a:t>区间内的每个节点</a:t>
            </a:r>
            <a:r>
              <a:rPr lang="en-US" altLang="zh-CN" dirty="0" err="1"/>
              <a:t>i</a:t>
            </a:r>
            <a:r>
              <a:rPr lang="zh-CN" altLang="en-US" dirty="0"/>
              <a:t>与</a:t>
            </a:r>
            <a:r>
              <a:rPr lang="en-US" altLang="zh-CN" dirty="0"/>
              <a:t>z</a:t>
            </a:r>
            <a:r>
              <a:rPr lang="zh-CN" altLang="en-US" dirty="0"/>
              <a:t>的最近公共祖先的深度之和）</a:t>
            </a:r>
          </a:p>
        </p:txBody>
      </p:sp>
    </p:spTree>
    <p:extLst>
      <p:ext uri="{BB962C8B-B14F-4D97-AF65-F5344CB8AC3E}">
        <p14:creationId xmlns:p14="http://schemas.microsoft.com/office/powerpoint/2010/main" val="488373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标题 1">
            <a:extLst>
              <a:ext uri="{FF2B5EF4-FFF2-40B4-BE49-F238E27FC236}">
                <a16:creationId xmlns:a16="http://schemas.microsoft.com/office/drawing/2014/main" id="{3B9909B4-FC10-4AA8-A3C9-D21523E570F8}"/>
              </a:ext>
            </a:extLst>
          </p:cNvPr>
          <p:cNvSpPr>
            <a:spLocks noGrp="1" noChangeArrowheads="1"/>
          </p:cNvSpPr>
          <p:nvPr>
            <p:ph type="title"/>
          </p:nvPr>
        </p:nvSpPr>
        <p:spPr/>
        <p:txBody>
          <a:bodyPr/>
          <a:lstStyle/>
          <a:p>
            <a:r>
              <a:rPr lang="en-US" altLang="zh-CN" dirty="0"/>
              <a:t>Solution</a:t>
            </a:r>
          </a:p>
        </p:txBody>
      </p:sp>
      <p:sp>
        <p:nvSpPr>
          <p:cNvPr id="147459" name="内容占位符 2">
            <a:extLst>
              <a:ext uri="{FF2B5EF4-FFF2-40B4-BE49-F238E27FC236}">
                <a16:creationId xmlns:a16="http://schemas.microsoft.com/office/drawing/2014/main" id="{93BE4769-816D-429C-85DF-7ACA58691B38}"/>
              </a:ext>
            </a:extLst>
          </p:cNvPr>
          <p:cNvSpPr>
            <a:spLocks noGrp="1" noChangeArrowheads="1"/>
          </p:cNvSpPr>
          <p:nvPr>
            <p:ph idx="1"/>
          </p:nvPr>
        </p:nvSpPr>
        <p:spPr/>
        <p:txBody>
          <a:bodyPr/>
          <a:lstStyle/>
          <a:p>
            <a:r>
              <a:rPr lang="zh-CN" altLang="en-US" dirty="0"/>
              <a:t>首先将查询差分</a:t>
            </a:r>
            <a:endParaRPr lang="en-US" altLang="zh-CN" dirty="0"/>
          </a:p>
          <a:p>
            <a:r>
              <a:rPr lang="en-US" altLang="zh-CN" dirty="0"/>
              <a:t>(</a:t>
            </a:r>
            <a:r>
              <a:rPr lang="en-US" altLang="zh-CN" dirty="0" err="1"/>
              <a:t>l,r</a:t>
            </a:r>
            <a:r>
              <a:rPr lang="en-US" altLang="zh-CN" dirty="0"/>
              <a:t>) -&gt; (1,r) – (1,l-1)</a:t>
            </a:r>
          </a:p>
          <a:p>
            <a:r>
              <a:rPr lang="zh-CN" altLang="en-US" dirty="0"/>
              <a:t>然后考虑给一个点，怎么求其到一个前缀的点的</a:t>
            </a:r>
            <a:r>
              <a:rPr lang="en-US" altLang="zh-CN" dirty="0"/>
              <a:t>LCA</a:t>
            </a:r>
            <a:r>
              <a:rPr lang="zh-CN" altLang="en-US" dirty="0"/>
              <a:t>的深度和</a:t>
            </a:r>
            <a:endParaRPr lang="en-US" altLang="zh-CN" dirty="0"/>
          </a:p>
        </p:txBody>
      </p:sp>
    </p:spTree>
    <p:extLst>
      <p:ext uri="{BB962C8B-B14F-4D97-AF65-F5344CB8AC3E}">
        <p14:creationId xmlns:p14="http://schemas.microsoft.com/office/powerpoint/2010/main" val="2468858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标题 1">
            <a:extLst>
              <a:ext uri="{FF2B5EF4-FFF2-40B4-BE49-F238E27FC236}">
                <a16:creationId xmlns:a16="http://schemas.microsoft.com/office/drawing/2014/main" id="{A80C9826-52A3-4A48-B75F-FBC5136A20F8}"/>
              </a:ext>
            </a:extLst>
          </p:cNvPr>
          <p:cNvSpPr>
            <a:spLocks noGrp="1" noChangeArrowheads="1"/>
          </p:cNvSpPr>
          <p:nvPr>
            <p:ph type="title"/>
          </p:nvPr>
        </p:nvSpPr>
        <p:spPr/>
        <p:txBody>
          <a:bodyPr/>
          <a:lstStyle/>
          <a:p>
            <a:r>
              <a:rPr lang="en-US" altLang="zh-CN" dirty="0"/>
              <a:t>Solution</a:t>
            </a:r>
          </a:p>
        </p:txBody>
      </p:sp>
      <p:sp>
        <p:nvSpPr>
          <p:cNvPr id="148483" name="内容占位符 2">
            <a:extLst>
              <a:ext uri="{FF2B5EF4-FFF2-40B4-BE49-F238E27FC236}">
                <a16:creationId xmlns:a16="http://schemas.microsoft.com/office/drawing/2014/main" id="{1A26B1EF-3055-4CC3-938A-7AE0EE97867B}"/>
              </a:ext>
            </a:extLst>
          </p:cNvPr>
          <p:cNvSpPr>
            <a:spLocks noGrp="1" noChangeArrowheads="1"/>
          </p:cNvSpPr>
          <p:nvPr>
            <p:ph idx="1"/>
          </p:nvPr>
        </p:nvSpPr>
        <p:spPr/>
        <p:txBody>
          <a:bodyPr/>
          <a:lstStyle/>
          <a:p>
            <a:r>
              <a:rPr lang="zh-CN" altLang="en-US" dirty="0"/>
              <a:t>可以把每个点按顺序依次插入，每次插入把这个点到根的路径</a:t>
            </a:r>
            <a:r>
              <a:rPr lang="en-US" altLang="zh-CN" dirty="0"/>
              <a:t>++</a:t>
            </a:r>
            <a:r>
              <a:rPr lang="zh-CN" altLang="en-US" dirty="0"/>
              <a:t>，查询</a:t>
            </a:r>
            <a:r>
              <a:rPr lang="en-US" altLang="zh-CN" dirty="0"/>
              <a:t>z</a:t>
            </a:r>
            <a:r>
              <a:rPr lang="zh-CN" altLang="en-US" dirty="0"/>
              <a:t>到这些点各自的</a:t>
            </a:r>
            <a:r>
              <a:rPr lang="en-US" altLang="zh-CN" dirty="0" err="1"/>
              <a:t>lca</a:t>
            </a:r>
            <a:r>
              <a:rPr lang="zh-CN" altLang="en-US" dirty="0"/>
              <a:t>的深度和即查询</a:t>
            </a:r>
            <a:r>
              <a:rPr lang="en-US" altLang="zh-CN" dirty="0"/>
              <a:t>z</a:t>
            </a:r>
            <a:r>
              <a:rPr lang="zh-CN" altLang="en-US" dirty="0"/>
              <a:t>到根路径的和</a:t>
            </a:r>
            <a:endParaRPr lang="en-US" altLang="zh-CN" dirty="0"/>
          </a:p>
          <a:p>
            <a:r>
              <a:rPr lang="zh-CN" altLang="en-US" dirty="0"/>
              <a:t>如图，绿色，红色，蓝色的点被插入，</a:t>
            </a:r>
            <a:endParaRPr lang="en-US" altLang="zh-CN" dirty="0"/>
          </a:p>
          <a:p>
            <a:r>
              <a:rPr lang="zh-CN" altLang="en-US" dirty="0"/>
              <a:t>查询紫色的点</a:t>
            </a:r>
            <a:endParaRPr lang="en-US" altLang="zh-CN" dirty="0"/>
          </a:p>
          <a:p>
            <a:r>
              <a:rPr lang="en-US" altLang="zh-CN" dirty="0"/>
              <a:t>O( mlog^2n )</a:t>
            </a:r>
            <a:endParaRPr lang="zh-CN" altLang="en-US" dirty="0"/>
          </a:p>
        </p:txBody>
      </p:sp>
      <p:pic>
        <p:nvPicPr>
          <p:cNvPr id="148484" name="图片 3">
            <a:extLst>
              <a:ext uri="{FF2B5EF4-FFF2-40B4-BE49-F238E27FC236}">
                <a16:creationId xmlns:a16="http://schemas.microsoft.com/office/drawing/2014/main" id="{9B6F510F-9CA8-4CC5-B530-42C412BE6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2850" y="3181350"/>
            <a:ext cx="335915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184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74D176-0DB2-46C6-9A96-BEEB534F400A}"/>
              </a:ext>
            </a:extLst>
          </p:cNvPr>
          <p:cNvSpPr>
            <a:spLocks noGrp="1"/>
          </p:cNvSpPr>
          <p:nvPr>
            <p:ph type="title"/>
          </p:nvPr>
        </p:nvSpPr>
        <p:spPr/>
        <p:txBody>
          <a:bodyPr/>
          <a:lstStyle/>
          <a:p>
            <a:r>
              <a:rPr lang="en-US" altLang="zh-CN" dirty="0" err="1"/>
              <a:t>Codechef</a:t>
            </a:r>
            <a:r>
              <a:rPr lang="en-US" altLang="zh-CN" dirty="0"/>
              <a:t> DGCD</a:t>
            </a:r>
            <a:endParaRPr lang="zh-CN" altLang="en-US" dirty="0"/>
          </a:p>
        </p:txBody>
      </p:sp>
      <p:sp>
        <p:nvSpPr>
          <p:cNvPr id="3" name="内容占位符 2">
            <a:extLst>
              <a:ext uri="{FF2B5EF4-FFF2-40B4-BE49-F238E27FC236}">
                <a16:creationId xmlns:a16="http://schemas.microsoft.com/office/drawing/2014/main" id="{21BBE17A-4D8C-4B5A-B225-B86A1BBBCD78}"/>
              </a:ext>
            </a:extLst>
          </p:cNvPr>
          <p:cNvSpPr>
            <a:spLocks noGrp="1"/>
          </p:cNvSpPr>
          <p:nvPr>
            <p:ph idx="1"/>
          </p:nvPr>
        </p:nvSpPr>
        <p:spPr/>
        <p:txBody>
          <a:bodyPr/>
          <a:lstStyle/>
          <a:p>
            <a:r>
              <a:rPr lang="zh-CN" altLang="en-US" dirty="0"/>
              <a:t>给出一棵点权树，有</a:t>
            </a:r>
            <a:r>
              <a:rPr lang="en-US" altLang="zh-CN" dirty="0"/>
              <a:t>M</a:t>
            </a:r>
            <a:r>
              <a:rPr lang="zh-CN" altLang="en-US" dirty="0"/>
              <a:t>次操作：</a:t>
            </a:r>
            <a:br>
              <a:rPr lang="zh-CN" altLang="en-US" dirty="0"/>
            </a:br>
            <a:r>
              <a:rPr lang="en-US" altLang="zh-CN" dirty="0"/>
              <a:t>1</a:t>
            </a:r>
            <a:r>
              <a:rPr lang="zh-CN" altLang="en-US" dirty="0"/>
              <a:t>、询问一条路径上的</a:t>
            </a:r>
            <a:r>
              <a:rPr lang="en-US" altLang="zh-CN" dirty="0"/>
              <a:t>GCD</a:t>
            </a:r>
            <a:br>
              <a:rPr lang="zh-CN" altLang="en-US" dirty="0"/>
            </a:br>
            <a:r>
              <a:rPr lang="en-US" altLang="zh-CN" dirty="0"/>
              <a:t>2</a:t>
            </a:r>
            <a:r>
              <a:rPr lang="zh-CN" altLang="en-US" dirty="0"/>
              <a:t>、将一段路径上的点权加上</a:t>
            </a:r>
            <a:r>
              <a:rPr lang="en-US" altLang="zh-CN" dirty="0"/>
              <a:t>d</a:t>
            </a:r>
            <a:endParaRPr lang="zh-CN" altLang="en-US" dirty="0"/>
          </a:p>
        </p:txBody>
      </p:sp>
    </p:spTree>
    <p:extLst>
      <p:ext uri="{BB962C8B-B14F-4D97-AF65-F5344CB8AC3E}">
        <p14:creationId xmlns:p14="http://schemas.microsoft.com/office/powerpoint/2010/main" val="2515788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F8E58E-B8AF-404F-ACF8-CDDB0D25B52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F87657C-ED7E-48EF-9590-B2E41DFB1DB6}"/>
              </a:ext>
            </a:extLst>
          </p:cNvPr>
          <p:cNvSpPr>
            <a:spLocks noGrp="1"/>
          </p:cNvSpPr>
          <p:nvPr>
            <p:ph idx="1"/>
          </p:nvPr>
        </p:nvSpPr>
        <p:spPr/>
        <p:txBody>
          <a:bodyPr/>
          <a:lstStyle/>
          <a:p>
            <a:r>
              <a:rPr lang="en-US" altLang="zh-CN" dirty="0" err="1"/>
              <a:t>gcd</a:t>
            </a:r>
            <a:r>
              <a:rPr lang="en-US" altLang="zh-CN" dirty="0"/>
              <a:t>( a , b ) = </a:t>
            </a:r>
            <a:r>
              <a:rPr lang="en-US" altLang="zh-CN" dirty="0" err="1"/>
              <a:t>gcd</a:t>
            </a:r>
            <a:r>
              <a:rPr lang="en-US" altLang="zh-CN" dirty="0"/>
              <a:t>( a -  b , b )</a:t>
            </a:r>
          </a:p>
          <a:p>
            <a:r>
              <a:rPr lang="zh-CN" altLang="en-US" dirty="0"/>
              <a:t>所以我们可以维护差分后的序列，区间加变成了单点修改，就可以维护了</a:t>
            </a:r>
            <a:endParaRPr lang="en-US" altLang="zh-CN" dirty="0"/>
          </a:p>
        </p:txBody>
      </p:sp>
    </p:spTree>
    <p:extLst>
      <p:ext uri="{BB962C8B-B14F-4D97-AF65-F5344CB8AC3E}">
        <p14:creationId xmlns:p14="http://schemas.microsoft.com/office/powerpoint/2010/main" val="2148648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Luogu2056 [ZJOI2007]</a:t>
            </a:r>
            <a:r>
              <a:rPr lang="zh-CN" altLang="en-US" dirty="0"/>
              <a:t>捉迷藏</a:t>
            </a:r>
          </a:p>
        </p:txBody>
      </p:sp>
      <p:sp>
        <p:nvSpPr>
          <p:cNvPr id="3" name="内容占位符 2"/>
          <p:cNvSpPr>
            <a:spLocks noGrp="1"/>
          </p:cNvSpPr>
          <p:nvPr>
            <p:ph idx="1"/>
          </p:nvPr>
        </p:nvSpPr>
        <p:spPr/>
        <p:txBody>
          <a:bodyPr/>
          <a:lstStyle/>
          <a:p>
            <a:r>
              <a:rPr lang="zh-CN" altLang="en-US" dirty="0"/>
              <a:t>树，点权</a:t>
            </a:r>
            <a:r>
              <a:rPr lang="en-US" altLang="zh-CN" dirty="0"/>
              <a:t>0</a:t>
            </a:r>
            <a:r>
              <a:rPr lang="zh-CN" altLang="en-US" dirty="0"/>
              <a:t>，</a:t>
            </a:r>
            <a:r>
              <a:rPr lang="en-US" altLang="zh-CN" dirty="0"/>
              <a:t>1</a:t>
            </a:r>
          </a:p>
          <a:p>
            <a:r>
              <a:rPr lang="zh-CN" altLang="en-US" dirty="0"/>
              <a:t>每次修改一个点点权，询问两个最远</a:t>
            </a:r>
            <a:r>
              <a:rPr lang="en-US" altLang="zh-CN" dirty="0"/>
              <a:t>1</a:t>
            </a:r>
            <a:r>
              <a:rPr lang="zh-CN" altLang="en-US" dirty="0"/>
              <a:t>的距离</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对于传统树分治做法，就是在每个树分治的分治中心上开个堆维护一下：</a:t>
            </a:r>
            <a:endParaRPr lang="en-US" altLang="zh-CN" dirty="0"/>
          </a:p>
          <a:p>
            <a:r>
              <a:rPr lang="zh-CN" altLang="en-US" dirty="0"/>
              <a:t>每个子树一个堆维护到其的最大距离</a:t>
            </a:r>
            <a:endParaRPr lang="en-US" altLang="zh-CN" dirty="0"/>
          </a:p>
          <a:p>
            <a:r>
              <a:rPr lang="zh-CN" altLang="en-US" dirty="0"/>
              <a:t>再开个堆维护上面那个堆的前</a:t>
            </a:r>
            <a:r>
              <a:rPr lang="en-US" altLang="zh-CN" dirty="0"/>
              <a:t>2</a:t>
            </a:r>
            <a:r>
              <a:rPr lang="zh-CN" altLang="en-US" dirty="0"/>
              <a:t>大值</a:t>
            </a:r>
            <a:endParaRPr lang="en-US" altLang="zh-CN" dirty="0"/>
          </a:p>
          <a:p>
            <a:r>
              <a:rPr lang="zh-CN" altLang="en-US" dirty="0"/>
              <a:t>再开个堆维护全局的最大值</a:t>
            </a:r>
            <a:endParaRPr lang="en-US" altLang="zh-CN" dirty="0"/>
          </a:p>
          <a:p>
            <a:r>
              <a:rPr lang="zh-CN" altLang="en-US" dirty="0"/>
              <a:t>然后每次暴力更新即可，总复杂度</a:t>
            </a:r>
            <a:r>
              <a:rPr lang="en-US" altLang="zh-CN" dirty="0"/>
              <a:t>O( (n + m)log^2n )</a:t>
            </a:r>
          </a:p>
          <a:p>
            <a:endParaRPr lang="zh-CN"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还有一种括号序列的做法</a:t>
            </a:r>
            <a:endParaRPr lang="en-US" altLang="zh-CN" dirty="0"/>
          </a:p>
          <a:p>
            <a:r>
              <a:rPr lang="zh-CN" altLang="en-US" dirty="0"/>
              <a:t>本质上是</a:t>
            </a:r>
            <a:r>
              <a:rPr lang="en-US" altLang="zh-CN" dirty="0"/>
              <a:t>ETT</a:t>
            </a:r>
            <a:r>
              <a:rPr lang="zh-CN" altLang="en-US" dirty="0"/>
              <a:t>在这个题上的特殊化，这里就不介绍了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Bzoj2566 </a:t>
            </a:r>
            <a:r>
              <a:rPr lang="en-US" altLang="zh-CN" dirty="0" err="1"/>
              <a:t>xmastree</a:t>
            </a:r>
            <a:endParaRPr lang="zh-CN" altLang="en-US" dirty="0"/>
          </a:p>
        </p:txBody>
      </p:sp>
      <p:sp>
        <p:nvSpPr>
          <p:cNvPr id="3" name="内容占位符 2"/>
          <p:cNvSpPr>
            <a:spLocks noGrp="1"/>
          </p:cNvSpPr>
          <p:nvPr>
            <p:ph idx="1"/>
          </p:nvPr>
        </p:nvSpPr>
        <p:spPr/>
        <p:txBody>
          <a:bodyPr/>
          <a:lstStyle/>
          <a:p>
            <a:r>
              <a:rPr lang="zh-CN" altLang="en-US" dirty="0"/>
              <a:t>有一棵含</a:t>
            </a:r>
            <a:r>
              <a:rPr lang="en-US" altLang="zh-CN" dirty="0"/>
              <a:t>N</a:t>
            </a:r>
            <a:r>
              <a:rPr lang="zh-CN" altLang="en-US" dirty="0"/>
              <a:t>个结点的树，树上每条边</a:t>
            </a:r>
            <a:r>
              <a:rPr lang="en-US" altLang="zh-CN" dirty="0"/>
              <a:t>(</a:t>
            </a:r>
            <a:r>
              <a:rPr lang="en-US" altLang="zh-CN" dirty="0" err="1"/>
              <a:t>ai,bi</a:t>
            </a:r>
            <a:r>
              <a:rPr lang="en-US" altLang="zh-CN" dirty="0"/>
              <a:t>)</a:t>
            </a:r>
            <a:r>
              <a:rPr lang="zh-CN" altLang="en-US" dirty="0"/>
              <a:t>都有一个权值</a:t>
            </a:r>
            <a:r>
              <a:rPr lang="en-US" altLang="zh-CN" dirty="0" err="1"/>
              <a:t>wi</a:t>
            </a:r>
            <a:r>
              <a:rPr lang="zh-CN" altLang="en-US" dirty="0"/>
              <a:t>。树上每个结点涂有一个初始颜色</a:t>
            </a:r>
            <a:r>
              <a:rPr lang="en-US" altLang="zh-CN" dirty="0"/>
              <a:t>ci</a:t>
            </a:r>
            <a:r>
              <a:rPr lang="zh-CN" altLang="en-US" dirty="0"/>
              <a:t>。现在有很多次修改操作，第</a:t>
            </a:r>
            <a:r>
              <a:rPr lang="en-US" altLang="zh-CN" dirty="0" err="1"/>
              <a:t>i</a:t>
            </a:r>
            <a:r>
              <a:rPr lang="zh-CN" altLang="en-US" dirty="0"/>
              <a:t>次修改会将结点</a:t>
            </a:r>
            <a:r>
              <a:rPr lang="en-US" altLang="zh-CN" dirty="0"/>
              <a:t>xi</a:t>
            </a:r>
            <a:r>
              <a:rPr lang="zh-CN" altLang="en-US" dirty="0"/>
              <a:t>的颜色修改成</a:t>
            </a:r>
            <a:r>
              <a:rPr lang="en-US" altLang="zh-CN" dirty="0" err="1"/>
              <a:t>yi</a:t>
            </a:r>
            <a:r>
              <a:rPr lang="zh-CN" altLang="en-US" dirty="0"/>
              <a:t>。请在所有修改前和每次修改之后输出一个数，表示对应时刻最近的同色结点对的距离。</a:t>
            </a:r>
          </a:p>
          <a:p>
            <a:r>
              <a:rPr lang="zh-CN" altLang="en-US" dirty="0"/>
              <a:t>其中，距离定义为树上两点的最短路的距离。最短路按边的权值</a:t>
            </a:r>
            <a:r>
              <a:rPr lang="en-US" altLang="zh-CN" dirty="0" err="1"/>
              <a:t>wi</a:t>
            </a:r>
            <a:r>
              <a:rPr lang="zh-CN" altLang="en-US" dirty="0"/>
              <a:t>计算。</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和之前那个题差不多，对每个颜色分别开堆维护即可，大概就是</a:t>
            </a:r>
            <a:r>
              <a:rPr lang="en-US" altLang="zh-CN" dirty="0"/>
              <a:t>map &lt; int , </a:t>
            </a:r>
            <a:r>
              <a:rPr lang="en-US" altLang="zh-CN" dirty="0" err="1"/>
              <a:t>priority_queue</a:t>
            </a:r>
            <a:r>
              <a:rPr lang="en-US" altLang="zh-CN" dirty="0"/>
              <a:t> &lt; int &gt; &gt; </a:t>
            </a:r>
            <a:r>
              <a:rPr lang="zh-CN" altLang="en-US" dirty="0"/>
              <a:t>这样的写法</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Luogu6329 </a:t>
            </a:r>
            <a:r>
              <a:rPr lang="zh-CN" altLang="en-US" dirty="0"/>
              <a:t>震波</a:t>
            </a:r>
          </a:p>
        </p:txBody>
      </p:sp>
      <p:sp>
        <p:nvSpPr>
          <p:cNvPr id="3" name="内容占位符 2"/>
          <p:cNvSpPr>
            <a:spLocks noGrp="1"/>
          </p:cNvSpPr>
          <p:nvPr>
            <p:ph idx="1"/>
          </p:nvPr>
        </p:nvSpPr>
        <p:spPr/>
        <p:txBody>
          <a:bodyPr/>
          <a:lstStyle/>
          <a:p>
            <a:r>
              <a:rPr lang="zh-CN" altLang="en-US" dirty="0"/>
              <a:t>树，点权</a:t>
            </a:r>
            <a:endParaRPr lang="en-US" altLang="zh-CN" dirty="0"/>
          </a:p>
          <a:p>
            <a:r>
              <a:rPr lang="en-US" altLang="zh-CN" dirty="0"/>
              <a:t>1.</a:t>
            </a:r>
            <a:r>
              <a:rPr lang="zh-CN" altLang="en-US" dirty="0"/>
              <a:t>修改一个点的点权</a:t>
            </a:r>
            <a:endParaRPr lang="en-US" altLang="zh-CN" dirty="0"/>
          </a:p>
          <a:p>
            <a:r>
              <a:rPr lang="en-US" altLang="zh-CN" dirty="0"/>
              <a:t>2.</a:t>
            </a:r>
            <a:r>
              <a:rPr lang="zh-CN" altLang="en-US" dirty="0"/>
              <a:t>查询距离一个点</a:t>
            </a:r>
            <a:r>
              <a:rPr lang="en-US" altLang="zh-CN" dirty="0"/>
              <a:t>&lt;=k</a:t>
            </a:r>
            <a:r>
              <a:rPr lang="zh-CN" altLang="en-US" dirty="0"/>
              <a:t>的所有点的点权和</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裸题</a:t>
            </a:r>
            <a:endParaRPr lang="en-US" altLang="zh-CN" dirty="0"/>
          </a:p>
          <a:p>
            <a:r>
              <a:rPr lang="zh-CN" altLang="en-US" dirty="0"/>
              <a:t>开一个数据结构，维护离分治中心距离为</a:t>
            </a:r>
            <a:r>
              <a:rPr lang="en-US" altLang="zh-CN" dirty="0"/>
              <a:t>1…</a:t>
            </a:r>
            <a:r>
              <a:rPr lang="zh-CN" altLang="en-US" dirty="0"/>
              <a:t>的所有点的点权和</a:t>
            </a:r>
            <a:endParaRPr lang="en-US" altLang="zh-CN" dirty="0"/>
          </a:p>
          <a:p>
            <a:r>
              <a:rPr lang="zh-CN" altLang="en-US" dirty="0"/>
              <a:t>为了防止算重，可以再开一个数据结构，维护每个点到分治中心的父亲的负贡献即可差分掉</a:t>
            </a:r>
            <a:endParaRPr lang="en-US" altLang="zh-CN" dirty="0"/>
          </a:p>
          <a:p>
            <a:endParaRPr lang="en-US" altLang="zh-CN" dirty="0"/>
          </a:p>
          <a:p>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Bzoj4372 </a:t>
            </a:r>
            <a:r>
              <a:rPr lang="zh-CN" altLang="en-US" dirty="0"/>
              <a:t>烁烁的游戏</a:t>
            </a:r>
          </a:p>
        </p:txBody>
      </p:sp>
      <p:sp>
        <p:nvSpPr>
          <p:cNvPr id="3" name="内容占位符 2"/>
          <p:cNvSpPr>
            <a:spLocks noGrp="1"/>
          </p:cNvSpPr>
          <p:nvPr>
            <p:ph idx="1"/>
          </p:nvPr>
        </p:nvSpPr>
        <p:spPr/>
        <p:txBody>
          <a:bodyPr/>
          <a:lstStyle/>
          <a:p>
            <a:r>
              <a:rPr lang="zh-CN" altLang="en-US" dirty="0"/>
              <a:t>树，点权</a:t>
            </a:r>
            <a:endParaRPr lang="en-US" altLang="zh-CN" dirty="0"/>
          </a:p>
          <a:p>
            <a:r>
              <a:rPr lang="en-US" altLang="zh-CN" dirty="0"/>
              <a:t>1.</a:t>
            </a:r>
            <a:r>
              <a:rPr lang="zh-CN" altLang="en-US" dirty="0"/>
              <a:t>修改距离一个点</a:t>
            </a:r>
            <a:r>
              <a:rPr lang="en-US" altLang="zh-CN" dirty="0"/>
              <a:t>&lt;=k</a:t>
            </a:r>
            <a:r>
              <a:rPr lang="zh-CN" altLang="en-US" dirty="0"/>
              <a:t>的所有点的点权和</a:t>
            </a:r>
            <a:endParaRPr lang="en-US" altLang="zh-CN" dirty="0"/>
          </a:p>
          <a:p>
            <a:r>
              <a:rPr lang="en-US" altLang="zh-CN" dirty="0"/>
              <a:t>2.</a:t>
            </a:r>
            <a:r>
              <a:rPr lang="zh-CN" altLang="en-US" dirty="0"/>
              <a:t>查询一个点的点权</a:t>
            </a:r>
          </a:p>
          <a:p>
            <a:endParaRPr lang="zh-CN"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和前一题有啥区别</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Luogu5311 [Ynoi2011]</a:t>
            </a:r>
            <a:r>
              <a:rPr lang="zh-CN" altLang="en-US" dirty="0"/>
              <a:t>成都七中</a:t>
            </a:r>
          </a:p>
        </p:txBody>
      </p:sp>
      <p:sp>
        <p:nvSpPr>
          <p:cNvPr id="3" name="内容占位符 2"/>
          <p:cNvSpPr>
            <a:spLocks noGrp="1"/>
          </p:cNvSpPr>
          <p:nvPr>
            <p:ph idx="1"/>
          </p:nvPr>
        </p:nvSpPr>
        <p:spPr/>
        <p:txBody>
          <a:bodyPr/>
          <a:lstStyle/>
          <a:p>
            <a:r>
              <a:rPr lang="zh-CN" altLang="en-US" dirty="0"/>
              <a:t>音无彩名给了你一棵</a:t>
            </a:r>
            <a:r>
              <a:rPr lang="en-US" altLang="zh-CN" dirty="0"/>
              <a:t>n</a:t>
            </a:r>
            <a:r>
              <a:rPr lang="zh-CN" altLang="en-US" dirty="0"/>
              <a:t>个节点的树，每个节点有一种颜色，有</a:t>
            </a:r>
            <a:r>
              <a:rPr lang="en-US" altLang="zh-CN" dirty="0"/>
              <a:t>m</a:t>
            </a:r>
            <a:r>
              <a:rPr lang="zh-CN" altLang="en-US" dirty="0"/>
              <a:t>次查询操作</a:t>
            </a:r>
          </a:p>
          <a:p>
            <a:r>
              <a:rPr lang="zh-CN" altLang="en-US" dirty="0"/>
              <a:t>查询操作给定参数</a:t>
            </a:r>
            <a:r>
              <a:rPr lang="en-US" altLang="zh-CN" dirty="0"/>
              <a:t>l r x</a:t>
            </a:r>
            <a:r>
              <a:rPr lang="zh-CN" altLang="en-US" dirty="0"/>
              <a:t>，需输出：</a:t>
            </a:r>
          </a:p>
          <a:p>
            <a:r>
              <a:rPr lang="zh-CN" altLang="en-US" dirty="0"/>
              <a:t>将树中编号在</a:t>
            </a:r>
            <a:r>
              <a:rPr lang="en-US" altLang="zh-CN" dirty="0"/>
              <a:t>[</a:t>
            </a:r>
            <a:r>
              <a:rPr lang="en-US" altLang="zh-CN" dirty="0" err="1"/>
              <a:t>l,r</a:t>
            </a:r>
            <a:r>
              <a:rPr lang="en-US" altLang="zh-CN" dirty="0"/>
              <a:t>]</a:t>
            </a:r>
            <a:r>
              <a:rPr lang="zh-CN" altLang="en-US" dirty="0"/>
              <a:t>内的所有节点保留，</a:t>
            </a:r>
            <a:r>
              <a:rPr lang="en-US" altLang="zh-CN" dirty="0"/>
              <a:t>x</a:t>
            </a:r>
            <a:r>
              <a:rPr lang="zh-CN" altLang="en-US" dirty="0"/>
              <a:t>所在联通块中颜色种类数</a:t>
            </a:r>
          </a:p>
          <a:p>
            <a:r>
              <a:rPr lang="zh-CN" altLang="en-US" dirty="0"/>
              <a:t>每次查询操作独立</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每次查询的时候</a:t>
            </a:r>
            <a:endParaRPr lang="en-US" altLang="zh-CN" dirty="0"/>
          </a:p>
          <a:p>
            <a:r>
              <a:rPr lang="zh-CN" altLang="en-US" dirty="0"/>
              <a:t>考虑在点分树上找到深度最浅的一个点，满足这个点被保留区间点</a:t>
            </a:r>
            <a:r>
              <a:rPr lang="en-US" altLang="zh-CN" dirty="0"/>
              <a:t>x</a:t>
            </a:r>
            <a:r>
              <a:rPr lang="zh-CN" altLang="en-US" dirty="0"/>
              <a:t>所在连通块包含</a:t>
            </a:r>
            <a:endParaRPr lang="en-US" altLang="zh-CN" dirty="0"/>
          </a:p>
          <a:p>
            <a:r>
              <a:rPr lang="zh-CN" altLang="en-US" dirty="0"/>
              <a:t>这个节点一定能被找到</a:t>
            </a:r>
            <a:endParaRPr lang="en-US" altLang="zh-CN" dirty="0"/>
          </a:p>
          <a:p>
            <a:r>
              <a:rPr lang="zh-CN" altLang="en-US" dirty="0"/>
              <a:t>然后我们可以把根固定为这个点来进行统计</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转换为</a:t>
            </a:r>
            <a:endParaRPr lang="en-US" altLang="zh-CN" dirty="0"/>
          </a:p>
          <a:p>
            <a:r>
              <a:rPr lang="zh-CN" altLang="en-US" dirty="0"/>
              <a:t>给定一棵有根树</a:t>
            </a:r>
            <a:endParaRPr lang="en-US" altLang="zh-CN" dirty="0"/>
          </a:p>
          <a:p>
            <a:r>
              <a:rPr lang="zh-CN" altLang="en-US" dirty="0"/>
              <a:t>每次查询保留区间点，根所在连通块的颜色数</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对每个颜色分别考虑贡献</a:t>
            </a:r>
            <a:endParaRPr lang="en-US" altLang="zh-CN" dirty="0"/>
          </a:p>
          <a:p>
            <a:r>
              <a:rPr lang="zh-CN" altLang="en-US" dirty="0"/>
              <a:t>一个点在保留区间颜色的时候和根连通等价于这个点到根路径上</a:t>
            </a:r>
            <a:r>
              <a:rPr lang="en-US" altLang="zh-CN" dirty="0"/>
              <a:t>[</a:t>
            </a:r>
            <a:r>
              <a:rPr lang="en-US" altLang="zh-CN" dirty="0" err="1"/>
              <a:t>min,max</a:t>
            </a:r>
            <a:r>
              <a:rPr lang="en-US" altLang="zh-CN" dirty="0"/>
              <a:t>]</a:t>
            </a:r>
            <a:r>
              <a:rPr lang="zh-CN" altLang="en-US" dirty="0"/>
              <a:t>的区间是区间</a:t>
            </a:r>
            <a:r>
              <a:rPr lang="en-US" altLang="zh-CN" dirty="0"/>
              <a:t>[</a:t>
            </a:r>
            <a:r>
              <a:rPr lang="en-US" altLang="zh-CN" dirty="0" err="1"/>
              <a:t>l,r</a:t>
            </a:r>
            <a:r>
              <a:rPr lang="en-US" altLang="zh-CN" dirty="0"/>
              <a:t>]</a:t>
            </a:r>
            <a:r>
              <a:rPr lang="zh-CN" altLang="en-US" dirty="0"/>
              <a:t>的子区间</a:t>
            </a:r>
            <a:endParaRPr lang="en-US" altLang="zh-CN" dirty="0"/>
          </a:p>
          <a:p>
            <a:r>
              <a:rPr lang="zh-CN" altLang="en-US" dirty="0"/>
              <a:t>问题就转化为了，平面上有若干个点，询问某个点左下角的点的颜色数</a:t>
            </a:r>
            <a:endParaRPr lang="en-US" altLang="zh-CN" dirty="0"/>
          </a:p>
          <a:p>
            <a:r>
              <a:rPr lang="zh-CN" altLang="en-US" dirty="0"/>
              <a:t>这个可以离线</a:t>
            </a:r>
            <a:r>
              <a:rPr lang="en-US" altLang="zh-CN" dirty="0"/>
              <a:t>O( </a:t>
            </a:r>
            <a:r>
              <a:rPr lang="en-US" altLang="zh-CN" dirty="0" err="1"/>
              <a:t>logn</a:t>
            </a:r>
            <a:r>
              <a:rPr lang="en-US" altLang="zh-CN" dirty="0"/>
              <a:t> )</a:t>
            </a:r>
            <a:r>
              <a:rPr lang="zh-CN" altLang="en-US" dirty="0"/>
              <a:t>解决，前面点分治是</a:t>
            </a:r>
            <a:r>
              <a:rPr lang="en-US" altLang="zh-CN" dirty="0"/>
              <a:t>O( </a:t>
            </a:r>
            <a:r>
              <a:rPr lang="en-US" altLang="zh-CN" dirty="0" err="1"/>
              <a:t>logn</a:t>
            </a:r>
            <a:r>
              <a:rPr lang="en-US" altLang="zh-CN" dirty="0"/>
              <a:t> )</a:t>
            </a:r>
            <a:r>
              <a:rPr lang="zh-CN" altLang="en-US" dirty="0"/>
              <a:t>代价</a:t>
            </a:r>
            <a:endParaRPr lang="en-US" altLang="zh-CN" dirty="0"/>
          </a:p>
          <a:p>
            <a:endParaRPr lang="en-US" altLang="zh-CN" dirty="0"/>
          </a:p>
          <a:p>
            <a:r>
              <a:rPr lang="zh-CN" altLang="en-US" dirty="0"/>
              <a:t>总复杂度</a:t>
            </a:r>
            <a:r>
              <a:rPr lang="en-US" altLang="zh-CN" dirty="0"/>
              <a:t>O( nlog^2n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floj307 </a:t>
            </a:r>
            <a:r>
              <a:rPr lang="zh-CN" altLang="en-US" dirty="0"/>
              <a:t>不可知圆环</a:t>
            </a:r>
          </a:p>
        </p:txBody>
      </p:sp>
      <p:pic>
        <p:nvPicPr>
          <p:cNvPr id="68610" name="Picture 2"/>
          <p:cNvPicPr>
            <a:picLocks noGrp="1" noChangeAspect="1" noChangeArrowheads="1"/>
          </p:cNvPicPr>
          <p:nvPr>
            <p:ph idx="1"/>
          </p:nvPr>
        </p:nvPicPr>
        <p:blipFill>
          <a:blip r:embed="rId2" cstate="print"/>
          <a:srcRect/>
          <a:stretch>
            <a:fillRect/>
          </a:stretch>
        </p:blipFill>
        <p:spPr bwMode="auto">
          <a:xfrm>
            <a:off x="825674" y="1935755"/>
            <a:ext cx="10515600" cy="1400403"/>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348B05-CFFB-4CDD-A21C-3D1C6A8AB710}"/>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C4E69C9-BAA7-4A53-9E36-71C1CAB2BB17}"/>
              </a:ext>
            </a:extLst>
          </p:cNvPr>
          <p:cNvSpPr>
            <a:spLocks noGrp="1"/>
          </p:cNvSpPr>
          <p:nvPr>
            <p:ph idx="1"/>
          </p:nvPr>
        </p:nvSpPr>
        <p:spPr/>
        <p:txBody>
          <a:bodyPr/>
          <a:lstStyle/>
          <a:p>
            <a:r>
              <a:rPr lang="zh-CN" altLang="en-US" dirty="0"/>
              <a:t>如何合并两个子图的答案？</a:t>
            </a:r>
            <a:endParaRPr lang="en-US" altLang="zh-CN" dirty="0"/>
          </a:p>
          <a:p>
            <a:r>
              <a:rPr lang="en-US" altLang="zh-CN" dirty="0"/>
              <a:t>f[</a:t>
            </a:r>
            <a:r>
              <a:rPr lang="en-US" altLang="zh-CN" dirty="0" err="1"/>
              <a:t>i</a:t>
            </a:r>
            <a:r>
              <a:rPr lang="en-US" altLang="zh-CN" dirty="0"/>
              <a:t>]</a:t>
            </a:r>
            <a:r>
              <a:rPr lang="zh-CN" altLang="en-US" dirty="0"/>
              <a:t>表示合并上来的连通块大小为</a:t>
            </a:r>
            <a:r>
              <a:rPr lang="en-US" altLang="zh-CN" dirty="0" err="1"/>
              <a:t>i</a:t>
            </a:r>
            <a:r>
              <a:rPr lang="zh-CN" altLang="en-US" dirty="0"/>
              <a:t>的方案数</a:t>
            </a:r>
            <a:endParaRPr lang="en-US" altLang="zh-CN" dirty="0"/>
          </a:p>
          <a:p>
            <a:r>
              <a:rPr lang="zh-CN" altLang="en-US" dirty="0"/>
              <a:t>用</a:t>
            </a:r>
            <a:r>
              <a:rPr lang="en-US" altLang="zh-CN" dirty="0"/>
              <a:t>f1</a:t>
            </a:r>
            <a:r>
              <a:rPr lang="zh-CN" altLang="en-US" dirty="0"/>
              <a:t>和</a:t>
            </a:r>
            <a:r>
              <a:rPr lang="en-US" altLang="zh-CN" dirty="0"/>
              <a:t>f2</a:t>
            </a:r>
            <a:r>
              <a:rPr lang="zh-CN" altLang="en-US" dirty="0"/>
              <a:t>合并出</a:t>
            </a:r>
            <a:r>
              <a:rPr lang="en-US" altLang="zh-CN" dirty="0"/>
              <a:t>g</a:t>
            </a:r>
            <a:r>
              <a:rPr lang="zh-CN" altLang="en-US" dirty="0"/>
              <a:t>：</a:t>
            </a:r>
            <a:endParaRPr lang="en-US" altLang="zh-CN" dirty="0"/>
          </a:p>
          <a:p>
            <a:r>
              <a:rPr lang="en-US" altLang="zh-CN" dirty="0"/>
              <a:t>g[</a:t>
            </a:r>
            <a:r>
              <a:rPr lang="en-US" altLang="zh-CN" dirty="0" err="1"/>
              <a:t>i</a:t>
            </a:r>
            <a:r>
              <a:rPr lang="en-US" altLang="zh-CN" dirty="0"/>
              <a:t>] = sigma f1[</a:t>
            </a:r>
            <a:r>
              <a:rPr lang="en-US" altLang="zh-CN" dirty="0" err="1"/>
              <a:t>i</a:t>
            </a:r>
            <a:r>
              <a:rPr lang="en-US" altLang="zh-CN" dirty="0"/>
              <a:t>]+f2[</a:t>
            </a:r>
            <a:r>
              <a:rPr lang="en-US" altLang="zh-CN" dirty="0" err="1"/>
              <a:t>i</a:t>
            </a:r>
            <a:r>
              <a:rPr lang="en-US" altLang="zh-CN" dirty="0"/>
              <a:t>-j]</a:t>
            </a:r>
          </a:p>
          <a:p>
            <a:r>
              <a:rPr lang="zh-CN" altLang="en-US" dirty="0"/>
              <a:t>这个实际上就是</a:t>
            </a:r>
            <a:endParaRPr lang="en-US" altLang="zh-CN" dirty="0"/>
          </a:p>
          <a:p>
            <a:r>
              <a:rPr lang="en-US" altLang="zh-CN" dirty="0"/>
              <a:t>for( </a:t>
            </a:r>
            <a:r>
              <a:rPr lang="en-US" altLang="zh-CN" dirty="0" err="1"/>
              <a:t>i</a:t>
            </a:r>
            <a:r>
              <a:rPr lang="en-US" altLang="zh-CN" dirty="0"/>
              <a:t> , j ) g[</a:t>
            </a:r>
            <a:r>
              <a:rPr lang="en-US" altLang="zh-CN" dirty="0" err="1"/>
              <a:t>i+j</a:t>
            </a:r>
            <a:r>
              <a:rPr lang="en-US" altLang="zh-CN" dirty="0"/>
              <a:t>] += f1[</a:t>
            </a:r>
            <a:r>
              <a:rPr lang="en-US" altLang="zh-CN" dirty="0" err="1"/>
              <a:t>i</a:t>
            </a:r>
            <a:r>
              <a:rPr lang="en-US" altLang="zh-CN" dirty="0"/>
              <a:t>] + f2[j]</a:t>
            </a:r>
          </a:p>
          <a:p>
            <a:r>
              <a:rPr lang="zh-CN" altLang="en-US" dirty="0"/>
              <a:t>是一个卷积形式，考虑树分治</a:t>
            </a:r>
            <a:r>
              <a:rPr lang="en-US" altLang="zh-CN" dirty="0"/>
              <a:t>+FFT</a:t>
            </a:r>
            <a:r>
              <a:rPr lang="zh-CN" altLang="en-US" dirty="0"/>
              <a:t>维护</a:t>
            </a:r>
          </a:p>
        </p:txBody>
      </p:sp>
    </p:spTree>
    <p:extLst>
      <p:ext uri="{BB962C8B-B14F-4D97-AF65-F5344CB8AC3E}">
        <p14:creationId xmlns:p14="http://schemas.microsoft.com/office/powerpoint/2010/main" val="1251582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处理树的问题通常可以考虑分治，而点分治在这道题中会有一些不便，考虑进行链分治。</a:t>
            </a:r>
          </a:p>
          <a:p>
            <a:r>
              <a:rPr lang="zh-CN" altLang="en-US" dirty="0"/>
              <a:t>先对树进行重链剖分，每次处理一条重链。</a:t>
            </a:r>
          </a:p>
          <a:p>
            <a:r>
              <a:rPr lang="zh-CN" altLang="en-US" dirty="0"/>
              <a:t>先递归下去求出每个轻儿子的答案数组。对于一个重链上的点，合并其轻儿子可以用分治 </a:t>
            </a:r>
            <a:r>
              <a:rPr lang="en-US" altLang="zh-CN" dirty="0"/>
              <a:t>FFT </a:t>
            </a:r>
            <a:r>
              <a:rPr lang="zh-CN" altLang="en-US" dirty="0"/>
              <a:t>做到 </a:t>
            </a:r>
            <a:r>
              <a:rPr lang="en-US" altLang="zh-CN" dirty="0"/>
              <a:t>O( nlog^2n )</a:t>
            </a:r>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这样每个重链上的点都有一个答案数组。</a:t>
            </a:r>
          </a:p>
          <a:p>
            <a:r>
              <a:rPr lang="zh-CN" altLang="en-US" dirty="0"/>
              <a:t>考虑合并重链上的点。如果按深度从小到大对重链编号，则连通块在重链上的部分一定是一段前缀，可以对重链进行分治 </a:t>
            </a:r>
            <a:r>
              <a:rPr lang="en-US" altLang="zh-CN" dirty="0"/>
              <a:t>FFT</a:t>
            </a:r>
            <a:r>
              <a:rPr lang="zh-CN" altLang="en-US" dirty="0"/>
              <a:t>。一个前缀要么是左半的一部分，要么是左半加右半的一部分，所以分治时可以维护两个数组，一个是包含左端点的答案，一个是同时包含左右端点的答案。</a:t>
            </a:r>
          </a:p>
          <a:p>
            <a:r>
              <a:rPr lang="zh-CN" altLang="en-US" dirty="0"/>
              <a:t>时间复杂度为 </a:t>
            </a:r>
            <a:r>
              <a:rPr lang="en-US" altLang="zh-CN" dirty="0"/>
              <a:t>O( nlog^3n )</a:t>
            </a:r>
            <a:r>
              <a:rPr lang="zh-CN" altLang="en-US" dirty="0"/>
              <a:t>，但常数很小。</a:t>
            </a:r>
          </a:p>
          <a:p>
            <a:endParaRPr lang="zh-CN"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C1F7EB-AAF5-4F1F-AE84-06AA1C2C3364}"/>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C83058D-346A-4DD3-B169-700BB6E7C663}"/>
              </a:ext>
            </a:extLst>
          </p:cNvPr>
          <p:cNvSpPr>
            <a:spLocks noGrp="1"/>
          </p:cNvSpPr>
          <p:nvPr>
            <p:ph idx="1"/>
          </p:nvPr>
        </p:nvSpPr>
        <p:spPr/>
        <p:txBody>
          <a:bodyPr/>
          <a:lstStyle/>
          <a:p>
            <a:r>
              <a:rPr lang="zh-CN" altLang="en-US" dirty="0"/>
              <a:t>树分治</a:t>
            </a:r>
            <a:r>
              <a:rPr lang="en-US" altLang="zh-CN" dirty="0"/>
              <a:t>+</a:t>
            </a:r>
            <a:r>
              <a:rPr lang="zh-CN" altLang="en-US" dirty="0"/>
              <a:t>重链分治我们会想到什么？</a:t>
            </a:r>
            <a:endParaRPr lang="en-US" altLang="zh-CN" dirty="0"/>
          </a:p>
          <a:p>
            <a:r>
              <a:rPr lang="zh-CN" altLang="en-US" dirty="0"/>
              <a:t>树链剖分</a:t>
            </a:r>
            <a:endParaRPr lang="en-US" altLang="zh-CN" dirty="0"/>
          </a:p>
          <a:p>
            <a:r>
              <a:rPr lang="zh-CN" altLang="en-US" dirty="0"/>
              <a:t>树链剖分是</a:t>
            </a:r>
            <a:r>
              <a:rPr lang="en-US" altLang="zh-CN" dirty="0"/>
              <a:t>2log</a:t>
            </a:r>
            <a:r>
              <a:rPr lang="zh-CN" altLang="en-US" dirty="0"/>
              <a:t>的，因为划分不均匀</a:t>
            </a:r>
            <a:endParaRPr lang="en-US" altLang="zh-CN" dirty="0"/>
          </a:p>
          <a:p>
            <a:r>
              <a:rPr lang="zh-CN" altLang="en-US" dirty="0"/>
              <a:t>可以使用更优的结构做到</a:t>
            </a:r>
            <a:r>
              <a:rPr lang="en-US" altLang="zh-CN" dirty="0"/>
              <a:t>1log</a:t>
            </a:r>
          </a:p>
          <a:p>
            <a:r>
              <a:rPr lang="zh-CN" altLang="en-US" dirty="0"/>
              <a:t>于是这题可以做到</a:t>
            </a:r>
            <a:r>
              <a:rPr lang="en-US" altLang="zh-CN" dirty="0"/>
              <a:t>2log</a:t>
            </a:r>
          </a:p>
        </p:txBody>
      </p:sp>
    </p:spTree>
    <p:extLst>
      <p:ext uri="{BB962C8B-B14F-4D97-AF65-F5344CB8AC3E}">
        <p14:creationId xmlns:p14="http://schemas.microsoft.com/office/powerpoint/2010/main" val="4653906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静态</a:t>
            </a:r>
            <a:r>
              <a:rPr lang="en-US" altLang="zh-CN" dirty="0" err="1"/>
              <a:t>lct</a:t>
            </a:r>
            <a:endParaRPr lang="en-US" altLang="zh-CN" dirty="0"/>
          </a:p>
        </p:txBody>
      </p:sp>
      <p:sp>
        <p:nvSpPr>
          <p:cNvPr id="3" name="内容占位符 2"/>
          <p:cNvSpPr>
            <a:spLocks noGrp="1"/>
          </p:cNvSpPr>
          <p:nvPr>
            <p:ph idx="1"/>
          </p:nvPr>
        </p:nvSpPr>
        <p:spPr/>
        <p:txBody>
          <a:bodyPr/>
          <a:lstStyle/>
          <a:p>
            <a:r>
              <a:rPr lang="zh-CN" altLang="en-US" dirty="0"/>
              <a:t>很多问题并不涉及到树形态的修改，所以用</a:t>
            </a:r>
            <a:r>
              <a:rPr lang="en-US" altLang="zh-CN" dirty="0" err="1"/>
              <a:t>lct</a:t>
            </a:r>
            <a:r>
              <a:rPr lang="zh-CN" altLang="en-US" dirty="0"/>
              <a:t>维护会常数比较大</a:t>
            </a:r>
            <a:endParaRPr lang="en-US" altLang="zh-CN" dirty="0"/>
          </a:p>
          <a:p>
            <a:r>
              <a:rPr lang="zh-CN" altLang="en-US" dirty="0"/>
              <a:t>可以考虑将</a:t>
            </a:r>
            <a:r>
              <a:rPr lang="en-US" altLang="zh-CN" dirty="0" err="1"/>
              <a:t>lct</a:t>
            </a:r>
            <a:r>
              <a:rPr lang="zh-CN" altLang="en-US" dirty="0"/>
              <a:t>给</a:t>
            </a:r>
            <a:r>
              <a:rPr lang="en-US" altLang="zh-CN" dirty="0"/>
              <a:t>”</a:t>
            </a:r>
            <a:r>
              <a:rPr lang="zh-CN" altLang="en-US" dirty="0"/>
              <a:t>静态化</a:t>
            </a:r>
            <a:r>
              <a:rPr lang="en-US" altLang="zh-CN" dirty="0"/>
              <a:t>”</a:t>
            </a:r>
          </a:p>
          <a:p>
            <a:r>
              <a:rPr lang="zh-CN" altLang="en-US" dirty="0"/>
              <a:t>发现</a:t>
            </a:r>
            <a:r>
              <a:rPr lang="en-US" altLang="zh-CN" dirty="0"/>
              <a:t>HLD</a:t>
            </a:r>
            <a:r>
              <a:rPr lang="zh-CN" altLang="en-US" dirty="0"/>
              <a:t>的问题是虽然跳轻边的次数是</a:t>
            </a:r>
            <a:r>
              <a:rPr lang="en-US" altLang="zh-CN" dirty="0"/>
              <a:t>O( </a:t>
            </a:r>
            <a:r>
              <a:rPr lang="en-US" altLang="zh-CN" dirty="0" err="1"/>
              <a:t>logn</a:t>
            </a:r>
            <a:r>
              <a:rPr lang="en-US" altLang="zh-CN" dirty="0"/>
              <a:t> )</a:t>
            </a:r>
            <a:r>
              <a:rPr lang="zh-CN" altLang="en-US" dirty="0"/>
              <a:t>的，但是在重链上表现不佳</a:t>
            </a:r>
            <a:endParaRPr lang="en-US" altLang="zh-CN" dirty="0"/>
          </a:p>
          <a:p>
            <a:r>
              <a:rPr lang="zh-CN" altLang="en-US" dirty="0"/>
              <a:t>因为</a:t>
            </a:r>
            <a:r>
              <a:rPr lang="en-US" altLang="zh-CN" dirty="0"/>
              <a:t>HLD</a:t>
            </a:r>
            <a:r>
              <a:rPr lang="zh-CN" altLang="en-US" dirty="0"/>
              <a:t>是对于每条重链局部平衡的，并不能和全局的结构很好地配合起来</a:t>
            </a:r>
            <a:endParaRPr lang="en-US" altLang="zh-CN" dirty="0"/>
          </a:p>
          <a:p>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静态</a:t>
            </a:r>
            <a:r>
              <a:rPr lang="en-US" altLang="zh-CN" dirty="0" err="1"/>
              <a:t>lct</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对于重链我们不建一个平衡的线段树，而是建一个基于</a:t>
            </a:r>
            <a:r>
              <a:rPr lang="en-US" altLang="zh-CN" dirty="0"/>
              <a:t>biased dictionary problem</a:t>
            </a:r>
            <a:r>
              <a:rPr lang="zh-CN" altLang="en-US" dirty="0"/>
              <a:t>的</a:t>
            </a:r>
            <a:r>
              <a:rPr lang="en-US" altLang="zh-CN" dirty="0" err="1"/>
              <a:t>bst</a:t>
            </a:r>
            <a:endParaRPr lang="en-US" altLang="zh-CN" dirty="0"/>
          </a:p>
          <a:p>
            <a:r>
              <a:rPr lang="zh-CN" altLang="en-US" dirty="0"/>
              <a:t>将每个节点赋予额外权值为其轻儿子子树</a:t>
            </a:r>
            <a:r>
              <a:rPr lang="en-US" altLang="zh-CN" dirty="0"/>
              <a:t>size</a:t>
            </a:r>
            <a:r>
              <a:rPr lang="zh-CN" altLang="en-US" dirty="0"/>
              <a:t>和</a:t>
            </a:r>
            <a:r>
              <a:rPr lang="en-US" altLang="zh-CN" dirty="0"/>
              <a:t>+1</a:t>
            </a:r>
          </a:p>
          <a:p>
            <a:r>
              <a:rPr lang="zh-CN" altLang="en-US" dirty="0"/>
              <a:t>对于每条重链我们找该重链的带权重心，以该节点作为</a:t>
            </a:r>
            <a:r>
              <a:rPr lang="en-US" altLang="zh-CN" dirty="0" err="1"/>
              <a:t>bst</a:t>
            </a:r>
            <a:r>
              <a:rPr lang="zh-CN" altLang="en-US" dirty="0"/>
              <a:t>的根，两边做为左右子树建</a:t>
            </a:r>
            <a:r>
              <a:rPr lang="en-US" altLang="zh-CN" dirty="0" err="1"/>
              <a:t>bst</a:t>
            </a:r>
            <a:endParaRPr lang="en-US" altLang="zh-CN" dirty="0"/>
          </a:p>
          <a:p>
            <a:r>
              <a:rPr lang="zh-CN" altLang="en-US" dirty="0"/>
              <a:t>轻边不改变</a:t>
            </a:r>
            <a:endParaRPr lang="en-US" altLang="zh-CN" dirty="0"/>
          </a:p>
          <a:p>
            <a:r>
              <a:rPr lang="zh-CN" altLang="en-US" dirty="0"/>
              <a:t>可以证明这样的结构我们每次跳</a:t>
            </a:r>
            <a:r>
              <a:rPr lang="en-US" altLang="zh-CN" dirty="0"/>
              <a:t>a</a:t>
            </a:r>
            <a:r>
              <a:rPr lang="zh-CN" altLang="en-US" dirty="0"/>
              <a:t>层，子树</a:t>
            </a:r>
            <a:r>
              <a:rPr lang="en-US" altLang="zh-CN" dirty="0"/>
              <a:t>size</a:t>
            </a:r>
            <a:r>
              <a:rPr lang="zh-CN" altLang="en-US" dirty="0"/>
              <a:t>一定会增大</a:t>
            </a:r>
            <a:r>
              <a:rPr lang="en-US" altLang="zh-CN" dirty="0"/>
              <a:t>1/b</a:t>
            </a:r>
            <a:r>
              <a:rPr lang="zh-CN" altLang="en-US" dirty="0"/>
              <a:t>，其中</a:t>
            </a:r>
            <a:r>
              <a:rPr lang="en-US" altLang="zh-CN" dirty="0"/>
              <a:t>a</a:t>
            </a:r>
            <a:r>
              <a:rPr lang="zh-CN" altLang="en-US" dirty="0"/>
              <a:t>和</a:t>
            </a:r>
            <a:r>
              <a:rPr lang="en-US" altLang="zh-CN" dirty="0"/>
              <a:t>b</a:t>
            </a:r>
            <a:r>
              <a:rPr lang="zh-CN" altLang="en-US" dirty="0"/>
              <a:t>是两个常数，好像是</a:t>
            </a:r>
            <a:r>
              <a:rPr lang="en-US" altLang="zh-CN" dirty="0" err="1"/>
              <a:t>bst</a:t>
            </a:r>
            <a:r>
              <a:rPr lang="zh-CN" altLang="en-US" dirty="0"/>
              <a:t>上跳三层一定增大一倍，所以深度是</a:t>
            </a:r>
            <a:r>
              <a:rPr lang="en-US" altLang="zh-CN" dirty="0"/>
              <a:t>O( </a:t>
            </a:r>
            <a:r>
              <a:rPr lang="en-US" altLang="zh-CN" dirty="0" err="1"/>
              <a:t>logn</a:t>
            </a:r>
            <a:r>
              <a:rPr lang="en-US" altLang="zh-CN" dirty="0"/>
              <a:t> )</a:t>
            </a:r>
            <a:r>
              <a:rPr lang="zh-CN" altLang="en-US" dirty="0"/>
              <a:t>的</a:t>
            </a:r>
            <a:endParaRPr lang="en-US" altLang="zh-CN" dirty="0"/>
          </a:p>
          <a:p>
            <a:r>
              <a:rPr lang="zh-CN" altLang="en-US" dirty="0"/>
              <a:t>这个挺好写的，缺点是静态结构无法动态改变树的形态</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Luogu5314 [Ynoi2011]ODT</a:t>
            </a:r>
          </a:p>
        </p:txBody>
      </p:sp>
      <p:sp>
        <p:nvSpPr>
          <p:cNvPr id="3" name="内容占位符 2"/>
          <p:cNvSpPr>
            <a:spLocks noGrp="1"/>
          </p:cNvSpPr>
          <p:nvPr>
            <p:ph idx="1"/>
          </p:nvPr>
        </p:nvSpPr>
        <p:spPr/>
        <p:txBody>
          <a:bodyPr/>
          <a:lstStyle/>
          <a:p>
            <a:r>
              <a:rPr lang="zh-CN" altLang="en-US" dirty="0"/>
              <a:t>给一棵树，支持：</a:t>
            </a:r>
            <a:endParaRPr lang="en-US" altLang="zh-CN" dirty="0"/>
          </a:p>
          <a:p>
            <a:r>
              <a:rPr lang="en-US" altLang="zh-CN" dirty="0"/>
              <a:t>1.</a:t>
            </a:r>
            <a:r>
              <a:rPr lang="zh-CN" altLang="en-US" dirty="0"/>
              <a:t>把一条链上所有点加上</a:t>
            </a:r>
            <a:r>
              <a:rPr lang="en-US" altLang="zh-CN" dirty="0"/>
              <a:t>k</a:t>
            </a:r>
          </a:p>
          <a:p>
            <a:r>
              <a:rPr lang="en-US" altLang="zh-CN" dirty="0"/>
              <a:t>2.</a:t>
            </a:r>
            <a:r>
              <a:rPr lang="zh-CN" altLang="en-US" dirty="0"/>
              <a:t>查询距离一个点</a:t>
            </a:r>
            <a:r>
              <a:rPr lang="en-US" altLang="zh-CN" dirty="0"/>
              <a:t>&lt;=1</a:t>
            </a:r>
            <a:r>
              <a:rPr lang="zh-CN" altLang="en-US" dirty="0"/>
              <a:t>的所有点的点权</a:t>
            </a:r>
            <a:r>
              <a:rPr lang="en-US" altLang="zh-CN" dirty="0"/>
              <a:t>kth</a:t>
            </a:r>
          </a:p>
          <a:p>
            <a:endParaRPr lang="en-US" altLang="zh-CN"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Luogu5314 [Ynoi2011]ODT</a:t>
            </a:r>
            <a:endParaRPr lang="zh-CN" altLang="en-US" dirty="0"/>
          </a:p>
        </p:txBody>
      </p:sp>
      <p:sp>
        <p:nvSpPr>
          <p:cNvPr id="3" name="内容占位符 2"/>
          <p:cNvSpPr>
            <a:spLocks noGrp="1"/>
          </p:cNvSpPr>
          <p:nvPr>
            <p:ph idx="1"/>
          </p:nvPr>
        </p:nvSpPr>
        <p:spPr/>
        <p:txBody>
          <a:bodyPr/>
          <a:lstStyle/>
          <a:p>
            <a:r>
              <a:rPr lang="zh-CN" altLang="en-US" dirty="0"/>
              <a:t>对这题的评价：</a:t>
            </a:r>
            <a:r>
              <a:rPr lang="en-US" altLang="zh-CN" dirty="0"/>
              <a:t>(5-8)/11</a:t>
            </a:r>
            <a:endParaRPr lang="zh-CN" alt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暴力</a:t>
            </a:r>
            <a:endParaRPr lang="en-US" altLang="zh-CN" dirty="0"/>
          </a:p>
          <a:p>
            <a:endParaRPr lang="en-US" altLang="zh-CN" dirty="0"/>
          </a:p>
          <a:p>
            <a:endParaRPr lang="en-US" altLang="zh-CN" dirty="0"/>
          </a:p>
          <a:p>
            <a:r>
              <a:rPr lang="zh-CN" altLang="en-US" dirty="0"/>
              <a:t>总复杂度</a:t>
            </a:r>
            <a:r>
              <a:rPr lang="en-US" altLang="zh-CN" dirty="0"/>
              <a:t>O( nm )</a:t>
            </a:r>
          </a:p>
          <a:p>
            <a:r>
              <a:rPr lang="zh-CN" altLang="en-US" dirty="0"/>
              <a:t>期望得分：</a:t>
            </a:r>
            <a:r>
              <a:rPr lang="en-US" dirty="0"/>
              <a:t>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对点的度数进行根号分治</a:t>
            </a:r>
            <a:endParaRPr lang="en-US" altLang="zh-CN" dirty="0"/>
          </a:p>
          <a:p>
            <a:r>
              <a:rPr lang="zh-CN" altLang="en-US" dirty="0"/>
              <a:t>度数</a:t>
            </a:r>
            <a:r>
              <a:rPr lang="en-US" altLang="zh-CN" dirty="0"/>
              <a:t>&gt;</a:t>
            </a:r>
            <a:r>
              <a:rPr lang="en-US" altLang="zh-CN" dirty="0" err="1"/>
              <a:t>sqrt</a:t>
            </a:r>
            <a:r>
              <a:rPr lang="en-US" altLang="zh-CN" dirty="0"/>
              <a:t>(n)</a:t>
            </a:r>
            <a:r>
              <a:rPr lang="zh-CN" altLang="en-US" dirty="0"/>
              <a:t>的点有</a:t>
            </a:r>
            <a:r>
              <a:rPr lang="en-US" altLang="zh-CN" dirty="0" err="1"/>
              <a:t>sqrt</a:t>
            </a:r>
            <a:r>
              <a:rPr lang="en-US" altLang="zh-CN" dirty="0"/>
              <a:t>(n)</a:t>
            </a:r>
            <a:r>
              <a:rPr lang="zh-CN" altLang="en-US" dirty="0"/>
              <a:t>个，其他点度数都</a:t>
            </a:r>
            <a:r>
              <a:rPr lang="en-US" altLang="zh-CN" dirty="0"/>
              <a:t>&lt;</a:t>
            </a:r>
            <a:r>
              <a:rPr lang="en-US" altLang="zh-CN" dirty="0" err="1"/>
              <a:t>sqrt</a:t>
            </a:r>
            <a:r>
              <a:rPr lang="en-US" altLang="zh-CN" dirty="0"/>
              <a:t>(n)</a:t>
            </a:r>
          </a:p>
          <a:p>
            <a:r>
              <a:rPr lang="zh-CN" altLang="en-US" dirty="0"/>
              <a:t>维护所有大点的数据结构</a:t>
            </a:r>
            <a:endParaRPr lang="en-US" altLang="zh-CN" dirty="0"/>
          </a:p>
          <a:p>
            <a:r>
              <a:rPr lang="zh-CN" altLang="en-US" dirty="0"/>
              <a:t>每次修改</a:t>
            </a:r>
            <a:r>
              <a:rPr lang="en-US" altLang="zh-CN" dirty="0"/>
              <a:t>O( </a:t>
            </a:r>
            <a:r>
              <a:rPr lang="en-US" altLang="zh-CN" dirty="0" err="1"/>
              <a:t>sqrtn</a:t>
            </a:r>
            <a:r>
              <a:rPr lang="en-US" altLang="zh-CN" dirty="0"/>
              <a:t> * </a:t>
            </a:r>
            <a:r>
              <a:rPr lang="zh-CN" altLang="en-US" dirty="0"/>
              <a:t>数据结构复杂度 </a:t>
            </a:r>
            <a:r>
              <a:rPr lang="en-US" altLang="zh-CN" dirty="0"/>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查询的时候如果是大点就直接查，如果是小点就是暴力查询一圈</a:t>
            </a:r>
            <a:endParaRPr lang="en-US" altLang="zh-CN" dirty="0"/>
          </a:p>
          <a:p>
            <a:r>
              <a:rPr lang="zh-CN" altLang="en-US" dirty="0"/>
              <a:t>这个是</a:t>
            </a:r>
            <a:r>
              <a:rPr lang="en-US" altLang="zh-CN" dirty="0"/>
              <a:t>O( </a:t>
            </a:r>
            <a:r>
              <a:rPr lang="en-US" altLang="zh-CN" dirty="0" err="1"/>
              <a:t>sqrt</a:t>
            </a:r>
            <a:r>
              <a:rPr lang="en-US" altLang="zh-CN" dirty="0"/>
              <a:t>(n) * </a:t>
            </a:r>
            <a:r>
              <a:rPr lang="zh-CN" altLang="en-US" dirty="0"/>
              <a:t>数据结构复杂度 </a:t>
            </a:r>
            <a:r>
              <a:rPr lang="en-US" altLang="zh-CN" dirty="0"/>
              <a:t>)</a:t>
            </a:r>
          </a:p>
          <a:p>
            <a:r>
              <a:rPr lang="zh-CN" altLang="en-US" dirty="0"/>
              <a:t>对两个数据结构都用一个</a:t>
            </a:r>
            <a:r>
              <a:rPr lang="en-US" altLang="zh-CN" dirty="0"/>
              <a:t>O( </a:t>
            </a:r>
            <a:r>
              <a:rPr lang="en-US" altLang="zh-CN" dirty="0" err="1"/>
              <a:t>sqrt</a:t>
            </a:r>
            <a:r>
              <a:rPr lang="en-US" altLang="zh-CN" dirty="0"/>
              <a:t>(n) ) – O(1)</a:t>
            </a:r>
            <a:r>
              <a:rPr lang="zh-CN" altLang="en-US" dirty="0"/>
              <a:t>平衡的分块</a:t>
            </a:r>
            <a:endParaRPr lang="en-US" altLang="zh-CN" dirty="0"/>
          </a:p>
          <a:p>
            <a:r>
              <a:rPr lang="zh-CN" altLang="en-US" dirty="0"/>
              <a:t>于是做到了</a:t>
            </a:r>
            <a:r>
              <a:rPr lang="en-US" altLang="zh-CN" dirty="0"/>
              <a:t>O( </a:t>
            </a:r>
            <a:r>
              <a:rPr lang="en-US" altLang="zh-CN" dirty="0" err="1"/>
              <a:t>msqrt</a:t>
            </a:r>
            <a:r>
              <a:rPr lang="en-US" altLang="zh-CN" dirty="0"/>
              <a:t>(n) )</a:t>
            </a:r>
            <a:r>
              <a:rPr lang="zh-CN" altLang="en-US" dirty="0"/>
              <a:t>的复杂度</a:t>
            </a:r>
          </a:p>
          <a:p>
            <a:endParaRPr lang="zh-CN" altLang="en-US" dirty="0"/>
          </a:p>
          <a:p>
            <a:r>
              <a:rPr lang="zh-CN" altLang="en-US" dirty="0"/>
              <a:t>期望得分：</a:t>
            </a:r>
            <a:r>
              <a:rPr lang="en-US" altLang="zh-CN" dirty="0"/>
              <a:t>20-50</a:t>
            </a:r>
            <a:endParaRPr lang="zh-CN" altLang="en-US" dirty="0"/>
          </a:p>
          <a:p>
            <a:endParaRPr lang="zh-CN"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Solution3</a:t>
            </a:r>
            <a:endParaRPr lang="zh-CN" altLang="en-US" dirty="0"/>
          </a:p>
        </p:txBody>
      </p:sp>
      <p:sp>
        <p:nvSpPr>
          <p:cNvPr id="3" name="内容占位符 2"/>
          <p:cNvSpPr>
            <a:spLocks noGrp="1"/>
          </p:cNvSpPr>
          <p:nvPr>
            <p:ph idx="1"/>
          </p:nvPr>
        </p:nvSpPr>
        <p:spPr/>
        <p:txBody>
          <a:bodyPr/>
          <a:lstStyle/>
          <a:p>
            <a:r>
              <a:rPr lang="zh-CN" altLang="en-US" dirty="0"/>
              <a:t>考虑链分治</a:t>
            </a:r>
            <a:endParaRPr lang="en-US" altLang="zh-CN" dirty="0"/>
          </a:p>
          <a:p>
            <a:r>
              <a:rPr lang="zh-CN" altLang="en-US" dirty="0"/>
              <a:t>一个点距离</a:t>
            </a:r>
            <a:r>
              <a:rPr lang="en-US" altLang="zh-CN" dirty="0"/>
              <a:t>&lt;=1</a:t>
            </a:r>
            <a:r>
              <a:rPr lang="zh-CN" altLang="en-US" dirty="0"/>
              <a:t>的点里面，只有</a:t>
            </a:r>
            <a:r>
              <a:rPr lang="en-US" altLang="zh-CN" dirty="0"/>
              <a:t>3</a:t>
            </a:r>
            <a:r>
              <a:rPr lang="zh-CN" altLang="en-US" dirty="0"/>
              <a:t>个可能不是重链头</a:t>
            </a:r>
            <a:endParaRPr lang="en-US" altLang="zh-CN" dirty="0"/>
          </a:p>
          <a:p>
            <a:r>
              <a:rPr lang="zh-CN" altLang="en-US" dirty="0"/>
              <a:t>自己，父亲，轻儿子</a:t>
            </a:r>
            <a:endParaRPr lang="zh-CN" altLang="en-US" strike="sngStrike" dirty="0"/>
          </a:p>
        </p:txBody>
      </p:sp>
      <p:pic>
        <p:nvPicPr>
          <p:cNvPr id="4" name="图片 3"/>
          <p:cNvPicPr>
            <a:picLocks noChangeAspect="1"/>
          </p:cNvPicPr>
          <p:nvPr/>
        </p:nvPicPr>
        <p:blipFill>
          <a:blip r:embed="rId2" cstate="print"/>
          <a:stretch>
            <a:fillRect/>
          </a:stretch>
        </p:blipFill>
        <p:spPr>
          <a:xfrm>
            <a:off x="1408954" y="3569473"/>
            <a:ext cx="3028950" cy="24384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Solution3</a:t>
            </a:r>
            <a:endParaRPr lang="zh-CN" altLang="en-US" dirty="0"/>
          </a:p>
        </p:txBody>
      </p:sp>
      <p:sp>
        <p:nvSpPr>
          <p:cNvPr id="3" name="内容占位符 2"/>
          <p:cNvSpPr>
            <a:spLocks noGrp="1"/>
          </p:cNvSpPr>
          <p:nvPr>
            <p:ph idx="1"/>
          </p:nvPr>
        </p:nvSpPr>
        <p:spPr/>
        <p:txBody>
          <a:bodyPr/>
          <a:lstStyle/>
          <a:p>
            <a:r>
              <a:rPr lang="zh-CN" altLang="en-US" dirty="0"/>
              <a:t>然后每次查询的时候暴力插入这</a:t>
            </a:r>
            <a:r>
              <a:rPr lang="en-US" altLang="zh-CN" dirty="0"/>
              <a:t>3</a:t>
            </a:r>
            <a:r>
              <a:rPr lang="zh-CN" altLang="en-US" dirty="0"/>
              <a:t>个（</a:t>
            </a:r>
            <a:r>
              <a:rPr lang="en-US" altLang="zh-CN" dirty="0"/>
              <a:t>O(1)</a:t>
            </a:r>
            <a:r>
              <a:rPr lang="zh-CN" altLang="en-US" dirty="0"/>
              <a:t>个）点</a:t>
            </a:r>
            <a:endParaRPr lang="en-US" altLang="zh-CN" dirty="0"/>
          </a:p>
          <a:p>
            <a:r>
              <a:rPr lang="zh-CN" altLang="en-US" dirty="0"/>
              <a:t>每次修改的时候把一条链上所有重链头的父亲都修改这个重链头的值</a:t>
            </a:r>
            <a:endParaRPr lang="en-US" altLang="zh-CN" dirty="0"/>
          </a:p>
          <a:p>
            <a:r>
              <a:rPr lang="zh-CN" altLang="en-US" dirty="0"/>
              <a:t>于是做到了查询</a:t>
            </a:r>
            <a:r>
              <a:rPr lang="en-US" altLang="zh-CN" dirty="0"/>
              <a:t>O( </a:t>
            </a:r>
            <a:r>
              <a:rPr lang="en-US" altLang="zh-CN" dirty="0" err="1"/>
              <a:t>logn</a:t>
            </a:r>
            <a:r>
              <a:rPr lang="en-US" altLang="zh-CN" dirty="0"/>
              <a:t> )</a:t>
            </a:r>
          </a:p>
          <a:p>
            <a:r>
              <a:rPr lang="zh-CN" altLang="en-US" dirty="0"/>
              <a:t>修改</a:t>
            </a:r>
            <a:r>
              <a:rPr lang="en-US" altLang="zh-CN" dirty="0"/>
              <a:t>O( log^2n )</a:t>
            </a:r>
          </a:p>
          <a:p>
            <a:r>
              <a:rPr lang="zh-CN" altLang="en-US" dirty="0"/>
              <a:t>的复杂度，期望得分：</a:t>
            </a:r>
            <a:r>
              <a:rPr lang="en-US" altLang="zh-CN" dirty="0"/>
              <a:t>80</a:t>
            </a:r>
          </a:p>
          <a:p>
            <a:r>
              <a:rPr lang="zh-CN" altLang="en-US" dirty="0"/>
              <a:t>看看能不能继续优化？</a:t>
            </a:r>
            <a:endParaRPr lang="en-US" altLang="zh-CN"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Solution4</a:t>
            </a:r>
            <a:endParaRPr lang="zh-CN" altLang="en-US" dirty="0"/>
          </a:p>
        </p:txBody>
      </p:sp>
      <p:sp>
        <p:nvSpPr>
          <p:cNvPr id="3" name="内容占位符 2"/>
          <p:cNvSpPr>
            <a:spLocks noGrp="1"/>
          </p:cNvSpPr>
          <p:nvPr>
            <p:ph idx="1"/>
          </p:nvPr>
        </p:nvSpPr>
        <p:spPr/>
        <p:txBody>
          <a:bodyPr/>
          <a:lstStyle/>
          <a:p>
            <a:r>
              <a:rPr lang="zh-CN" altLang="en-US" dirty="0"/>
              <a:t>考虑查询一个点的时候再处理经过这个点的所有修改</a:t>
            </a:r>
            <a:endParaRPr lang="en-US" altLang="zh-CN" dirty="0"/>
          </a:p>
          <a:p>
            <a:r>
              <a:rPr lang="zh-CN" altLang="en-US" dirty="0"/>
              <a:t>直觉上这样可以减少很多修改</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Solution4</a:t>
            </a:r>
            <a:endParaRPr lang="zh-CN" altLang="en-US" dirty="0"/>
          </a:p>
        </p:txBody>
      </p:sp>
      <p:sp>
        <p:nvSpPr>
          <p:cNvPr id="3" name="内容占位符 2"/>
          <p:cNvSpPr>
            <a:spLocks noGrp="1"/>
          </p:cNvSpPr>
          <p:nvPr>
            <p:ph idx="1"/>
          </p:nvPr>
        </p:nvSpPr>
        <p:spPr/>
        <p:txBody>
          <a:bodyPr/>
          <a:lstStyle/>
          <a:p>
            <a:r>
              <a:rPr lang="zh-CN" altLang="en-US" dirty="0"/>
              <a:t>这样的复杂度似乎是均摊</a:t>
            </a:r>
            <a:r>
              <a:rPr lang="en-US" altLang="zh-CN" dirty="0"/>
              <a:t>O( (n + m)</a:t>
            </a:r>
            <a:r>
              <a:rPr lang="en-US" altLang="zh-CN" dirty="0" err="1"/>
              <a:t>logn</a:t>
            </a:r>
            <a:r>
              <a:rPr lang="en-US" altLang="zh-CN" dirty="0"/>
              <a:t> )</a:t>
            </a:r>
            <a:r>
              <a:rPr lang="zh-CN" altLang="en-US" dirty="0"/>
              <a:t>？</a:t>
            </a:r>
            <a:endParaRPr lang="en-US" altLang="zh-CN" dirty="0"/>
          </a:p>
          <a:p>
            <a:r>
              <a:rPr lang="zh-CN" altLang="en-US" dirty="0"/>
              <a:t>证明</a:t>
            </a:r>
            <a:r>
              <a:rPr lang="en-US" altLang="zh-CN" dirty="0"/>
              <a:t>1</a:t>
            </a:r>
            <a:r>
              <a:rPr lang="zh-CN" altLang="en-US" dirty="0"/>
              <a:t>：</a:t>
            </a:r>
            <a:endParaRPr lang="en-US" altLang="zh-CN" dirty="0"/>
          </a:p>
          <a:p>
            <a:r>
              <a:rPr lang="zh-CN" altLang="en-US" dirty="0"/>
              <a:t>这个问题可以转换为：</a:t>
            </a:r>
            <a:endParaRPr lang="en-US" altLang="zh-CN" dirty="0"/>
          </a:p>
          <a:p>
            <a:r>
              <a:rPr lang="zh-CN" altLang="en-US" dirty="0"/>
              <a:t>有一颗边全是黑色的树</a:t>
            </a:r>
            <a:endParaRPr lang="en-US" altLang="zh-CN" dirty="0"/>
          </a:p>
          <a:p>
            <a:r>
              <a:rPr lang="zh-CN" altLang="en-US" dirty="0"/>
              <a:t>每次可以把一条链染色为黑色</a:t>
            </a:r>
            <a:endParaRPr lang="en-US" altLang="zh-CN" dirty="0"/>
          </a:p>
          <a:p>
            <a:r>
              <a:rPr lang="zh-CN" altLang="en-US" dirty="0"/>
              <a:t>或者把一个点一圈全染色为白色，复杂度为一圈黑色的点数</a:t>
            </a:r>
            <a:endParaRPr lang="en-US" altLang="zh-CN" dirty="0"/>
          </a:p>
          <a:p>
            <a:r>
              <a:rPr lang="zh-CN" altLang="en-US" dirty="0"/>
              <a:t>证明：复杂度为</a:t>
            </a:r>
            <a:r>
              <a:rPr lang="en-US" altLang="zh-CN" dirty="0"/>
              <a:t>O( n + m )</a:t>
            </a:r>
            <a:endParaRPr lang="zh-CN"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Fact</a:t>
            </a:r>
            <a:endParaRPr lang="zh-CN" altLang="en-US" dirty="0"/>
          </a:p>
        </p:txBody>
      </p:sp>
      <p:sp>
        <p:nvSpPr>
          <p:cNvPr id="3" name="内容占位符 2"/>
          <p:cNvSpPr>
            <a:spLocks noGrp="1"/>
          </p:cNvSpPr>
          <p:nvPr>
            <p:ph idx="1"/>
          </p:nvPr>
        </p:nvSpPr>
        <p:spPr/>
        <p:txBody>
          <a:bodyPr/>
          <a:lstStyle/>
          <a:p>
            <a:r>
              <a:rPr lang="zh-CN" altLang="en-US" dirty="0"/>
              <a:t>我问了一群大爷，大家都从直觉上觉得这个东西肯定是</a:t>
            </a:r>
            <a:r>
              <a:rPr lang="en-US" altLang="zh-CN" dirty="0"/>
              <a:t>O( n + m )</a:t>
            </a:r>
            <a:r>
              <a:rPr lang="zh-CN" altLang="en-US" dirty="0"/>
              <a:t>的，但是都无法给出严谨的证明。。。</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God</a:t>
            </a:r>
            <a:endParaRPr lang="zh-CN" altLang="en-US" dirty="0"/>
          </a:p>
        </p:txBody>
      </p:sp>
      <p:pic>
        <p:nvPicPr>
          <p:cNvPr id="4"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690688"/>
            <a:ext cx="2549056" cy="4475010"/>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Oh no</a:t>
            </a:r>
            <a:endParaRPr lang="zh-CN" altLang="en-US" dirty="0"/>
          </a:p>
        </p:txBody>
      </p:sp>
      <p:sp>
        <p:nvSpPr>
          <p:cNvPr id="3" name="内容占位符 2"/>
          <p:cNvSpPr>
            <a:spLocks noGrp="1"/>
          </p:cNvSpPr>
          <p:nvPr>
            <p:ph idx="1"/>
          </p:nvPr>
        </p:nvSpPr>
        <p:spPr/>
        <p:txBody>
          <a:bodyPr/>
          <a:lstStyle/>
          <a:p>
            <a:r>
              <a:rPr lang="zh-CN" altLang="en-US" dirty="0"/>
              <a:t>我们的直觉其实很有可能是错的</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WTF</a:t>
            </a:r>
            <a:endParaRPr lang="zh-CN" altLang="en-US" dirty="0"/>
          </a:p>
        </p:txBody>
      </p:sp>
      <p:sp>
        <p:nvSpPr>
          <p:cNvPr id="3" name="内容占位符 2"/>
          <p:cNvSpPr>
            <a:spLocks noGrp="1"/>
          </p:cNvSpPr>
          <p:nvPr>
            <p:ph idx="1"/>
          </p:nvPr>
        </p:nvSpPr>
        <p:spPr/>
        <p:txBody>
          <a:bodyPr/>
          <a:lstStyle/>
          <a:p>
            <a:r>
              <a:rPr lang="zh-CN" altLang="en-US" dirty="0"/>
              <a:t>那这样的话按照复杂度证明</a:t>
            </a:r>
            <a:r>
              <a:rPr lang="en-US" altLang="zh-CN" dirty="0"/>
              <a:t>1</a:t>
            </a:r>
            <a:r>
              <a:rPr lang="zh-CN" altLang="en-US" dirty="0"/>
              <a:t>，这个的复杂度是什么呢？</a:t>
            </a:r>
            <a:endParaRPr lang="en-US" altLang="zh-CN" dirty="0"/>
          </a:p>
          <a:p>
            <a:r>
              <a:rPr lang="zh-CN" altLang="en-US" dirty="0"/>
              <a:t>相当于求</a:t>
            </a:r>
            <a:r>
              <a:rPr lang="en-US" altLang="zh-CN" dirty="0" err="1"/>
              <a:t>x^x</a:t>
            </a:r>
            <a:r>
              <a:rPr lang="zh-CN" altLang="en-US" dirty="0"/>
              <a:t>的反函数</a:t>
            </a:r>
            <a:endParaRPr lang="en-US" altLang="zh-CN" dirty="0"/>
          </a:p>
          <a:p>
            <a:r>
              <a:rPr lang="zh-CN" altLang="en-US" dirty="0"/>
              <a:t>这个的复杂度是</a:t>
            </a:r>
            <a:r>
              <a:rPr lang="en-US" altLang="zh-CN" dirty="0" err="1"/>
              <a:t>e^W</a:t>
            </a:r>
            <a:r>
              <a:rPr lang="en-US" altLang="zh-CN" dirty="0"/>
              <a:t>(ln(n)),W</a:t>
            </a:r>
            <a:r>
              <a:rPr lang="zh-CN" altLang="en-US" dirty="0"/>
              <a:t>是</a:t>
            </a:r>
            <a:r>
              <a:rPr lang="en-US" altLang="zh-CN" dirty="0" err="1"/>
              <a:t>ProductLog</a:t>
            </a:r>
            <a:r>
              <a:rPr lang="zh-CN" altLang="en-US" dirty="0"/>
              <a:t>函数</a:t>
            </a:r>
            <a:endParaRPr lang="en-US" altLang="zh-CN" dirty="0"/>
          </a:p>
          <a:p>
            <a:r>
              <a:rPr lang="zh-CN" altLang="en-US" dirty="0"/>
              <a:t>然后可以证明出</a:t>
            </a:r>
            <a:endParaRPr lang="en-US" altLang="zh-CN" dirty="0"/>
          </a:p>
          <a:p>
            <a:r>
              <a:rPr lang="en-US" altLang="zh-CN" dirty="0" err="1"/>
              <a:t>e^W</a:t>
            </a:r>
            <a:r>
              <a:rPr lang="en-US" altLang="zh-CN" dirty="0"/>
              <a:t>(ln(n)) = </a:t>
            </a:r>
            <a:r>
              <a:rPr lang="el-GR" altLang="zh-CN" dirty="0"/>
              <a:t>Θ</a:t>
            </a:r>
            <a:r>
              <a:rPr lang="en-US" altLang="zh-CN" dirty="0"/>
              <a:t>(</a:t>
            </a:r>
            <a:r>
              <a:rPr lang="en-US" altLang="zh-CN" dirty="0" err="1"/>
              <a:t>logn</a:t>
            </a:r>
            <a:r>
              <a:rPr lang="en-US" altLang="zh-CN" dirty="0"/>
              <a:t>/</a:t>
            </a:r>
            <a:r>
              <a:rPr lang="en-US" altLang="zh-CN" dirty="0" err="1"/>
              <a:t>loglogn</a:t>
            </a:r>
            <a:r>
              <a:rPr lang="en-US" altLang="zh-CN" dirty="0"/>
              <a:t>)</a:t>
            </a:r>
            <a:endParaRPr lang="el-GR" altLang="zh-CN" dirty="0"/>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31276" y="2226366"/>
            <a:ext cx="2400636" cy="453621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Solution4</a:t>
            </a:r>
            <a:endParaRPr lang="zh-CN" altLang="en-US" dirty="0"/>
          </a:p>
        </p:txBody>
      </p:sp>
      <p:sp>
        <p:nvSpPr>
          <p:cNvPr id="3" name="内容占位符 2"/>
          <p:cNvSpPr>
            <a:spLocks noGrp="1"/>
          </p:cNvSpPr>
          <p:nvPr>
            <p:ph idx="1"/>
          </p:nvPr>
        </p:nvSpPr>
        <p:spPr/>
        <p:txBody>
          <a:bodyPr/>
          <a:lstStyle/>
          <a:p>
            <a:r>
              <a:rPr lang="zh-CN" altLang="en-US" dirty="0"/>
              <a:t>如果按照这个问题来算</a:t>
            </a:r>
            <a:endParaRPr lang="en-US" altLang="zh-CN" dirty="0"/>
          </a:p>
          <a:p>
            <a:r>
              <a:rPr lang="zh-CN" altLang="en-US" dirty="0"/>
              <a:t>这个做法的复杂度是</a:t>
            </a:r>
            <a:r>
              <a:rPr lang="el-GR" altLang="zh-CN" dirty="0"/>
              <a:t>Ω </a:t>
            </a:r>
            <a:r>
              <a:rPr lang="en-US" altLang="zh-CN" dirty="0"/>
              <a:t>( (n + m)log^2n/</a:t>
            </a:r>
            <a:r>
              <a:rPr lang="en-US" altLang="zh-CN" dirty="0" err="1"/>
              <a:t>loglogn</a:t>
            </a:r>
            <a:r>
              <a:rPr lang="en-US" altLang="zh-CN" dirty="0"/>
              <a:t> )</a:t>
            </a:r>
          </a:p>
          <a:p>
            <a:endParaRPr lang="zh-CN" altLang="en-US" dirty="0"/>
          </a:p>
          <a:p>
            <a:r>
              <a:rPr lang="zh-CN" altLang="en-US" dirty="0"/>
              <a:t>期望得分：</a:t>
            </a:r>
            <a:r>
              <a:rPr lang="en-US" altLang="zh-CN" dirty="0"/>
              <a:t>100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Solution5</a:t>
            </a:r>
            <a:endParaRPr lang="zh-CN" altLang="en-US" dirty="0"/>
          </a:p>
        </p:txBody>
      </p:sp>
      <p:sp>
        <p:nvSpPr>
          <p:cNvPr id="3" name="内容占位符 2"/>
          <p:cNvSpPr>
            <a:spLocks noGrp="1"/>
          </p:cNvSpPr>
          <p:nvPr>
            <p:ph idx="1"/>
          </p:nvPr>
        </p:nvSpPr>
        <p:spPr/>
        <p:txBody>
          <a:bodyPr/>
          <a:lstStyle/>
          <a:p>
            <a:r>
              <a:rPr lang="zh-CN" altLang="en-US" dirty="0"/>
              <a:t>这个问题比原问题强，进一步弱化</a:t>
            </a:r>
            <a:endParaRPr lang="en-US" altLang="zh-CN" dirty="0"/>
          </a:p>
          <a:p>
            <a:r>
              <a:rPr lang="zh-CN" altLang="en-US" dirty="0"/>
              <a:t>有一颗</a:t>
            </a:r>
            <a:r>
              <a:rPr lang="en-US" altLang="zh-CN" dirty="0"/>
              <a:t>n</a:t>
            </a:r>
            <a:r>
              <a:rPr lang="zh-CN" altLang="en-US" dirty="0"/>
              <a:t>个点的树，边有颜色，初始全黑，支持把一条链上的边染黑，或者把一个点相邻的边染白</a:t>
            </a:r>
            <a:r>
              <a:rPr lang="en-US" altLang="zh-CN" dirty="0"/>
              <a:t>(</a:t>
            </a:r>
            <a:r>
              <a:rPr lang="zh-CN" altLang="en-US" dirty="0"/>
              <a:t>代价为 相邻黑边数*</a:t>
            </a:r>
            <a:r>
              <a:rPr lang="en-US" altLang="zh-CN" dirty="0"/>
              <a:t>log(</a:t>
            </a:r>
            <a:r>
              <a:rPr lang="zh-CN" altLang="en-US" dirty="0"/>
              <a:t>度数</a:t>
            </a:r>
            <a:r>
              <a:rPr lang="en-US" altLang="zh-CN" dirty="0"/>
              <a:t>))</a:t>
            </a:r>
            <a:r>
              <a:rPr lang="zh-CN" altLang="en-US" dirty="0"/>
              <a:t>求证</a:t>
            </a:r>
            <a:r>
              <a:rPr lang="en-US" altLang="zh-CN" dirty="0"/>
              <a:t>n</a:t>
            </a:r>
            <a:r>
              <a:rPr lang="zh-CN" altLang="en-US" dirty="0"/>
              <a:t>次操作代价为</a:t>
            </a:r>
            <a:r>
              <a:rPr lang="en-US" altLang="zh-CN" dirty="0"/>
              <a:t>O(</a:t>
            </a:r>
            <a:r>
              <a:rPr lang="en-US" altLang="zh-CN" dirty="0" err="1"/>
              <a:t>nlogn</a:t>
            </a:r>
            <a:r>
              <a:rPr lang="en-US" altLang="zh-CN" dirty="0"/>
              <a:t>)</a:t>
            </a:r>
            <a:endParaRPr lang="zh-CN"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Solution5</a:t>
            </a:r>
            <a:endParaRPr lang="zh-CN" altLang="en-US" dirty="0"/>
          </a:p>
        </p:txBody>
      </p:sp>
      <p:sp>
        <p:nvSpPr>
          <p:cNvPr id="3" name="内容占位符 2"/>
          <p:cNvSpPr>
            <a:spLocks noGrp="1"/>
          </p:cNvSpPr>
          <p:nvPr>
            <p:ph idx="1"/>
          </p:nvPr>
        </p:nvSpPr>
        <p:spPr/>
        <p:txBody>
          <a:bodyPr/>
          <a:lstStyle/>
          <a:p>
            <a:r>
              <a:rPr lang="zh-CN" altLang="en-US" dirty="0"/>
              <a:t>可以看到那个</a:t>
            </a:r>
            <a:r>
              <a:rPr lang="en-US" altLang="zh-CN" dirty="0"/>
              <a:t>hack</a:t>
            </a:r>
            <a:r>
              <a:rPr lang="zh-CN" altLang="en-US" dirty="0"/>
              <a:t>数据对这个做法的复杂度是：</a:t>
            </a:r>
            <a:endParaRPr lang="en-US" altLang="zh-CN" dirty="0"/>
          </a:p>
          <a:p>
            <a:r>
              <a:rPr lang="en-US" altLang="zh-CN" dirty="0"/>
              <a:t>O( </a:t>
            </a:r>
            <a:r>
              <a:rPr lang="en-US" altLang="zh-CN" dirty="0" err="1"/>
              <a:t>logn</a:t>
            </a:r>
            <a:r>
              <a:rPr lang="en-US" altLang="zh-CN" dirty="0"/>
              <a:t>/</a:t>
            </a:r>
            <a:r>
              <a:rPr lang="en-US" altLang="zh-CN" dirty="0" err="1"/>
              <a:t>loglogn</a:t>
            </a:r>
            <a:r>
              <a:rPr lang="en-US" altLang="zh-CN" dirty="0"/>
              <a:t> * log( </a:t>
            </a:r>
            <a:r>
              <a:rPr lang="en-US" altLang="zh-CN" dirty="0" err="1"/>
              <a:t>logn</a:t>
            </a:r>
            <a:r>
              <a:rPr lang="en-US" altLang="zh-CN" dirty="0"/>
              <a:t>/</a:t>
            </a:r>
            <a:r>
              <a:rPr lang="en-US" altLang="zh-CN" dirty="0" err="1"/>
              <a:t>loglogn</a:t>
            </a:r>
            <a:r>
              <a:rPr lang="en-US" altLang="zh-CN" dirty="0"/>
              <a:t> ) ) &lt; O( </a:t>
            </a:r>
            <a:r>
              <a:rPr lang="en-US" altLang="zh-CN" dirty="0" err="1"/>
              <a:t>logn</a:t>
            </a:r>
            <a:r>
              <a:rPr lang="en-US" altLang="zh-CN" dirty="0"/>
              <a:t>/</a:t>
            </a:r>
            <a:r>
              <a:rPr lang="en-US" altLang="zh-CN" dirty="0" err="1"/>
              <a:t>loglogn</a:t>
            </a:r>
            <a:r>
              <a:rPr lang="en-US" altLang="zh-CN" dirty="0"/>
              <a:t> * </a:t>
            </a:r>
            <a:r>
              <a:rPr lang="en-US" altLang="zh-CN" dirty="0" err="1"/>
              <a:t>loglogn</a:t>
            </a:r>
            <a:r>
              <a:rPr lang="en-US" altLang="zh-CN" dirty="0"/>
              <a:t> ) = O( </a:t>
            </a:r>
            <a:r>
              <a:rPr lang="en-US" altLang="zh-CN" dirty="0" err="1"/>
              <a:t>logn</a:t>
            </a:r>
            <a:r>
              <a:rPr lang="en-US" altLang="zh-CN" dirty="0"/>
              <a:t> )</a:t>
            </a:r>
          </a:p>
          <a:p>
            <a:r>
              <a:rPr lang="zh-CN" altLang="en-US" dirty="0"/>
              <a:t>失效了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Preknownledge</a:t>
            </a:r>
            <a:endParaRPr lang="zh-CN" altLang="en-US" dirty="0"/>
          </a:p>
        </p:txBody>
      </p:sp>
      <p:sp>
        <p:nvSpPr>
          <p:cNvPr id="3" name="内容占位符 2"/>
          <p:cNvSpPr>
            <a:spLocks noGrp="1"/>
          </p:cNvSpPr>
          <p:nvPr>
            <p:ph idx="1"/>
          </p:nvPr>
        </p:nvSpPr>
        <p:spPr/>
        <p:txBody>
          <a:bodyPr>
            <a:normAutofit/>
          </a:bodyPr>
          <a:lstStyle/>
          <a:p>
            <a:r>
              <a:rPr lang="zh-CN" altLang="en-US" dirty="0"/>
              <a:t>多序列</a:t>
            </a:r>
            <a:r>
              <a:rPr lang="en-US" altLang="zh-CN" dirty="0" err="1"/>
              <a:t>kth</a:t>
            </a:r>
            <a:r>
              <a:rPr lang="zh-CN" altLang="en-US" dirty="0"/>
              <a:t>的做法：</a:t>
            </a:r>
            <a:br>
              <a:rPr lang="zh-CN" altLang="en-US" dirty="0"/>
            </a:br>
            <a:r>
              <a:rPr lang="zh-CN" altLang="en-US" dirty="0"/>
              <a:t>设有</a:t>
            </a:r>
            <a:r>
              <a:rPr lang="en-US" altLang="zh-CN" dirty="0"/>
              <a:t>m</a:t>
            </a:r>
            <a:r>
              <a:rPr lang="zh-CN" altLang="en-US" dirty="0"/>
              <a:t>个序列，长度为</a:t>
            </a:r>
            <a:r>
              <a:rPr lang="en-US" altLang="zh-CN" dirty="0"/>
              <a:t>a[1],a[2], ... ,a[m]</a:t>
            </a:r>
            <a:r>
              <a:rPr lang="zh-CN" altLang="en-US" dirty="0"/>
              <a:t>，由</a:t>
            </a:r>
            <a:r>
              <a:rPr lang="en-US" altLang="zh-CN" dirty="0"/>
              <a:t>m</a:t>
            </a:r>
            <a:r>
              <a:rPr lang="zh-CN" altLang="en-US" dirty="0"/>
              <a:t>棵平衡树分别维护，希望查出第</a:t>
            </a:r>
            <a:r>
              <a:rPr lang="en-US" altLang="zh-CN" dirty="0"/>
              <a:t>k</a:t>
            </a:r>
            <a:r>
              <a:rPr lang="zh-CN" altLang="en-US" dirty="0"/>
              <a:t>小的元素</a:t>
            </a:r>
            <a:br>
              <a:rPr lang="zh-CN" altLang="en-US" dirty="0"/>
            </a:br>
            <a:r>
              <a:rPr lang="zh-CN" altLang="en-US" dirty="0"/>
              <a:t>要求序列中不含相同元素</a:t>
            </a:r>
            <a:br>
              <a:rPr lang="zh-CN" altLang="en-US" dirty="0"/>
            </a:br>
            <a:r>
              <a:rPr lang="zh-CN" altLang="en-US" dirty="0"/>
              <a:t>不妨设</a:t>
            </a:r>
            <a:r>
              <a:rPr lang="en-US" altLang="zh-CN" dirty="0" err="1"/>
              <a:t>k≤a</a:t>
            </a:r>
            <a:r>
              <a:rPr lang="en-US" altLang="zh-CN" dirty="0"/>
              <a:t>[1]+a[2]+...+a[m]</a:t>
            </a:r>
            <a:br>
              <a:rPr lang="zh-CN" altLang="en-US" dirty="0"/>
            </a:br>
            <a:endParaRPr lang="zh-CN"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Preknownledge</a:t>
            </a:r>
            <a:endParaRPr lang="zh-CN" altLang="en-US" dirty="0"/>
          </a:p>
        </p:txBody>
      </p:sp>
      <p:sp>
        <p:nvSpPr>
          <p:cNvPr id="3" name="内容占位符 2"/>
          <p:cNvSpPr>
            <a:spLocks noGrp="1"/>
          </p:cNvSpPr>
          <p:nvPr>
            <p:ph idx="1"/>
          </p:nvPr>
        </p:nvSpPr>
        <p:spPr/>
        <p:txBody>
          <a:bodyPr>
            <a:normAutofit/>
          </a:bodyPr>
          <a:lstStyle/>
          <a:p>
            <a:r>
              <a:rPr lang="zh-CN" altLang="en-US" dirty="0"/>
              <a:t>平衡树支持</a:t>
            </a:r>
            <a:r>
              <a:rPr lang="en-US" altLang="zh-CN" dirty="0"/>
              <a:t>O(1)</a:t>
            </a:r>
            <a:r>
              <a:rPr lang="zh-CN" altLang="en-US" dirty="0"/>
              <a:t>找出</a:t>
            </a:r>
            <a:r>
              <a:rPr lang="en-US" altLang="zh-CN" dirty="0"/>
              <a:t>rank</a:t>
            </a:r>
            <a:r>
              <a:rPr lang="zh-CN" altLang="en-US" dirty="0"/>
              <a:t>在</a:t>
            </a:r>
            <a:r>
              <a:rPr lang="en-US" altLang="zh-CN" dirty="0"/>
              <a:t>[71%,80%]</a:t>
            </a:r>
            <a:r>
              <a:rPr lang="zh-CN" altLang="en-US" dirty="0"/>
              <a:t>之间的某个元素（不关心具体</a:t>
            </a:r>
            <a:r>
              <a:rPr lang="en-US" altLang="zh-CN" dirty="0"/>
              <a:t>rank</a:t>
            </a:r>
            <a:r>
              <a:rPr lang="zh-CN" altLang="en-US" dirty="0"/>
              <a:t>，只要在范围内即可），并按这个元素</a:t>
            </a:r>
            <a:r>
              <a:rPr lang="en-US" altLang="zh-CN" dirty="0"/>
              <a:t>O(1)</a:t>
            </a:r>
            <a:r>
              <a:rPr lang="zh-CN" altLang="en-US" dirty="0"/>
              <a:t>分裂成比它小</a:t>
            </a:r>
            <a:r>
              <a:rPr lang="en-US" altLang="zh-CN" dirty="0"/>
              <a:t>/</a:t>
            </a:r>
            <a:r>
              <a:rPr lang="zh-CN" altLang="en-US" dirty="0"/>
              <a:t>大的部分（不包含这个元素）</a:t>
            </a:r>
            <a:br>
              <a:rPr lang="zh-CN" altLang="en-US" dirty="0"/>
            </a:br>
            <a:endParaRPr lang="zh-CN"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Preknownledge</a:t>
            </a:r>
            <a:endParaRPr lang="zh-CN" altLang="en-US" dirty="0"/>
          </a:p>
        </p:txBody>
      </p:sp>
      <p:sp>
        <p:nvSpPr>
          <p:cNvPr id="3" name="内容占位符 2"/>
          <p:cNvSpPr>
            <a:spLocks noGrp="1"/>
          </p:cNvSpPr>
          <p:nvPr>
            <p:ph idx="1"/>
          </p:nvPr>
        </p:nvSpPr>
        <p:spPr/>
        <p:txBody>
          <a:bodyPr/>
          <a:lstStyle/>
          <a:p>
            <a:r>
              <a:rPr lang="zh-CN" altLang="en-US" dirty="0"/>
              <a:t>将每棵平衡树按对应序列长度大小加权，以某个</a:t>
            </a:r>
            <a:r>
              <a:rPr lang="en-US" altLang="zh-CN" dirty="0"/>
              <a:t>rank</a:t>
            </a:r>
            <a:r>
              <a:rPr lang="zh-CN" altLang="en-US" dirty="0"/>
              <a:t>在</a:t>
            </a:r>
            <a:r>
              <a:rPr lang="en-US" altLang="zh-CN" dirty="0"/>
              <a:t>[71%,80%]</a:t>
            </a:r>
            <a:r>
              <a:rPr lang="zh-CN" altLang="en-US" dirty="0"/>
              <a:t>的元素为</a:t>
            </a:r>
            <a:r>
              <a:rPr lang="en-US" altLang="zh-CN" dirty="0"/>
              <a:t>key</a:t>
            </a:r>
            <a:r>
              <a:rPr lang="zh-CN" altLang="en-US" dirty="0"/>
              <a:t>，</a:t>
            </a:r>
            <a:r>
              <a:rPr lang="en-US" altLang="zh-CN" dirty="0"/>
              <a:t>O(m)</a:t>
            </a:r>
            <a:r>
              <a:rPr lang="zh-CN" altLang="en-US" dirty="0"/>
              <a:t>求加权</a:t>
            </a:r>
            <a:r>
              <a:rPr lang="en-US" altLang="zh-CN" dirty="0" err="1"/>
              <a:t>nth_element</a:t>
            </a:r>
            <a:r>
              <a:rPr lang="zh-CN" altLang="en-US" dirty="0"/>
              <a:t>，将</a:t>
            </a:r>
            <a:r>
              <a:rPr lang="en-US" altLang="zh-CN" dirty="0"/>
              <a:t>m</a:t>
            </a:r>
            <a:r>
              <a:rPr lang="zh-CN" altLang="en-US" dirty="0"/>
              <a:t>棵树分成</a:t>
            </a:r>
            <a:r>
              <a:rPr lang="en-US" altLang="zh-CN" dirty="0"/>
              <a:t>3</a:t>
            </a:r>
            <a:r>
              <a:rPr lang="zh-CN" altLang="en-US" dirty="0"/>
              <a:t>组，第二组只有一棵树，第三组的</a:t>
            </a:r>
            <a:r>
              <a:rPr lang="en-US" altLang="zh-CN" dirty="0"/>
              <a:t>key</a:t>
            </a:r>
            <a:r>
              <a:rPr lang="zh-CN" altLang="en-US" dirty="0"/>
              <a:t>比第二组大，第一组的</a:t>
            </a:r>
            <a:r>
              <a:rPr lang="en-US" altLang="zh-CN" dirty="0"/>
              <a:t>key</a:t>
            </a:r>
            <a:r>
              <a:rPr lang="zh-CN" altLang="en-US" dirty="0"/>
              <a:t>比第二组小，第</a:t>
            </a:r>
            <a:r>
              <a:rPr lang="en-US" altLang="zh-CN" dirty="0"/>
              <a:t>1,2</a:t>
            </a:r>
            <a:r>
              <a:rPr lang="zh-CN" altLang="en-US" dirty="0"/>
              <a:t>组的序列长度之和至少占总序列长度之和的</a:t>
            </a:r>
            <a:r>
              <a:rPr lang="en-US" altLang="zh-CN" dirty="0"/>
              <a:t>71%</a:t>
            </a:r>
            <a:r>
              <a:rPr lang="zh-CN" altLang="en-US" dirty="0"/>
              <a:t>，第</a:t>
            </a:r>
            <a:r>
              <a:rPr lang="en-US" altLang="zh-CN" dirty="0"/>
              <a:t>2,3</a:t>
            </a:r>
            <a:r>
              <a:rPr lang="zh-CN" altLang="en-US" dirty="0"/>
              <a:t>组的序列长度之和至少占总序列长度之和的</a:t>
            </a:r>
            <a:r>
              <a:rPr lang="en-US" altLang="zh-CN" dirty="0"/>
              <a:t>29%</a:t>
            </a:r>
            <a:r>
              <a:rPr lang="zh-CN" altLang="en-US" dirty="0"/>
              <a:t>。于是第</a:t>
            </a:r>
            <a:r>
              <a:rPr lang="en-US" altLang="zh-CN" dirty="0"/>
              <a:t>1,2</a:t>
            </a:r>
            <a:r>
              <a:rPr lang="zh-CN" altLang="en-US" dirty="0"/>
              <a:t>组中小于等于本组</a:t>
            </a:r>
            <a:r>
              <a:rPr lang="en-US" altLang="zh-CN" dirty="0"/>
              <a:t>key</a:t>
            </a:r>
            <a:r>
              <a:rPr lang="zh-CN" altLang="en-US" dirty="0"/>
              <a:t>的元素个数占</a:t>
            </a:r>
            <a:r>
              <a:rPr lang="en-US" altLang="zh-CN" dirty="0"/>
              <a:t>m</a:t>
            </a:r>
            <a:r>
              <a:rPr lang="zh-CN" altLang="en-US" dirty="0"/>
              <a:t>个序列长度之和的</a:t>
            </a:r>
            <a:r>
              <a:rPr lang="en-US" altLang="zh-CN" dirty="0"/>
              <a:t>50%</a:t>
            </a:r>
            <a:r>
              <a:rPr lang="zh-CN" altLang="en-US" dirty="0"/>
              <a:t>以上，且这些元素都比第二组的</a:t>
            </a:r>
            <a:r>
              <a:rPr lang="en-US" altLang="zh-CN" dirty="0"/>
              <a:t>key</a:t>
            </a:r>
            <a:r>
              <a:rPr lang="zh-CN" altLang="en-US" dirty="0"/>
              <a:t>小；第</a:t>
            </a:r>
            <a:r>
              <a:rPr lang="en-US" altLang="zh-CN" dirty="0"/>
              <a:t>2,3</a:t>
            </a:r>
            <a:r>
              <a:rPr lang="zh-CN" altLang="en-US" dirty="0"/>
              <a:t>组中大于等于本组</a:t>
            </a:r>
            <a:r>
              <a:rPr lang="en-US" altLang="zh-CN" dirty="0"/>
              <a:t>key</a:t>
            </a:r>
            <a:r>
              <a:rPr lang="zh-CN" altLang="en-US" dirty="0"/>
              <a:t>的元素个数占</a:t>
            </a:r>
            <a:r>
              <a:rPr lang="en-US" altLang="zh-CN" dirty="0"/>
              <a:t>m</a:t>
            </a:r>
            <a:r>
              <a:rPr lang="zh-CN" altLang="en-US" dirty="0"/>
              <a:t>个序列长度之和的</a:t>
            </a:r>
            <a:r>
              <a:rPr lang="en-US" altLang="zh-CN" dirty="0"/>
              <a:t>5.8%</a:t>
            </a:r>
            <a:r>
              <a:rPr lang="zh-CN" altLang="en-US" dirty="0"/>
              <a:t>以上。将第</a:t>
            </a:r>
            <a:r>
              <a:rPr lang="en-US" altLang="zh-CN" dirty="0"/>
              <a:t>2,3</a:t>
            </a:r>
            <a:r>
              <a:rPr lang="zh-CN" altLang="en-US" dirty="0"/>
              <a:t>组中平衡树替换为小于本组</a:t>
            </a:r>
            <a:r>
              <a:rPr lang="en-US" altLang="zh-CN" dirty="0"/>
              <a:t>key</a:t>
            </a:r>
            <a:r>
              <a:rPr lang="zh-CN" altLang="en-US" dirty="0"/>
              <a:t>的部分，得到子问题，而总的序列长度减少了至少</a:t>
            </a:r>
            <a:r>
              <a:rPr lang="en-US" altLang="zh-CN" dirty="0"/>
              <a:t>5.8%</a:t>
            </a:r>
            <a:r>
              <a:rPr lang="zh-CN" altLang="en-US" dirty="0"/>
              <a:t>。</a:t>
            </a:r>
            <a:br>
              <a:rPr lang="zh-CN" altLang="en-US" dirty="0"/>
            </a:br>
            <a:r>
              <a:rPr lang="zh-CN" altLang="en-US" dirty="0"/>
              <a:t>因此复杂度是</a:t>
            </a:r>
            <a:r>
              <a:rPr lang="en-US" altLang="zh-CN" dirty="0"/>
              <a:t>O(</a:t>
            </a:r>
            <a:r>
              <a:rPr lang="en-US" altLang="zh-CN" dirty="0" err="1"/>
              <a:t>mlog</a:t>
            </a:r>
            <a:r>
              <a:rPr lang="en-US" altLang="zh-CN" dirty="0"/>
              <a:t>(a[1]+a[2]+...+a[m]))</a:t>
            </a:r>
            <a:endParaRPr lang="zh-CN" altLang="en-US" dirty="0"/>
          </a:p>
          <a:p>
            <a:endParaRPr lang="zh-CN" alt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Solution5</a:t>
            </a:r>
            <a:endParaRPr lang="zh-CN" altLang="en-US" dirty="0"/>
          </a:p>
        </p:txBody>
      </p:sp>
      <p:sp>
        <p:nvSpPr>
          <p:cNvPr id="3" name="内容占位符 2"/>
          <p:cNvSpPr>
            <a:spLocks noGrp="1"/>
          </p:cNvSpPr>
          <p:nvPr>
            <p:ph idx="1"/>
          </p:nvPr>
        </p:nvSpPr>
        <p:spPr/>
        <p:txBody>
          <a:bodyPr/>
          <a:lstStyle/>
          <a:p>
            <a:r>
              <a:rPr lang="zh-CN" altLang="en-US" dirty="0"/>
              <a:t>对每个点，将轻边按子树</a:t>
            </a:r>
            <a:r>
              <a:rPr lang="en-US" altLang="zh-CN" dirty="0"/>
              <a:t>size</a:t>
            </a:r>
            <a:r>
              <a:rPr lang="zh-CN" altLang="en-US" dirty="0"/>
              <a:t>降序排序，分组，每组依次包含</a:t>
            </a:r>
            <a:r>
              <a:rPr lang="en-US" altLang="zh-CN" dirty="0"/>
              <a:t>2,4,16,256,65536, ...</a:t>
            </a:r>
            <a:r>
              <a:rPr lang="zh-CN" altLang="en-US" dirty="0"/>
              <a:t>条轻边，每组用平衡树维护</a:t>
            </a:r>
            <a:br>
              <a:rPr lang="zh-CN" altLang="en-US" dirty="0"/>
            </a:br>
            <a:r>
              <a:rPr lang="zh-CN" altLang="en-US" dirty="0"/>
              <a:t>查</a:t>
            </a:r>
            <a:r>
              <a:rPr lang="en-US" altLang="zh-CN" dirty="0" err="1"/>
              <a:t>kth</a:t>
            </a:r>
            <a:r>
              <a:rPr lang="zh-CN" altLang="en-US" dirty="0"/>
              <a:t>的时候使用多序列</a:t>
            </a:r>
            <a:r>
              <a:rPr lang="en-US" altLang="zh-CN" dirty="0" err="1"/>
              <a:t>kth</a:t>
            </a:r>
            <a:r>
              <a:rPr lang="zh-CN" altLang="en-US" dirty="0"/>
              <a:t>的</a:t>
            </a:r>
            <a:r>
              <a:rPr lang="en-US" altLang="zh-CN" dirty="0"/>
              <a:t>trick</a:t>
            </a:r>
            <a:r>
              <a:rPr lang="zh-CN" altLang="en-US" dirty="0"/>
              <a:t>，复杂度是</a:t>
            </a:r>
            <a:r>
              <a:rPr lang="en-US" altLang="zh-CN" dirty="0" err="1"/>
              <a:t>logn</a:t>
            </a:r>
            <a:r>
              <a:rPr lang="zh-CN" altLang="en-US" dirty="0"/>
              <a:t>的</a:t>
            </a:r>
            <a:br>
              <a:rPr lang="zh-CN" altLang="en-US" dirty="0"/>
            </a:br>
            <a:r>
              <a:rPr lang="zh-CN" altLang="en-US" dirty="0"/>
              <a:t>链加的时候特判重链，可以发现轻边上改平衡树的复杂度是</a:t>
            </a:r>
            <a:r>
              <a:rPr lang="en-US" altLang="zh-CN" dirty="0" err="1"/>
              <a:t>logn</a:t>
            </a:r>
            <a:r>
              <a:rPr lang="zh-CN" altLang="en-US" dirty="0"/>
              <a:t>的</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Solution5</a:t>
            </a:r>
            <a:endParaRPr lang="zh-CN" altLang="en-US" dirty="0"/>
          </a:p>
        </p:txBody>
      </p:sp>
      <p:sp>
        <p:nvSpPr>
          <p:cNvPr id="3" name="内容占位符 2"/>
          <p:cNvSpPr>
            <a:spLocks noGrp="1"/>
          </p:cNvSpPr>
          <p:nvPr>
            <p:ph idx="1"/>
          </p:nvPr>
        </p:nvSpPr>
        <p:spPr/>
        <p:txBody>
          <a:bodyPr/>
          <a:lstStyle/>
          <a:p>
            <a:r>
              <a:rPr lang="zh-CN" altLang="en-US" dirty="0"/>
              <a:t>第</a:t>
            </a:r>
            <a:r>
              <a:rPr lang="en-US" altLang="zh-CN" dirty="0"/>
              <a:t>k</a:t>
            </a:r>
            <a:r>
              <a:rPr lang="zh-CN" altLang="en-US" dirty="0"/>
              <a:t>组的轻边至多有</a:t>
            </a:r>
            <a:r>
              <a:rPr lang="en-US" altLang="zh-CN" dirty="0"/>
              <a:t>2^(2^(k-1))</a:t>
            </a:r>
            <a:r>
              <a:rPr lang="zh-CN" altLang="en-US" dirty="0"/>
              <a:t>条</a:t>
            </a:r>
            <a:br>
              <a:rPr lang="zh-CN" altLang="en-US" dirty="0"/>
            </a:br>
            <a:r>
              <a:rPr lang="zh-CN" altLang="en-US" dirty="0"/>
              <a:t>轻边为第一组的情况修改是</a:t>
            </a:r>
            <a:r>
              <a:rPr lang="en-US" altLang="zh-CN" dirty="0"/>
              <a:t>O( 1 )</a:t>
            </a:r>
            <a:r>
              <a:rPr lang="zh-CN" altLang="en-US" dirty="0"/>
              <a:t>的，这种情况每次链加只有</a:t>
            </a:r>
            <a:r>
              <a:rPr lang="en-US" altLang="zh-CN" dirty="0"/>
              <a:t>O( </a:t>
            </a:r>
            <a:r>
              <a:rPr lang="en-US" altLang="zh-CN" dirty="0" err="1"/>
              <a:t>logn</a:t>
            </a:r>
            <a:r>
              <a:rPr lang="en-US" altLang="zh-CN" dirty="0"/>
              <a:t> )</a:t>
            </a:r>
            <a:r>
              <a:rPr lang="zh-CN" altLang="en-US" dirty="0"/>
              <a:t>次</a:t>
            </a:r>
            <a:br>
              <a:rPr lang="zh-CN" altLang="en-US" dirty="0"/>
            </a:br>
            <a:r>
              <a:rPr lang="zh-CN" altLang="en-US" dirty="0"/>
              <a:t>轻边不在第一组时，自顶向下经过第</a:t>
            </a:r>
            <a:r>
              <a:rPr lang="en-US" altLang="zh-CN" dirty="0"/>
              <a:t>k</a:t>
            </a:r>
            <a:r>
              <a:rPr lang="zh-CN" altLang="en-US" dirty="0"/>
              <a:t>组轻边，则子树大小减小至不超过原来的</a:t>
            </a:r>
            <a:r>
              <a:rPr lang="en-US" altLang="zh-CN" dirty="0"/>
              <a:t>1/(2^(2^(k-2)))</a:t>
            </a:r>
            <a:r>
              <a:rPr lang="zh-CN" altLang="en-US" dirty="0"/>
              <a:t>，修改复杂度是</a:t>
            </a:r>
            <a:r>
              <a:rPr lang="en-US" altLang="zh-CN" dirty="0"/>
              <a:t>O(2^(k-1))</a:t>
            </a:r>
            <a:r>
              <a:rPr lang="zh-CN" altLang="en-US" dirty="0"/>
              <a:t>，以</a:t>
            </a:r>
            <a:r>
              <a:rPr lang="en-US" altLang="zh-CN" dirty="0"/>
              <a:t>log2(</a:t>
            </a:r>
            <a:r>
              <a:rPr lang="zh-CN" altLang="en-US" dirty="0"/>
              <a:t>子树大小</a:t>
            </a:r>
            <a:r>
              <a:rPr lang="en-US" altLang="zh-CN" dirty="0"/>
              <a:t>)</a:t>
            </a:r>
            <a:r>
              <a:rPr lang="zh-CN" altLang="en-US" dirty="0"/>
              <a:t>为势能可以证明单次链加的复杂度为</a:t>
            </a:r>
            <a:r>
              <a:rPr lang="en-US" altLang="zh-CN" dirty="0"/>
              <a:t>O( </a:t>
            </a:r>
            <a:r>
              <a:rPr lang="en-US" altLang="zh-CN" dirty="0" err="1"/>
              <a:t>logn</a:t>
            </a:r>
            <a:r>
              <a:rPr lang="en-US" altLang="zh-CN" dirty="0"/>
              <a:t> )</a:t>
            </a:r>
            <a:br>
              <a:rPr lang="zh-CN" altLang="en-US" dirty="0"/>
            </a:br>
            <a:r>
              <a:rPr lang="zh-CN" altLang="en-US" dirty="0"/>
              <a:t>重链部分把链加点查转化为点加子树求和，也是</a:t>
            </a:r>
            <a:r>
              <a:rPr lang="en-US" altLang="zh-CN" dirty="0"/>
              <a:t>O( </a:t>
            </a:r>
            <a:r>
              <a:rPr lang="en-US" altLang="zh-CN" dirty="0" err="1"/>
              <a:t>logn</a:t>
            </a:r>
            <a:r>
              <a:rPr lang="en-US" altLang="zh-CN" dirty="0"/>
              <a:t> )</a:t>
            </a:r>
            <a:r>
              <a:rPr lang="zh-CN" altLang="en-US" dirty="0"/>
              <a:t>的</a:t>
            </a:r>
            <a:endParaRPr lang="en-US" altLang="zh-CN" dirty="0"/>
          </a:p>
          <a:p>
            <a:r>
              <a:rPr lang="zh-CN" altLang="en-US" dirty="0"/>
              <a:t>时间复杂度</a:t>
            </a:r>
            <a:r>
              <a:rPr lang="en-US" altLang="zh-CN" dirty="0"/>
              <a:t>O( (n + m)</a:t>
            </a:r>
            <a:r>
              <a:rPr lang="en-US" altLang="zh-CN" dirty="0" err="1"/>
              <a:t>logn</a:t>
            </a:r>
            <a:r>
              <a:rPr lang="en-US" altLang="zh-CN" dirty="0"/>
              <a:t> )</a:t>
            </a:r>
          </a:p>
          <a:p>
            <a:r>
              <a:rPr lang="zh-CN" altLang="en-US" dirty="0"/>
              <a:t>空间复杂度</a:t>
            </a:r>
            <a:r>
              <a:rPr lang="en-US" altLang="zh-CN" dirty="0"/>
              <a:t>O( n + m )</a:t>
            </a:r>
          </a:p>
          <a:p>
            <a:r>
              <a:rPr lang="zh-CN" altLang="en-US" dirty="0"/>
              <a:t>期望得分：</a:t>
            </a:r>
            <a:r>
              <a:rPr lang="en-US" altLang="zh-CN" dirty="0"/>
              <a:t>80-100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Luogu5529 [Ynoi2012]</a:t>
            </a:r>
            <a:r>
              <a:rPr lang="zh-CN" altLang="en-US" dirty="0"/>
              <a:t>梦断</a:t>
            </a:r>
            <a:r>
              <a:rPr lang="en-US" altLang="zh-CN" dirty="0"/>
              <a:t>SCOI2017</a:t>
            </a:r>
            <a:endParaRPr lang="zh-CN" altLang="en-US" dirty="0"/>
          </a:p>
        </p:txBody>
      </p:sp>
      <p:sp>
        <p:nvSpPr>
          <p:cNvPr id="3" name="内容占位符 2"/>
          <p:cNvSpPr>
            <a:spLocks noGrp="1"/>
          </p:cNvSpPr>
          <p:nvPr>
            <p:ph idx="1"/>
          </p:nvPr>
        </p:nvSpPr>
        <p:spPr/>
        <p:txBody>
          <a:bodyPr/>
          <a:lstStyle/>
          <a:p>
            <a:r>
              <a:rPr lang="zh-CN" altLang="en-US" dirty="0"/>
              <a:t>给一棵树，点权，支持：</a:t>
            </a:r>
            <a:endParaRPr lang="en-US" altLang="zh-CN" dirty="0"/>
          </a:p>
          <a:p>
            <a:r>
              <a:rPr lang="en-US" altLang="zh-CN" dirty="0"/>
              <a:t>1.</a:t>
            </a:r>
            <a:r>
              <a:rPr lang="zh-CN" altLang="en-US" dirty="0"/>
              <a:t>单点修改</a:t>
            </a:r>
            <a:endParaRPr lang="en-US" altLang="zh-CN" dirty="0"/>
          </a:p>
          <a:p>
            <a:r>
              <a:rPr lang="en-US" altLang="zh-CN" dirty="0"/>
              <a:t>2.</a:t>
            </a:r>
            <a:r>
              <a:rPr lang="zh-CN" altLang="en-US" dirty="0"/>
              <a:t>修改一个点所在同色块的颜色</a:t>
            </a:r>
            <a:endParaRPr lang="en-US" altLang="zh-CN" dirty="0"/>
          </a:p>
          <a:p>
            <a:r>
              <a:rPr lang="en-US" altLang="zh-CN" dirty="0"/>
              <a:t>3.</a:t>
            </a:r>
            <a:r>
              <a:rPr lang="zh-CN" altLang="en-US" dirty="0"/>
              <a:t>查询一个点所在同色块的最浅点和最深点</a:t>
            </a:r>
            <a:endParaRPr lang="en-US" altLang="zh-CN" dirty="0"/>
          </a:p>
          <a:p>
            <a:r>
              <a:rPr lang="zh-CN" altLang="en-US" dirty="0"/>
              <a:t>颜色数</a:t>
            </a:r>
            <a:r>
              <a:rPr lang="en-US" altLang="zh-CN"/>
              <a:t>c=30</a:t>
            </a:r>
            <a:endParaRPr lang="en-US" altLang="zh-CN" dirty="0"/>
          </a:p>
          <a:p>
            <a:endParaRPr lang="zh-CN"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Luogu5529 [Ynoi2012]</a:t>
            </a:r>
            <a:r>
              <a:rPr lang="zh-CN" altLang="en-US" dirty="0"/>
              <a:t>梦断</a:t>
            </a:r>
            <a:r>
              <a:rPr lang="en-US" altLang="zh-CN" dirty="0"/>
              <a:t>SCOI2017</a:t>
            </a:r>
            <a:endParaRPr lang="zh-CN" altLang="en-US" dirty="0"/>
          </a:p>
        </p:txBody>
      </p:sp>
      <p:sp>
        <p:nvSpPr>
          <p:cNvPr id="3" name="内容占位符 2"/>
          <p:cNvSpPr>
            <a:spLocks noGrp="1"/>
          </p:cNvSpPr>
          <p:nvPr>
            <p:ph idx="1"/>
          </p:nvPr>
        </p:nvSpPr>
        <p:spPr/>
        <p:txBody>
          <a:bodyPr/>
          <a:lstStyle/>
          <a:p>
            <a:r>
              <a:rPr lang="zh-CN" altLang="en-US" dirty="0"/>
              <a:t>对这题的评价：</a:t>
            </a:r>
            <a:r>
              <a:rPr lang="en-US" altLang="zh-CN" dirty="0"/>
              <a:t>6/11</a:t>
            </a:r>
            <a:endParaRPr lang="zh-CN"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暴力</a:t>
            </a:r>
            <a:endParaRPr lang="en-US" altLang="zh-CN" dirty="0"/>
          </a:p>
          <a:p>
            <a:endParaRPr lang="en-US" altLang="zh-CN" dirty="0"/>
          </a:p>
          <a:p>
            <a:endParaRPr lang="en-US" altLang="zh-CN" dirty="0"/>
          </a:p>
          <a:p>
            <a:r>
              <a:rPr lang="zh-CN" altLang="en-US" dirty="0"/>
              <a:t>总复杂度</a:t>
            </a:r>
            <a:r>
              <a:rPr lang="en-US" altLang="zh-CN" dirty="0"/>
              <a:t>O( nm )</a:t>
            </a:r>
          </a:p>
          <a:p>
            <a:r>
              <a:rPr lang="zh-CN" altLang="en-US" dirty="0"/>
              <a:t>期望得分：</a:t>
            </a:r>
            <a:r>
              <a:rPr lang="en-US" altLang="zh-CN" dirty="0"/>
              <a:t>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Solution2</a:t>
            </a:r>
          </a:p>
        </p:txBody>
      </p:sp>
      <p:sp>
        <p:nvSpPr>
          <p:cNvPr id="3" name="内容占位符 2"/>
          <p:cNvSpPr>
            <a:spLocks noGrp="1"/>
          </p:cNvSpPr>
          <p:nvPr>
            <p:ph idx="1"/>
          </p:nvPr>
        </p:nvSpPr>
        <p:spPr/>
        <p:txBody>
          <a:bodyPr/>
          <a:lstStyle/>
          <a:p>
            <a:r>
              <a:rPr lang="zh-CN" altLang="en-US" dirty="0"/>
              <a:t>点同色连通块的括号序列对应于所在的边同色连通块的括号序列的一个区间，因为边同色联通块只比点同色联通块多一条边</a:t>
            </a:r>
            <a:endParaRPr lang="en-US" altLang="zh-CN" dirty="0"/>
          </a:p>
          <a:p>
            <a:endParaRPr lang="zh-CN" altLang="en-US" dirty="0"/>
          </a:p>
        </p:txBody>
      </p:sp>
      <p:pic>
        <p:nvPicPr>
          <p:cNvPr id="13314" name="Picture 2"/>
          <p:cNvPicPr>
            <a:picLocks noChangeAspect="1" noChangeArrowheads="1"/>
          </p:cNvPicPr>
          <p:nvPr/>
        </p:nvPicPr>
        <p:blipFill>
          <a:blip r:embed="rId2" cstate="print"/>
          <a:srcRect/>
          <a:stretch>
            <a:fillRect/>
          </a:stretch>
        </p:blipFill>
        <p:spPr bwMode="auto">
          <a:xfrm>
            <a:off x="1242491" y="2648929"/>
            <a:ext cx="5891294" cy="3513876"/>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因为点的联通块没有均摊，但是边的联通块有均摊，所以维护边的联通块而不是点的联通块</a:t>
            </a:r>
            <a:endParaRPr lang="en-US" altLang="zh-CN" dirty="0"/>
          </a:p>
          <a:p>
            <a:r>
              <a:rPr lang="zh-CN" altLang="en-US" dirty="0"/>
              <a:t>可以发现改变一条边的颜色只影响</a:t>
            </a:r>
            <a:r>
              <a:rPr lang="en-US" altLang="zh-CN" dirty="0"/>
              <a:t>O(1)</a:t>
            </a:r>
            <a:r>
              <a:rPr lang="zh-CN" altLang="en-US" dirty="0"/>
              <a:t>个边同色连通块，而点同色连通块可能影响</a:t>
            </a:r>
            <a:r>
              <a:rPr lang="en-US" altLang="zh-CN" dirty="0"/>
              <a:t>O(n)</a:t>
            </a:r>
            <a:r>
              <a:rPr lang="zh-CN" altLang="en-US" dirty="0"/>
              <a:t>个</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通过对每个极大边连通块开一个</a:t>
            </a:r>
            <a:r>
              <a:rPr lang="en-US" altLang="zh-CN" dirty="0"/>
              <a:t>ETT</a:t>
            </a:r>
            <a:r>
              <a:rPr lang="zh-CN" altLang="en-US" dirty="0"/>
              <a:t>来维护每个极大边连通块</a:t>
            </a:r>
            <a:endParaRPr lang="en-US" altLang="zh-CN" dirty="0"/>
          </a:p>
          <a:p>
            <a:r>
              <a:rPr lang="zh-CN" altLang="en-US" dirty="0"/>
              <a:t>然后每个</a:t>
            </a:r>
            <a:r>
              <a:rPr lang="en-US" altLang="zh-CN" dirty="0"/>
              <a:t>ETT</a:t>
            </a:r>
            <a:r>
              <a:rPr lang="zh-CN" altLang="en-US" dirty="0"/>
              <a:t>上面每个节点维护</a:t>
            </a:r>
            <a:r>
              <a:rPr lang="en-US" altLang="zh-CN" dirty="0"/>
              <a:t>O( c )</a:t>
            </a:r>
            <a:r>
              <a:rPr lang="zh-CN" altLang="en-US" dirty="0"/>
              <a:t>个信息，表示这个节点为根的子树里面有没有节点的儿子为</a:t>
            </a:r>
            <a:r>
              <a:rPr lang="en-US" altLang="zh-CN" dirty="0"/>
              <a:t>1,2…c</a:t>
            </a:r>
            <a:r>
              <a:rPr lang="zh-CN" altLang="en-US" dirty="0"/>
              <a:t>这种颜色</a:t>
            </a:r>
            <a:endParaRPr lang="en-US" altLang="zh-CN" dirty="0"/>
          </a:p>
        </p:txBody>
      </p:sp>
      <p:pic>
        <p:nvPicPr>
          <p:cNvPr id="62467" name="Picture 3"/>
          <p:cNvPicPr>
            <a:picLocks noChangeAspect="1" noChangeArrowheads="1"/>
          </p:cNvPicPr>
          <p:nvPr/>
        </p:nvPicPr>
        <p:blipFill>
          <a:blip r:embed="rId2" cstate="print"/>
          <a:srcRect/>
          <a:stretch>
            <a:fillRect/>
          </a:stretch>
        </p:blipFill>
        <p:spPr bwMode="auto">
          <a:xfrm>
            <a:off x="1009519" y="3406297"/>
            <a:ext cx="3333750" cy="24003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当把这个连通块染色为某个颜色</a:t>
            </a:r>
            <a:r>
              <a:rPr lang="en-US" altLang="zh-CN" dirty="0"/>
              <a:t>x</a:t>
            </a:r>
            <a:r>
              <a:rPr lang="zh-CN" altLang="en-US" dirty="0"/>
              <a:t>的时候</a:t>
            </a:r>
            <a:endParaRPr lang="en-US" altLang="zh-CN" dirty="0"/>
          </a:p>
          <a:p>
            <a:r>
              <a:rPr lang="en-US" altLang="zh-CN" dirty="0"/>
              <a:t>while( root</a:t>
            </a:r>
            <a:r>
              <a:rPr lang="zh-CN" altLang="en-US" dirty="0"/>
              <a:t>的</a:t>
            </a:r>
            <a:r>
              <a:rPr lang="en-US" altLang="zh-CN" dirty="0"/>
              <a:t>x</a:t>
            </a:r>
            <a:r>
              <a:rPr lang="zh-CN" altLang="en-US" dirty="0"/>
              <a:t>颜色信息为</a:t>
            </a:r>
            <a:r>
              <a:rPr lang="en-US" altLang="zh-CN" dirty="0"/>
              <a:t>1 ) </a:t>
            </a:r>
            <a:r>
              <a:rPr lang="zh-CN" altLang="en-US" dirty="0"/>
              <a:t>沿着</a:t>
            </a:r>
            <a:r>
              <a:rPr lang="en-US" altLang="zh-CN" dirty="0"/>
              <a:t>ETT</a:t>
            </a:r>
            <a:r>
              <a:rPr lang="zh-CN" altLang="en-US" dirty="0"/>
              <a:t>结构递归下去，直到找到一个点其满足至少有一个儿子颜色为</a:t>
            </a:r>
            <a:r>
              <a:rPr lang="en-US" altLang="zh-CN" dirty="0"/>
              <a:t>x</a:t>
            </a:r>
            <a:r>
              <a:rPr lang="zh-CN" altLang="en-US" dirty="0"/>
              <a:t>颜色</a:t>
            </a:r>
            <a:endParaRPr lang="en-US" altLang="zh-CN" dirty="0"/>
          </a:p>
          <a:p>
            <a:r>
              <a:rPr lang="zh-CN" altLang="en-US" dirty="0"/>
              <a:t>然后把这个点的所有颜色为</a:t>
            </a:r>
            <a:r>
              <a:rPr lang="en-US" altLang="zh-CN" dirty="0"/>
              <a:t>x</a:t>
            </a:r>
            <a:r>
              <a:rPr lang="zh-CN" altLang="en-US" dirty="0"/>
              <a:t>的儿子的</a:t>
            </a:r>
            <a:r>
              <a:rPr lang="en-US" altLang="zh-CN" dirty="0"/>
              <a:t>ETT</a:t>
            </a:r>
            <a:r>
              <a:rPr lang="zh-CN" altLang="en-US" dirty="0"/>
              <a:t>合并进这个</a:t>
            </a:r>
            <a:r>
              <a:rPr lang="en-US" altLang="zh-CN" dirty="0"/>
              <a:t>ETT</a:t>
            </a:r>
            <a:r>
              <a:rPr lang="zh-CN" altLang="en-US" dirty="0"/>
              <a:t>里面</a:t>
            </a:r>
            <a:endParaRPr lang="en-US" altLang="zh-CN" dirty="0"/>
          </a:p>
          <a:p>
            <a:r>
              <a:rPr lang="zh-CN" altLang="en-US" dirty="0"/>
              <a:t>这个通过对每个点开一个</a:t>
            </a:r>
            <a:r>
              <a:rPr lang="en-US" altLang="zh-CN" dirty="0"/>
              <a:t>O( x )</a:t>
            </a:r>
            <a:r>
              <a:rPr lang="zh-CN" altLang="en-US" dirty="0"/>
              <a:t>的数组来存下每个颜色的儿子节点就可以做到了</a:t>
            </a:r>
            <a:endParaRPr lang="en-US" altLang="zh-CN" dirty="0"/>
          </a:p>
          <a:p>
            <a:r>
              <a:rPr lang="zh-CN" altLang="en-US" dirty="0"/>
              <a:t>具体体现在操作上就是合并两棵平衡树，把其中一个平衡树完全合并进另一个平衡树，作为一个区间</a:t>
            </a:r>
            <a:endParaRPr lang="en-US" altLang="zh-CN" dirty="0"/>
          </a:p>
          <a:p>
            <a:endParaRPr lang="en-US" altLang="zh-CN" dirty="0"/>
          </a:p>
          <a:p>
            <a:endParaRPr lang="zh-CN"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pic>
        <p:nvPicPr>
          <p:cNvPr id="63490" name="Picture 2"/>
          <p:cNvPicPr>
            <a:picLocks noChangeAspect="1" noChangeArrowheads="1"/>
          </p:cNvPicPr>
          <p:nvPr/>
        </p:nvPicPr>
        <p:blipFill>
          <a:blip r:embed="rId2" cstate="print"/>
          <a:srcRect/>
          <a:stretch>
            <a:fillRect/>
          </a:stretch>
        </p:blipFill>
        <p:spPr bwMode="auto">
          <a:xfrm>
            <a:off x="801666" y="1780500"/>
            <a:ext cx="6083975" cy="4563932"/>
          </a:xfrm>
          <a:prstGeom prst="rect">
            <a:avLst/>
          </a:prstGeom>
          <a:noFill/>
          <a:ln w="9525">
            <a:noFill/>
            <a:miter lim="800000"/>
            <a:headEnd/>
            <a:tailEnd/>
          </a:ln>
        </p:spPr>
      </p:pic>
      <p:pic>
        <p:nvPicPr>
          <p:cNvPr id="63491" name="Picture 3"/>
          <p:cNvPicPr>
            <a:picLocks noGrp="1" noChangeAspect="1" noChangeArrowheads="1"/>
          </p:cNvPicPr>
          <p:nvPr>
            <p:ph idx="1"/>
          </p:nvPr>
        </p:nvPicPr>
        <p:blipFill>
          <a:blip r:embed="rId3" cstate="print"/>
          <a:srcRect/>
          <a:stretch>
            <a:fillRect/>
          </a:stretch>
        </p:blipFill>
        <p:spPr bwMode="auto">
          <a:xfrm>
            <a:off x="5634234" y="2842049"/>
            <a:ext cx="4781550" cy="214312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这样以</a:t>
            </a:r>
            <a:r>
              <a:rPr lang="en-US" altLang="zh-CN" dirty="0"/>
              <a:t>O( </a:t>
            </a:r>
            <a:r>
              <a:rPr lang="en-US" altLang="zh-CN" dirty="0" err="1"/>
              <a:t>clogn</a:t>
            </a:r>
            <a:r>
              <a:rPr lang="en-US" altLang="zh-CN" dirty="0"/>
              <a:t> )</a:t>
            </a:r>
            <a:r>
              <a:rPr lang="zh-CN" altLang="en-US" dirty="0"/>
              <a:t>代价，我们减少了</a:t>
            </a:r>
            <a:r>
              <a:rPr lang="en-US" altLang="zh-CN" dirty="0"/>
              <a:t>O( 1 )</a:t>
            </a:r>
            <a:r>
              <a:rPr lang="zh-CN" altLang="en-US" dirty="0"/>
              <a:t>个联通块</a:t>
            </a:r>
            <a:endParaRPr lang="en-US" altLang="zh-CN" dirty="0"/>
          </a:p>
          <a:p>
            <a:r>
              <a:rPr lang="zh-CN" altLang="en-US" dirty="0"/>
              <a:t>每次最多加</a:t>
            </a:r>
            <a:r>
              <a:rPr lang="en-US" altLang="zh-CN" dirty="0"/>
              <a:t>2 = O( 1 )</a:t>
            </a:r>
            <a:r>
              <a:rPr lang="zh-CN" altLang="en-US" dirty="0"/>
              <a:t>个联通块</a:t>
            </a:r>
            <a:endParaRPr lang="en-US" altLang="zh-CN" dirty="0"/>
          </a:p>
          <a:p>
            <a:r>
              <a:rPr lang="zh-CN" altLang="en-US" dirty="0"/>
              <a:t>所以时间复杂度是均摊</a:t>
            </a:r>
            <a:r>
              <a:rPr lang="en-US" altLang="zh-CN" dirty="0"/>
              <a:t>O( ( n + m )</a:t>
            </a:r>
            <a:r>
              <a:rPr lang="en-US" altLang="zh-CN" dirty="0" err="1"/>
              <a:t>clogn</a:t>
            </a:r>
            <a:r>
              <a:rPr lang="en-US" altLang="zh-CN" dirty="0"/>
              <a:t> )</a:t>
            </a:r>
            <a:endParaRPr lang="zh-CN" alt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点染色就转化为了边染色，可能会合并连通块，这个是平凡的</a:t>
            </a:r>
            <a:endParaRPr lang="en-US" altLang="zh-CN" dirty="0"/>
          </a:p>
          <a:p>
            <a:r>
              <a:rPr lang="zh-CN" altLang="en-US" dirty="0"/>
              <a:t>把</a:t>
            </a:r>
            <a:r>
              <a:rPr lang="en-US" altLang="zh-CN" dirty="0"/>
              <a:t>x</a:t>
            </a:r>
            <a:r>
              <a:rPr lang="zh-CN" altLang="en-US" dirty="0"/>
              <a:t>从</a:t>
            </a:r>
            <a:r>
              <a:rPr lang="en-US" altLang="zh-CN" dirty="0"/>
              <a:t>a</a:t>
            </a:r>
            <a:r>
              <a:rPr lang="zh-CN" altLang="en-US" dirty="0"/>
              <a:t>染成</a:t>
            </a:r>
            <a:r>
              <a:rPr lang="en-US" altLang="zh-CN" dirty="0"/>
              <a:t>b</a:t>
            </a:r>
            <a:r>
              <a:rPr lang="zh-CN" altLang="en-US" dirty="0"/>
              <a:t>，要把</a:t>
            </a:r>
            <a:r>
              <a:rPr lang="en-US" altLang="zh-CN" dirty="0"/>
              <a:t>x</a:t>
            </a:r>
            <a:r>
              <a:rPr lang="zh-CN" altLang="en-US" dirty="0"/>
              <a:t>为根的</a:t>
            </a:r>
            <a:r>
              <a:rPr lang="en-US" altLang="zh-CN" dirty="0"/>
              <a:t>b</a:t>
            </a:r>
            <a:r>
              <a:rPr lang="zh-CN" altLang="en-US" dirty="0"/>
              <a:t>色连通块和</a:t>
            </a:r>
            <a:r>
              <a:rPr lang="en-US" altLang="zh-CN" dirty="0" err="1"/>
              <a:t>fa</a:t>
            </a:r>
            <a:r>
              <a:rPr lang="en-US" altLang="zh-CN" dirty="0"/>
              <a:t>(x)</a:t>
            </a:r>
            <a:r>
              <a:rPr lang="zh-CN" altLang="en-US" dirty="0"/>
              <a:t>为根的</a:t>
            </a:r>
            <a:r>
              <a:rPr lang="en-US" altLang="zh-CN" dirty="0"/>
              <a:t>b</a:t>
            </a:r>
            <a:r>
              <a:rPr lang="zh-CN" altLang="en-US" dirty="0"/>
              <a:t>色连通块和边</a:t>
            </a:r>
            <a:r>
              <a:rPr lang="en-US" altLang="zh-CN" dirty="0"/>
              <a:t>(</a:t>
            </a:r>
            <a:r>
              <a:rPr lang="en-US" altLang="zh-CN" dirty="0" err="1"/>
              <a:t>x,fa</a:t>
            </a:r>
            <a:r>
              <a:rPr lang="en-US" altLang="zh-CN" dirty="0"/>
              <a:t>(x))</a:t>
            </a:r>
            <a:r>
              <a:rPr lang="zh-CN" altLang="en-US" dirty="0"/>
              <a:t>合并</a:t>
            </a:r>
            <a:endParaRPr lang="en-US" altLang="zh-CN" dirty="0"/>
          </a:p>
          <a:p>
            <a:r>
              <a:rPr lang="zh-CN" altLang="en-US" dirty="0"/>
              <a:t>查询的话，</a:t>
            </a:r>
            <a:r>
              <a:rPr lang="en-US" altLang="zh-CN" dirty="0"/>
              <a:t>ETT</a:t>
            </a:r>
            <a:r>
              <a:rPr lang="zh-CN" altLang="en-US" dirty="0"/>
              <a:t>上面维护：最浅，最深的</a:t>
            </a:r>
            <a:r>
              <a:rPr lang="en-US" altLang="zh-CN" dirty="0" err="1"/>
              <a:t>dep</a:t>
            </a:r>
            <a:r>
              <a:rPr lang="zh-CN" altLang="en-US" dirty="0"/>
              <a:t>，这个联通块的颜色</a:t>
            </a:r>
            <a:r>
              <a:rPr lang="en-US" altLang="zh-CN" dirty="0"/>
              <a:t>size</a:t>
            </a:r>
          </a:p>
          <a:p>
            <a:r>
              <a:rPr lang="zh-CN" altLang="en-US" dirty="0"/>
              <a:t>这样就做完了</a:t>
            </a:r>
            <a:endParaRPr lang="en-US" altLang="zh-CN" dirty="0"/>
          </a:p>
          <a:p>
            <a:endParaRPr lang="en-US" altLang="zh-CN" dirty="0"/>
          </a:p>
          <a:p>
            <a:r>
              <a:rPr lang="zh-CN" altLang="en-US" dirty="0"/>
              <a:t>时间复杂度</a:t>
            </a:r>
            <a:r>
              <a:rPr lang="en-US" altLang="zh-CN" dirty="0"/>
              <a:t>O( </a:t>
            </a:r>
            <a:r>
              <a:rPr lang="en-US" altLang="zh-CN" dirty="0" err="1"/>
              <a:t>nclogn</a:t>
            </a:r>
            <a:r>
              <a:rPr lang="en-US" altLang="zh-CN" dirty="0"/>
              <a:t> )</a:t>
            </a:r>
            <a:r>
              <a:rPr lang="zh-CN" altLang="en-US" dirty="0"/>
              <a:t>，空间复杂度</a:t>
            </a:r>
            <a:r>
              <a:rPr lang="en-US" altLang="zh-CN" dirty="0"/>
              <a:t>O( </a:t>
            </a:r>
            <a:r>
              <a:rPr lang="en-US" altLang="zh-CN" dirty="0" err="1"/>
              <a:t>nc</a:t>
            </a:r>
            <a:r>
              <a:rPr lang="en-US" altLang="zh-CN" dirty="0"/>
              <a:t> )</a:t>
            </a:r>
          </a:p>
          <a:p>
            <a:endParaRPr lang="zh-CN" alt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Solution3</a:t>
            </a:r>
            <a:endParaRPr lang="zh-CN" altLang="en-US" dirty="0"/>
          </a:p>
        </p:txBody>
      </p:sp>
      <p:sp>
        <p:nvSpPr>
          <p:cNvPr id="3" name="内容占位符 2"/>
          <p:cNvSpPr>
            <a:spLocks noGrp="1"/>
          </p:cNvSpPr>
          <p:nvPr>
            <p:ph idx="1"/>
          </p:nvPr>
        </p:nvSpPr>
        <p:spPr/>
        <p:txBody>
          <a:bodyPr/>
          <a:lstStyle/>
          <a:p>
            <a:r>
              <a:rPr lang="zh-CN" altLang="en-US" dirty="0"/>
              <a:t>发现我们</a:t>
            </a:r>
            <a:r>
              <a:rPr lang="en-US" altLang="zh-CN" dirty="0"/>
              <a:t>ETT</a:t>
            </a:r>
            <a:r>
              <a:rPr lang="zh-CN" altLang="en-US" dirty="0"/>
              <a:t>每个节点维护了</a:t>
            </a:r>
            <a:r>
              <a:rPr lang="en-US" altLang="zh-CN" dirty="0"/>
              <a:t>O( c )</a:t>
            </a:r>
            <a:r>
              <a:rPr lang="zh-CN" altLang="en-US" dirty="0"/>
              <a:t>个信息</a:t>
            </a:r>
            <a:endParaRPr lang="en-US" altLang="zh-CN" dirty="0"/>
          </a:p>
          <a:p>
            <a:r>
              <a:rPr lang="zh-CN" altLang="en-US" dirty="0"/>
              <a:t>这</a:t>
            </a:r>
            <a:r>
              <a:rPr lang="en-US" altLang="zh-CN" dirty="0"/>
              <a:t>O( c )</a:t>
            </a:r>
            <a:r>
              <a:rPr lang="zh-CN" altLang="en-US" dirty="0"/>
              <a:t>个信息是</a:t>
            </a:r>
            <a:r>
              <a:rPr lang="en-US" altLang="zh-CN" dirty="0"/>
              <a:t>or</a:t>
            </a:r>
            <a:r>
              <a:rPr lang="zh-CN" altLang="en-US" dirty="0"/>
              <a:t>起来的</a:t>
            </a:r>
            <a:endParaRPr lang="en-US" altLang="zh-CN" dirty="0"/>
          </a:p>
          <a:p>
            <a:r>
              <a:rPr lang="zh-CN" altLang="en-US" dirty="0"/>
              <a:t>所以可以压位维护</a:t>
            </a:r>
            <a:endParaRPr lang="en-US" altLang="zh-CN" dirty="0"/>
          </a:p>
          <a:p>
            <a:endParaRPr lang="en-US" altLang="zh-CN" dirty="0"/>
          </a:p>
          <a:p>
            <a:r>
              <a:rPr lang="zh-CN" altLang="en-US" dirty="0"/>
              <a:t>时间复杂度</a:t>
            </a:r>
            <a:r>
              <a:rPr lang="en-US" altLang="zh-CN" dirty="0"/>
              <a:t>O( </a:t>
            </a:r>
            <a:r>
              <a:rPr lang="en-US" altLang="zh-CN" dirty="0" err="1"/>
              <a:t>nclogn</a:t>
            </a:r>
            <a:r>
              <a:rPr lang="en-US" altLang="zh-CN" dirty="0"/>
              <a:t>/w )</a:t>
            </a:r>
            <a:r>
              <a:rPr lang="zh-CN" altLang="en-US" dirty="0"/>
              <a:t>，空间复杂度</a:t>
            </a:r>
            <a:r>
              <a:rPr lang="en-US" altLang="zh-CN" dirty="0"/>
              <a:t>O( </a:t>
            </a:r>
            <a:r>
              <a:rPr lang="en-US" altLang="zh-CN" dirty="0" err="1"/>
              <a:t>nc</a:t>
            </a:r>
            <a:r>
              <a:rPr lang="en-US" altLang="zh-CN" dirty="0"/>
              <a:t> )</a:t>
            </a:r>
          </a:p>
          <a:p>
            <a:endParaRPr lang="zh-CN" alt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E49D9C-A6D4-4BBE-AB82-06242676F0B6}"/>
              </a:ext>
            </a:extLst>
          </p:cNvPr>
          <p:cNvSpPr>
            <a:spLocks noGrp="1"/>
          </p:cNvSpPr>
          <p:nvPr>
            <p:ph type="ctrTitle"/>
          </p:nvPr>
        </p:nvSpPr>
        <p:spPr/>
        <p:txBody>
          <a:bodyPr/>
          <a:lstStyle/>
          <a:p>
            <a:r>
              <a:rPr lang="en-US" altLang="zh-CN" dirty="0"/>
              <a:t>Thanks for listening</a:t>
            </a:r>
            <a:endParaRPr lang="zh-CN" altLang="en-US" dirty="0"/>
          </a:p>
        </p:txBody>
      </p:sp>
      <p:sp>
        <p:nvSpPr>
          <p:cNvPr id="3" name="副标题 2">
            <a:extLst>
              <a:ext uri="{FF2B5EF4-FFF2-40B4-BE49-F238E27FC236}">
                <a16:creationId xmlns:a16="http://schemas.microsoft.com/office/drawing/2014/main" id="{ED1779D3-1EF0-4724-BAB3-1CD9A2794E62}"/>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31571127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4314</Words>
  <Application>Microsoft Office PowerPoint</Application>
  <PresentationFormat>宽屏</PresentationFormat>
  <Paragraphs>330</Paragraphs>
  <Slides>79</Slides>
  <Notes>0</Notes>
  <HiddenSlides>0</HiddenSlides>
  <MMClips>0</MMClips>
  <ScaleCrop>false</ScaleCrop>
  <HeadingPairs>
    <vt:vector size="8" baseType="variant">
      <vt:variant>
        <vt:lpstr>已用的字体</vt:lpstr>
      </vt:variant>
      <vt:variant>
        <vt:i4>3</vt:i4>
      </vt:variant>
      <vt:variant>
        <vt:lpstr>主题</vt:lpstr>
      </vt:variant>
      <vt:variant>
        <vt:i4>1</vt:i4>
      </vt:variant>
      <vt:variant>
        <vt:lpstr>嵌入 OLE 服务器</vt:lpstr>
      </vt:variant>
      <vt:variant>
        <vt:i4>0</vt:i4>
      </vt:variant>
      <vt:variant>
        <vt:lpstr>幻灯片标题</vt:lpstr>
      </vt:variant>
      <vt:variant>
        <vt:i4>79</vt:i4>
      </vt:variant>
    </vt:vector>
  </HeadingPairs>
  <TitlesOfParts>
    <vt:vector size="83" baseType="lpstr">
      <vt:lpstr>等线</vt:lpstr>
      <vt:lpstr>等线 Light</vt:lpstr>
      <vt:lpstr>Arial</vt:lpstr>
      <vt:lpstr>Office 主题​​</vt:lpstr>
      <vt:lpstr>动态树分治</vt:lpstr>
      <vt:lpstr>常用的树分治方法</vt:lpstr>
      <vt:lpstr>Notice</vt:lpstr>
      <vt:lpstr>Note</vt:lpstr>
      <vt:lpstr>静态树分治</vt:lpstr>
      <vt:lpstr>点分治</vt:lpstr>
      <vt:lpstr>边分治</vt:lpstr>
      <vt:lpstr>三度化</vt:lpstr>
      <vt:lpstr>三度化</vt:lpstr>
      <vt:lpstr>链分治</vt:lpstr>
      <vt:lpstr>动态树分治</vt:lpstr>
      <vt:lpstr>动态树分治</vt:lpstr>
      <vt:lpstr>Luogu4216 [SCOI2015]情报传递</vt:lpstr>
      <vt:lpstr>Solution</vt:lpstr>
      <vt:lpstr>Solution</vt:lpstr>
      <vt:lpstr>Solution2</vt:lpstr>
      <vt:lpstr>Luogu4219 [BJOI2014]大融合</vt:lpstr>
      <vt:lpstr>Solution</vt:lpstr>
      <vt:lpstr>Solution</vt:lpstr>
      <vt:lpstr>Solution</vt:lpstr>
      <vt:lpstr>Solution</vt:lpstr>
      <vt:lpstr>Luogu4211 [LNOI2014]LCA</vt:lpstr>
      <vt:lpstr>Solution</vt:lpstr>
      <vt:lpstr>Solution</vt:lpstr>
      <vt:lpstr>Codechef DGCD</vt:lpstr>
      <vt:lpstr>Solution</vt:lpstr>
      <vt:lpstr>Luogu2056 [ZJOI2007]捉迷藏</vt:lpstr>
      <vt:lpstr>Solution</vt:lpstr>
      <vt:lpstr>Solution</vt:lpstr>
      <vt:lpstr>Bzoj2566 xmastree</vt:lpstr>
      <vt:lpstr>Solution</vt:lpstr>
      <vt:lpstr>Luogu6329 震波</vt:lpstr>
      <vt:lpstr>Solution</vt:lpstr>
      <vt:lpstr>Bzoj4372 烁烁的游戏</vt:lpstr>
      <vt:lpstr>Solution</vt:lpstr>
      <vt:lpstr>Luogu5311 [Ynoi2011]成都七中</vt:lpstr>
      <vt:lpstr>Solution</vt:lpstr>
      <vt:lpstr>Solution</vt:lpstr>
      <vt:lpstr>Solution</vt:lpstr>
      <vt:lpstr>floj307 不可知圆环</vt:lpstr>
      <vt:lpstr>Solution</vt:lpstr>
      <vt:lpstr>Solution</vt:lpstr>
      <vt:lpstr>Solution</vt:lpstr>
      <vt:lpstr>Solution</vt:lpstr>
      <vt:lpstr>静态lct</vt:lpstr>
      <vt:lpstr>静态lct</vt:lpstr>
      <vt:lpstr>Luogu5314 [Ynoi2011]ODT</vt:lpstr>
      <vt:lpstr>Luogu5314 [Ynoi2011]ODT</vt:lpstr>
      <vt:lpstr>Solution1</vt:lpstr>
      <vt:lpstr>Solution2</vt:lpstr>
      <vt:lpstr>Solution2</vt:lpstr>
      <vt:lpstr>Solution3</vt:lpstr>
      <vt:lpstr>Solution3</vt:lpstr>
      <vt:lpstr>Solution4</vt:lpstr>
      <vt:lpstr>Solution4</vt:lpstr>
      <vt:lpstr>Fact</vt:lpstr>
      <vt:lpstr>God</vt:lpstr>
      <vt:lpstr>Oh no</vt:lpstr>
      <vt:lpstr>WTF</vt:lpstr>
      <vt:lpstr>Solution4</vt:lpstr>
      <vt:lpstr>Solution5</vt:lpstr>
      <vt:lpstr>Solution5</vt:lpstr>
      <vt:lpstr>Preknownledge</vt:lpstr>
      <vt:lpstr>Preknownledge</vt:lpstr>
      <vt:lpstr>Preknownledge</vt:lpstr>
      <vt:lpstr>Solution5</vt:lpstr>
      <vt:lpstr>Solution5</vt:lpstr>
      <vt:lpstr>Luogu5529 [Ynoi2012]梦断SCOI2017</vt:lpstr>
      <vt:lpstr>Luogu5529 [Ynoi2012]梦断SCOI2017</vt:lpstr>
      <vt:lpstr>Solution1</vt:lpstr>
      <vt:lpstr>Solution2</vt:lpstr>
      <vt:lpstr>Solution2</vt:lpstr>
      <vt:lpstr>Solution2</vt:lpstr>
      <vt:lpstr>Solution2</vt:lpstr>
      <vt:lpstr>Solution2</vt:lpstr>
      <vt:lpstr>Solution2</vt:lpstr>
      <vt:lpstr>Solution2</vt:lpstr>
      <vt:lpstr>Solution3</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动态树分治</dc:title>
  <dc:creator>Cai Chengze</dc:creator>
  <cp:lastModifiedBy>Cai Chengze</cp:lastModifiedBy>
  <cp:revision>12</cp:revision>
  <dcterms:created xsi:type="dcterms:W3CDTF">2020-05-27T18:40:13Z</dcterms:created>
  <dcterms:modified xsi:type="dcterms:W3CDTF">2020-05-31T09:09:14Z</dcterms:modified>
</cp:coreProperties>
</file>