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300" r:id="rId5"/>
    <p:sldId id="313" r:id="rId6"/>
    <p:sldId id="259" r:id="rId7"/>
    <p:sldId id="299" r:id="rId8"/>
    <p:sldId id="260" r:id="rId9"/>
    <p:sldId id="267" r:id="rId10"/>
    <p:sldId id="268" r:id="rId11"/>
    <p:sldId id="305" r:id="rId12"/>
    <p:sldId id="269" r:id="rId13"/>
    <p:sldId id="270" r:id="rId14"/>
    <p:sldId id="263" r:id="rId15"/>
    <p:sldId id="301" r:id="rId16"/>
    <p:sldId id="303" r:id="rId17"/>
    <p:sldId id="309" r:id="rId18"/>
    <p:sldId id="310" r:id="rId19"/>
    <p:sldId id="311" r:id="rId20"/>
    <p:sldId id="312" r:id="rId21"/>
    <p:sldId id="261" r:id="rId22"/>
    <p:sldId id="272" r:id="rId23"/>
    <p:sldId id="273" r:id="rId24"/>
    <p:sldId id="274" r:id="rId25"/>
    <p:sldId id="275" r:id="rId26"/>
    <p:sldId id="276" r:id="rId27"/>
    <p:sldId id="277" r:id="rId28"/>
    <p:sldId id="316" r:id="rId29"/>
    <p:sldId id="317" r:id="rId30"/>
    <p:sldId id="264" r:id="rId31"/>
    <p:sldId id="282" r:id="rId32"/>
    <p:sldId id="283" r:id="rId33"/>
    <p:sldId id="285" r:id="rId34"/>
    <p:sldId id="286" r:id="rId35"/>
    <p:sldId id="315" r:id="rId36"/>
    <p:sldId id="278" r:id="rId37"/>
    <p:sldId id="281" r:id="rId38"/>
    <p:sldId id="262" r:id="rId39"/>
    <p:sldId id="290" r:id="rId40"/>
    <p:sldId id="291" r:id="rId41"/>
    <p:sldId id="298" r:id="rId42"/>
    <p:sldId id="292" r:id="rId43"/>
    <p:sldId id="308" r:id="rId44"/>
    <p:sldId id="293" r:id="rId45"/>
    <p:sldId id="294" r:id="rId46"/>
    <p:sldId id="296" r:id="rId47"/>
    <p:sldId id="297" r:id="rId48"/>
    <p:sldId id="295" r:id="rId49"/>
    <p:sldId id="306" r:id="rId50"/>
    <p:sldId id="314" r:id="rId51"/>
    <p:sldId id="302" r:id="rId52"/>
    <p:sldId id="304" r:id="rId53"/>
    <p:sldId id="266" r:id="rId54"/>
    <p:sldId id="288" r:id="rId55"/>
    <p:sldId id="307" r:id="rId56"/>
    <p:sldId id="284" r:id="rId57"/>
    <p:sldId id="287" r:id="rId58"/>
    <p:sldId id="289" r:id="rId59"/>
    <p:sldId id="265" r:id="rId6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2E5EB0E-EBAC-471D-89EA-399DFF98023C}">
          <p14:sldIdLst>
            <p14:sldId id="256"/>
            <p14:sldId id="257"/>
            <p14:sldId id="258"/>
            <p14:sldId id="300"/>
            <p14:sldId id="313"/>
            <p14:sldId id="259"/>
            <p14:sldId id="299"/>
            <p14:sldId id="260"/>
            <p14:sldId id="267"/>
            <p14:sldId id="268"/>
            <p14:sldId id="305"/>
            <p14:sldId id="269"/>
            <p14:sldId id="270"/>
            <p14:sldId id="263"/>
            <p14:sldId id="301"/>
            <p14:sldId id="303"/>
            <p14:sldId id="309"/>
            <p14:sldId id="310"/>
            <p14:sldId id="311"/>
            <p14:sldId id="312"/>
            <p14:sldId id="261"/>
            <p14:sldId id="272"/>
            <p14:sldId id="273"/>
            <p14:sldId id="274"/>
            <p14:sldId id="275"/>
            <p14:sldId id="276"/>
            <p14:sldId id="277"/>
            <p14:sldId id="316"/>
            <p14:sldId id="317"/>
            <p14:sldId id="264"/>
            <p14:sldId id="282"/>
            <p14:sldId id="283"/>
            <p14:sldId id="285"/>
            <p14:sldId id="286"/>
            <p14:sldId id="315"/>
            <p14:sldId id="278"/>
            <p14:sldId id="281"/>
            <p14:sldId id="262"/>
            <p14:sldId id="290"/>
            <p14:sldId id="291"/>
            <p14:sldId id="298"/>
            <p14:sldId id="292"/>
            <p14:sldId id="308"/>
            <p14:sldId id="293"/>
            <p14:sldId id="294"/>
            <p14:sldId id="296"/>
            <p14:sldId id="297"/>
            <p14:sldId id="295"/>
            <p14:sldId id="306"/>
            <p14:sldId id="314"/>
            <p14:sldId id="302"/>
            <p14:sldId id="304"/>
            <p14:sldId id="266"/>
            <p14:sldId id="288"/>
            <p14:sldId id="307"/>
            <p14:sldId id="284"/>
            <p14:sldId id="287"/>
            <p14:sldId id="289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8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80" y="1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26" Type="http://schemas.openxmlformats.org/officeDocument/2006/relationships/slide" Target="slides/slide25.xml" /><Relationship Id="rId39" Type="http://schemas.openxmlformats.org/officeDocument/2006/relationships/slide" Target="slides/slide38.xml" /><Relationship Id="rId21" Type="http://schemas.openxmlformats.org/officeDocument/2006/relationships/slide" Target="slides/slide20.xml" /><Relationship Id="rId34" Type="http://schemas.openxmlformats.org/officeDocument/2006/relationships/slide" Target="slides/slide33.xml" /><Relationship Id="rId42" Type="http://schemas.openxmlformats.org/officeDocument/2006/relationships/slide" Target="slides/slide41.xml" /><Relationship Id="rId47" Type="http://schemas.openxmlformats.org/officeDocument/2006/relationships/slide" Target="slides/slide46.xml" /><Relationship Id="rId50" Type="http://schemas.openxmlformats.org/officeDocument/2006/relationships/slide" Target="slides/slide49.xml" /><Relationship Id="rId55" Type="http://schemas.openxmlformats.org/officeDocument/2006/relationships/slide" Target="slides/slide54.xml" /><Relationship Id="rId63" Type="http://schemas.openxmlformats.org/officeDocument/2006/relationships/theme" Target="theme/theme1.xml" /><Relationship Id="rId7" Type="http://schemas.openxmlformats.org/officeDocument/2006/relationships/slide" Target="slides/slide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slide" Target="slides/slide19.xml" /><Relationship Id="rId29" Type="http://schemas.openxmlformats.org/officeDocument/2006/relationships/slide" Target="slides/slide28.xml" /><Relationship Id="rId41" Type="http://schemas.openxmlformats.org/officeDocument/2006/relationships/slide" Target="slides/slide40.xml" /><Relationship Id="rId54" Type="http://schemas.openxmlformats.org/officeDocument/2006/relationships/slide" Target="slides/slide53.xml" /><Relationship Id="rId62" Type="http://schemas.openxmlformats.org/officeDocument/2006/relationships/viewProps" Target="view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slide" Target="slides/slide23.xml" /><Relationship Id="rId32" Type="http://schemas.openxmlformats.org/officeDocument/2006/relationships/slide" Target="slides/slide31.xml" /><Relationship Id="rId37" Type="http://schemas.openxmlformats.org/officeDocument/2006/relationships/slide" Target="slides/slide36.xml" /><Relationship Id="rId40" Type="http://schemas.openxmlformats.org/officeDocument/2006/relationships/slide" Target="slides/slide39.xml" /><Relationship Id="rId45" Type="http://schemas.openxmlformats.org/officeDocument/2006/relationships/slide" Target="slides/slide44.xml" /><Relationship Id="rId53" Type="http://schemas.openxmlformats.org/officeDocument/2006/relationships/slide" Target="slides/slide52.xml" /><Relationship Id="rId58" Type="http://schemas.openxmlformats.org/officeDocument/2006/relationships/slide" Target="slides/slide57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slide" Target="slides/slide22.xml" /><Relationship Id="rId28" Type="http://schemas.openxmlformats.org/officeDocument/2006/relationships/slide" Target="slides/slide27.xml" /><Relationship Id="rId36" Type="http://schemas.openxmlformats.org/officeDocument/2006/relationships/slide" Target="slides/slide35.xml" /><Relationship Id="rId49" Type="http://schemas.openxmlformats.org/officeDocument/2006/relationships/slide" Target="slides/slide48.xml" /><Relationship Id="rId57" Type="http://schemas.openxmlformats.org/officeDocument/2006/relationships/slide" Target="slides/slide56.xml" /><Relationship Id="rId61" Type="http://schemas.openxmlformats.org/officeDocument/2006/relationships/presProps" Target="presProps.xml" /><Relationship Id="rId10" Type="http://schemas.openxmlformats.org/officeDocument/2006/relationships/slide" Target="slides/slide9.xml" /><Relationship Id="rId19" Type="http://schemas.openxmlformats.org/officeDocument/2006/relationships/slide" Target="slides/slide18.xml" /><Relationship Id="rId31" Type="http://schemas.openxmlformats.org/officeDocument/2006/relationships/slide" Target="slides/slide30.xml" /><Relationship Id="rId44" Type="http://schemas.openxmlformats.org/officeDocument/2006/relationships/slide" Target="slides/slide43.xml" /><Relationship Id="rId52" Type="http://schemas.openxmlformats.org/officeDocument/2006/relationships/slide" Target="slides/slide51.xml" /><Relationship Id="rId60" Type="http://schemas.openxmlformats.org/officeDocument/2006/relationships/slide" Target="slides/slide5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slide" Target="slides/slide21.xml" /><Relationship Id="rId27" Type="http://schemas.openxmlformats.org/officeDocument/2006/relationships/slide" Target="slides/slide26.xml" /><Relationship Id="rId30" Type="http://schemas.openxmlformats.org/officeDocument/2006/relationships/slide" Target="slides/slide29.xml" /><Relationship Id="rId35" Type="http://schemas.openxmlformats.org/officeDocument/2006/relationships/slide" Target="slides/slide34.xml" /><Relationship Id="rId43" Type="http://schemas.openxmlformats.org/officeDocument/2006/relationships/slide" Target="slides/slide42.xml" /><Relationship Id="rId48" Type="http://schemas.openxmlformats.org/officeDocument/2006/relationships/slide" Target="slides/slide47.xml" /><Relationship Id="rId56" Type="http://schemas.openxmlformats.org/officeDocument/2006/relationships/slide" Target="slides/slide55.xml" /><Relationship Id="rId64" Type="http://schemas.openxmlformats.org/officeDocument/2006/relationships/tableStyles" Target="tableStyles.xml" /><Relationship Id="rId8" Type="http://schemas.openxmlformats.org/officeDocument/2006/relationships/slide" Target="slides/slide7.xml" /><Relationship Id="rId51" Type="http://schemas.openxmlformats.org/officeDocument/2006/relationships/slide" Target="slides/slide50.xml" /><Relationship Id="rId3" Type="http://schemas.openxmlformats.org/officeDocument/2006/relationships/slide" Target="slides/slide2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5" Type="http://schemas.openxmlformats.org/officeDocument/2006/relationships/slide" Target="slides/slide24.xml" /><Relationship Id="rId33" Type="http://schemas.openxmlformats.org/officeDocument/2006/relationships/slide" Target="slides/slide32.xml" /><Relationship Id="rId38" Type="http://schemas.openxmlformats.org/officeDocument/2006/relationships/slide" Target="slides/slide37.xml" /><Relationship Id="rId46" Type="http://schemas.openxmlformats.org/officeDocument/2006/relationships/slide" Target="slides/slide45.xml" /><Relationship Id="rId59" Type="http://schemas.openxmlformats.org/officeDocument/2006/relationships/slide" Target="slides/slide58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3AF79C-D5F3-3279-4585-58117F4C64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8795DD6-E639-84F9-A694-9473D0D7B7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4282BC-75D7-19B9-BF0F-2D1850B3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2060C43-E138-1C59-2847-45767CD5A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54BDFC-93BD-4AA8-06AA-2B1A1E53A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238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D0AFE2-52B7-5ADC-2919-22253780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17FBF9-21D4-D8E6-E627-E2B0C9E64D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30481C-1D99-7C5E-7532-8336D73A7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A40007B-C07B-5A23-63E9-E7B827E1E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1AFDC54-79CC-309D-EBB7-2B60A25BB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426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C1D6B9-89D9-13B7-A87B-7587C2E6B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F0A227-9E6E-6AC8-0032-A2B48069C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E69E84B-A8FD-F063-22B0-03A6E2BAE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07B1DC-99C9-707F-23DA-57DF9A0F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B01877-D360-954D-9350-B695FD669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905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45E3C-7658-4E93-AB4E-9F5ED10D3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02CB77A-D045-79EA-1754-76C790A57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E459BBF-B456-21FE-E453-D8D756CDE7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07C17C6-81D9-E12D-058F-611D03555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E5EA2F-251E-FD80-D0D3-7959F08C0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5785380-5B78-ACF1-B4AB-172DB65DB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957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CCA421B-E62E-4C87-59DC-918243922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17BBA8-247C-C5E8-C5A5-8230E3FF6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80B2C98-6825-603C-32E7-2EDA9C6DEA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4AA7A0B-3B49-F4D8-F0DC-32B7554D30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A0FB781-D739-5243-46E8-284D12DDE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63C50DD-C455-0972-653B-3AFA54246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A3BB507-3A15-CD82-D9C7-620CD78EC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8474425-F99A-D55B-AC71-886A07FDC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3572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CFE04F7-924A-9BCB-F892-440279C8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197C867-1123-DF16-8959-543591DA7F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762CC6A-0570-E934-EDD8-781C2FD86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DD13793-358D-754F-83B2-0DB22AE4D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759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2B73010-BB2C-1732-B142-C692E84C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7F4AE9F-E3A4-6214-F435-942A44071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C1528F-6F1F-9F5E-055B-8850BDADE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415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E61846-FD76-A2F1-CF93-B773573B0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327B84-EEDA-7D0F-C9C5-28293D5866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A94C748-428D-720B-2EB6-187AD52D2A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EB5B16-F0A7-BA2B-C68F-A58B72DDE2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C4964DB-5614-E6AD-56E0-82A6AA307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196A23B-AD4D-38B5-E4BF-11E880C7B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45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D92674-0410-14A1-2D06-11865B259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1ECCCA8-D27D-DADC-FA53-C20D3C389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AA88CF1-1102-A860-4259-B84E0F841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C8E94B7-63FB-6DDA-06FD-B163325C9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BE6256-33DB-1CE4-7703-4835BDD9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9F6F777-F20C-0C13-1C0A-87607D943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346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178419-62D5-CDA9-CC54-FD2CAABB6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9103C28-D455-3A2E-32EB-A59C7D9458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77CE27-1E24-DF91-61E6-A6F8D3CB83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013CAE-DB20-D609-DBBA-86B74637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03BA4E4-B13B-1214-CB65-0A827199D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357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278EB3B-673D-7A69-5DD8-BD2D28F7D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258624E-2AEA-3FDC-D359-CA867CC40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D281DE-C054-5007-FF1C-8E4D11246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B71FE1-CAB6-AF61-3A9B-5A0812A00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2A1AE4-0115-3064-20BA-60A6E6341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348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pn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84000" t="7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525BA5A-77FD-D378-DE35-898DCFF0F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9F7D80B-327C-07CD-6365-CC705C8868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577DF6-05C3-6EEB-19D4-8A7AE834AF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C5EA9-D589-4746-B53C-89E02A15F001}" type="datetimeFigureOut">
              <a:rPr lang="zh-CN" altLang="en-US" smtClean="0"/>
              <a:t>2023/7/17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09D2EC-C3CF-F478-6813-07AA2C3748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BF96D0-0D03-5180-835A-B5038815E6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50F7-56E8-47A6-A926-4F8FFADF44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76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 /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 /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 /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 /><Relationship Id="rId2" Type="http://schemas.openxmlformats.org/officeDocument/2006/relationships/image" Target="../media/image18.png" /><Relationship Id="rId1" Type="http://schemas.openxmlformats.org/officeDocument/2006/relationships/slideLayout" Target="../slideLayouts/slideLayout2.xml" 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 /><Relationship Id="rId1" Type="http://schemas.openxmlformats.org/officeDocument/2006/relationships/slideLayout" Target="../slideLayouts/slideLayout2.xml" 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 /><Relationship Id="rId1" Type="http://schemas.openxmlformats.org/officeDocument/2006/relationships/slideLayout" Target="../slideLayouts/slideLayout2.xml" 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 /><Relationship Id="rId1" Type="http://schemas.openxmlformats.org/officeDocument/2006/relationships/slideLayout" Target="../slideLayouts/slideLayout2.xml" 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 /><Relationship Id="rId2" Type="http://schemas.openxmlformats.org/officeDocument/2006/relationships/image" Target="../media/image23.png" /><Relationship Id="rId1" Type="http://schemas.openxmlformats.org/officeDocument/2006/relationships/slideLayout" Target="../slideLayouts/slideLayout2.xml" 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 /><Relationship Id="rId1" Type="http://schemas.openxmlformats.org/officeDocument/2006/relationships/slideLayout" Target="../slideLayouts/slideLayout2.xml" 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 /><Relationship Id="rId1" Type="http://schemas.openxmlformats.org/officeDocument/2006/relationships/slideLayout" Target="../slideLayouts/slideLayout2.xml" 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 /><Relationship Id="rId1" Type="http://schemas.openxmlformats.org/officeDocument/2006/relationships/slideLayout" Target="../slideLayouts/slideLayout2.xml" 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 /><Relationship Id="rId1" Type="http://schemas.openxmlformats.org/officeDocument/2006/relationships/slideLayout" Target="../slideLayouts/slideLayout2.xml" 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 /><Relationship Id="rId2" Type="http://schemas.openxmlformats.org/officeDocument/2006/relationships/hyperlink" Target="https://www.geogebra.org/m/tczfhw4e" TargetMode="External" /><Relationship Id="rId1" Type="http://schemas.openxmlformats.org/officeDocument/2006/relationships/slideLayout" Target="../slideLayouts/slideLayout2.xml" 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uogu.com.cn/problem/P5468" TargetMode="External" /><Relationship Id="rId1" Type="http://schemas.openxmlformats.org/officeDocument/2006/relationships/slideLayout" Target="../slideLayouts/slideLayout2.xml" 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 /><Relationship Id="rId1" Type="http://schemas.openxmlformats.org/officeDocument/2006/relationships/slideLayout" Target="../slideLayouts/slideLayout2.xml" 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 /><Relationship Id="rId1" Type="http://schemas.openxmlformats.org/officeDocument/2006/relationships/slideLayout" Target="../slideLayouts/slideLayout2.xml" 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 /><Relationship Id="rId2" Type="http://schemas.openxmlformats.org/officeDocument/2006/relationships/image" Target="../media/image32.png" /><Relationship Id="rId1" Type="http://schemas.openxmlformats.org/officeDocument/2006/relationships/slideLayout" Target="../slideLayouts/slideLayout2.xml" 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 /><Relationship Id="rId2" Type="http://schemas.openxmlformats.org/officeDocument/2006/relationships/image" Target="../media/image34.png" /><Relationship Id="rId1" Type="http://schemas.openxmlformats.org/officeDocument/2006/relationships/slideLayout" Target="../slideLayouts/slideLayout2.xml" 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 /><Relationship Id="rId1" Type="http://schemas.openxmlformats.org/officeDocument/2006/relationships/slideLayout" Target="../slideLayouts/slideLayout2.xml" 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 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 /><Relationship Id="rId2" Type="http://schemas.openxmlformats.org/officeDocument/2006/relationships/image" Target="../media/image37.png" /><Relationship Id="rId1" Type="http://schemas.openxmlformats.org/officeDocument/2006/relationships/slideLayout" Target="../slideLayouts/slideLayout2.xml" 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 /><Relationship Id="rId2" Type="http://schemas.openxmlformats.org/officeDocument/2006/relationships/hyperlink" Target="https://loj.ac/p/3339" TargetMode="External" /><Relationship Id="rId1" Type="http://schemas.openxmlformats.org/officeDocument/2006/relationships/slideLayout" Target="../slideLayouts/slideLayout2.xml" 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 /><Relationship Id="rId1" Type="http://schemas.openxmlformats.org/officeDocument/2006/relationships/slideLayout" Target="../slideLayouts/slideLayout2.xml" 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4BF18D-44C1-7661-4787-AF7AD26544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DP</a:t>
            </a:r>
            <a:r>
              <a:rPr lang="zh-CN" altLang="en-US" dirty="0"/>
              <a:t>及优化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E284BA7-C3F6-62AB-F0A6-4034DE421C6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err="1"/>
              <a:t>zmwang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686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D62E11-8E05-4B31-8CF5-95571A8D5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写在前面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7C3341B-7C4B-1B48-89D7-A11F67A1E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这里默认大家掌握了使用朴素</a:t>
            </a:r>
            <a:r>
              <a:rPr lang="en-US" altLang="zh-CN" dirty="0" err="1"/>
              <a:t>dp</a:t>
            </a:r>
            <a:r>
              <a:rPr lang="zh-CN" altLang="en-US" dirty="0"/>
              <a:t>解决题目的方法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有些题目可能不会放题面，而直接放朴素转移方程</a:t>
            </a:r>
          </a:p>
        </p:txBody>
      </p:sp>
    </p:spTree>
    <p:extLst>
      <p:ext uri="{BB962C8B-B14F-4D97-AF65-F5344CB8AC3E}">
        <p14:creationId xmlns:p14="http://schemas.microsoft.com/office/powerpoint/2010/main" val="119938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AA40B56C-3B92-4B97-1016-33FB08B36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状态设计优化</a:t>
            </a:r>
          </a:p>
        </p:txBody>
      </p:sp>
      <p:sp>
        <p:nvSpPr>
          <p:cNvPr id="10" name="文本占位符 9">
            <a:extLst>
              <a:ext uri="{FF2B5EF4-FFF2-40B4-BE49-F238E27FC236}">
                <a16:creationId xmlns:a16="http://schemas.microsoft.com/office/drawing/2014/main" id="{36EFFF05-F1CF-6E77-1114-3D6D5DD1E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容易被忽略的基础</a:t>
            </a:r>
          </a:p>
        </p:txBody>
      </p:sp>
    </p:spTree>
    <p:extLst>
      <p:ext uri="{BB962C8B-B14F-4D97-AF65-F5344CB8AC3E}">
        <p14:creationId xmlns:p14="http://schemas.microsoft.com/office/powerpoint/2010/main" val="1001579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7D663F-437A-7587-1D9E-9407E26E9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HDU6327 Random Sequence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098B5F5-A437-385E-617C-C266CB0496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138150" y="4102673"/>
                <a:ext cx="10867571" cy="2308906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≤100,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098B5F5-A437-385E-617C-C266CB0496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138150" y="4102673"/>
                <a:ext cx="10867571" cy="2308906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>
            <a:extLst>
              <a:ext uri="{FF2B5EF4-FFF2-40B4-BE49-F238E27FC236}">
                <a16:creationId xmlns:a16="http://schemas.microsoft.com/office/drawing/2014/main" id="{DF21E99B-12C9-7229-E6A6-2A5A54630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254" y="1690688"/>
            <a:ext cx="11519492" cy="191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790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0C08CD-1E41-E4AC-8338-7BDE82BDB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HDU6327 Random Sequence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7F6E17-1D64-06E2-005B-2495902255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77" y="1959885"/>
            <a:ext cx="10605045" cy="358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869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49FFE17-29A7-1983-3A10-47963BDE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[2021</a:t>
            </a:r>
            <a:r>
              <a:rPr lang="zh-CN" altLang="en-US" dirty="0"/>
              <a:t>山东省队集训</a:t>
            </a:r>
            <a:r>
              <a:rPr lang="en-US" altLang="zh-CN" dirty="0"/>
              <a:t>]button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68FC9F5D-430A-97D0-A5A3-86F0E3CC40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07311" y="1571463"/>
            <a:ext cx="8009129" cy="3740433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C563709-D073-7994-CDF1-0520C1350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179" y="5380715"/>
            <a:ext cx="5381537" cy="71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6434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A898E2-1442-13FC-322C-3B952EA30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[2021</a:t>
            </a:r>
            <a:r>
              <a:rPr lang="zh-CN" altLang="en-US" dirty="0"/>
              <a:t>山东省队集训</a:t>
            </a:r>
            <a:r>
              <a:rPr lang="en-US" altLang="zh-CN" dirty="0"/>
              <a:t>]button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27CA8D0-CA56-9E87-0A74-8EA6473C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12" y="1742091"/>
            <a:ext cx="9543327" cy="4517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311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18F342-5F17-4BEF-FA69-1F288310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000" dirty="0"/>
              <a:t>单调队列优化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DFB4105-762F-4FC3-CEA2-7079D86B8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4569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D0D5BF-5BD2-5F63-9868-DAD2B683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经典题：多重背包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CAE52AFD-54A7-F5D9-EDF0-BD7A0CDBE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884" y="1579007"/>
            <a:ext cx="4389934" cy="13394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B7D3DD97-E935-A8E9-5403-99E6440DAC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703" y="3029387"/>
            <a:ext cx="10851097" cy="2720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65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A41B4F-06D2-6B78-2F4B-96E6B13A7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Luogu</a:t>
            </a:r>
            <a:r>
              <a:rPr lang="en-US" altLang="zh-CN" dirty="0"/>
              <a:t> P5858 </a:t>
            </a:r>
            <a:r>
              <a:rPr lang="zh-CN" altLang="en-US" dirty="0"/>
              <a:t>「</a:t>
            </a:r>
            <a:r>
              <a:rPr lang="en-US" altLang="zh-CN" dirty="0"/>
              <a:t>SWTR-03</a:t>
            </a:r>
            <a:r>
              <a:rPr lang="zh-CN" altLang="en-US" dirty="0"/>
              <a:t>」</a:t>
            </a:r>
            <a:r>
              <a:rPr lang="en-US" altLang="zh-CN" dirty="0"/>
              <a:t>Golden Sword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B50DD06-A93C-1428-C462-6B25BD16E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353" y="1601818"/>
            <a:ext cx="7929667" cy="33630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845B25D-5C36-8B81-2928-3F0C2D8824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8381" y="5423684"/>
            <a:ext cx="7990050" cy="39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10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B61CB70-2F5F-E5BE-B8D9-CB9949245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Luogu</a:t>
            </a:r>
            <a:r>
              <a:rPr lang="en-US" altLang="zh-CN" dirty="0"/>
              <a:t> P5858 </a:t>
            </a:r>
            <a:r>
              <a:rPr lang="zh-CN" altLang="en-US" dirty="0"/>
              <a:t>「</a:t>
            </a:r>
            <a:r>
              <a:rPr lang="en-US" altLang="zh-CN" dirty="0"/>
              <a:t>SWTR-03</a:t>
            </a:r>
            <a:r>
              <a:rPr lang="zh-CN" altLang="en-US" dirty="0"/>
              <a:t>」</a:t>
            </a:r>
            <a:r>
              <a:rPr lang="en-US" altLang="zh-CN" dirty="0"/>
              <a:t>Golden Sword 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A11E373-9452-8E76-3415-34F3B4941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292" y="1954931"/>
            <a:ext cx="7350688" cy="3802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52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BE2800D-D66D-23EC-5510-B473748F4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SCOI2010</a:t>
            </a:r>
            <a:r>
              <a:rPr lang="zh-CN" altLang="en-US" dirty="0"/>
              <a:t>」股票交易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E6FB35F-E488-7DEF-5A35-CE26B81995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8889" y="1690688"/>
            <a:ext cx="10814911" cy="3119686"/>
          </a:xfr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BE7AA73-06E3-46D6-95DE-A9B487BD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271" y="5076570"/>
            <a:ext cx="8677621" cy="121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6178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6D8D71-C69A-C996-3206-4EF31B51F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SCOI2010</a:t>
            </a:r>
            <a:r>
              <a:rPr lang="zh-CN" altLang="en-US" dirty="0"/>
              <a:t>」股票交易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A14D5B1-5924-1B87-FF80-10B811A2E0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275" y="1733235"/>
            <a:ext cx="8158317" cy="4299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87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C0F6DF-948A-AC76-44F2-E08060D38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000" dirty="0"/>
              <a:t>数据结构优化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E2396B3-3C1E-0520-312C-F4F1B699C4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0880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4344CF-6BDA-360B-6EFD-33552B17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CF1479B Painting the </a:t>
            </a:r>
            <a:r>
              <a:rPr lang="en-US" altLang="zh-CN" dirty="0" err="1"/>
              <a:t>Array</a:t>
            </a:r>
            <a:r>
              <a:rPr lang="en-US" altLang="zh-CN" b="0" i="0" u="none" strike="noStrike" dirty="0" err="1">
                <a:solidFill>
                  <a:srgbClr val="FFFFFF"/>
                </a:solidFill>
                <a:effectLst/>
                <a:latin typeface="helvetica neue"/>
              </a:rPr>
              <a:t>Array</a:t>
            </a:r>
            <a:r>
              <a:rPr lang="en-US" altLang="zh-CN" b="0" i="0" u="none" strike="noStrike" dirty="0">
                <a:solidFill>
                  <a:srgbClr val="FFFFFF"/>
                </a:solidFill>
                <a:effectLst/>
                <a:latin typeface="helvetica neue"/>
              </a:rPr>
              <a:t> I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D1F2AF0-C80E-AA05-D186-0D3641ABEB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给定一个长</a:t>
                </a:r>
                <a:r>
                  <a:rPr lang="en-US" altLang="zh-CN" dirty="0"/>
                  <a:t>n</a:t>
                </a:r>
                <a:r>
                  <a:rPr lang="zh-CN" altLang="en-US" dirty="0"/>
                  <a:t>数组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，对于所有将其每个元素染成黑色或白色的方案，求将白色与黑色元素子序列分别取出，相邻元素去重后的长度之和的最大</a:t>
                </a:r>
                <a:r>
                  <a:rPr lang="en-US" altLang="zh-CN" dirty="0"/>
                  <a:t>/</a:t>
                </a:r>
                <a:r>
                  <a:rPr lang="zh-CN" altLang="en-US" dirty="0"/>
                  <a:t>小值</a:t>
                </a:r>
                <a:endParaRPr lang="en-US" altLang="zh-CN" dirty="0"/>
              </a:p>
              <a:p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D1F2AF0-C80E-AA05-D186-0D3641ABEB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7604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CE9484-F211-4067-50B2-C6C2BDE59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CF1479B Painting the </a:t>
            </a:r>
            <a:r>
              <a:rPr lang="en-US" altLang="zh-CN" dirty="0" err="1"/>
              <a:t>Array</a:t>
            </a:r>
            <a:r>
              <a:rPr lang="en-US" altLang="zh-CN" b="0" i="0" u="none" strike="noStrike" dirty="0" err="1">
                <a:solidFill>
                  <a:srgbClr val="FFFFFF"/>
                </a:solidFill>
                <a:effectLst/>
                <a:latin typeface="helvetica neue"/>
              </a:rPr>
              <a:t>Array</a:t>
            </a:r>
            <a:r>
              <a:rPr lang="en-US" altLang="zh-CN" b="0" i="0" u="none" strike="noStrike" dirty="0">
                <a:solidFill>
                  <a:srgbClr val="FFFFFF"/>
                </a:solidFill>
                <a:effectLst/>
                <a:latin typeface="helvetica neue"/>
              </a:rPr>
              <a:t> I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A1A3604-2585-BDAA-81BA-1BAA611EBF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550" y="1969978"/>
            <a:ext cx="10674899" cy="3473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410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F4A1E5-4FEB-231F-7FAC-688B7A41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命运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1A95D2E-D101-F9B7-825E-DC7426B15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16" y="1915659"/>
            <a:ext cx="10413999" cy="218631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471B6E9-3E5D-024B-C811-4ADB042D0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593" y="4227044"/>
            <a:ext cx="10136501" cy="1397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365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6B1D2D-22AE-B9CE-9E74-F4381B3F0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命运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C0B4F3E-F4F4-CC0E-634C-2170A6B39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324" y="1899574"/>
            <a:ext cx="8520589" cy="3388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68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F1A8CE-4566-9B5D-8AD2-9C0494FC8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命运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4DE5D37-04C2-4EAE-A65C-CE2304B36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3325" y="1690688"/>
            <a:ext cx="7220321" cy="4534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147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636BD7-5656-13A6-49BB-1F1663821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命运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55191B8-BB2C-2A3B-F2F7-647D2638A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213" y="2489604"/>
            <a:ext cx="10841573" cy="174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854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03C0ED-B99D-09DB-6085-C14DD311B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000" dirty="0"/>
              <a:t>斜率优化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2E6E9E-BC5C-BC74-FC5D-A8549031C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41112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B2B025-07C6-EF96-DCC6-3EC0BA041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B05A7DA3-C99B-189E-652B-B4A568B7C5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4531" y="1802370"/>
            <a:ext cx="7384489" cy="1193539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77DC1AD-C05D-2612-E907-05BD416E43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384" y="2995909"/>
            <a:ext cx="8289572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039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38A7D7-C2A9-0D3E-702C-096685BC7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68DEB6D-1E4B-1DAA-E82C-5610BF0DC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925" y="1630811"/>
            <a:ext cx="9677897" cy="469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71365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5A9F3B8-A409-35F0-00DB-BEAB50A20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FAC6952-AA65-4336-F55C-021363B928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9271" y="2500827"/>
            <a:ext cx="8953960" cy="12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25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B36ED93-4CF5-3EB7-FC1F-D154A9CCEA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pic>
        <p:nvPicPr>
          <p:cNvPr id="4" name="内容占位符 3">
            <a:extLst>
              <a:ext uri="{FF2B5EF4-FFF2-40B4-BE49-F238E27FC236}">
                <a16:creationId xmlns:a16="http://schemas.microsoft.com/office/drawing/2014/main" id="{D75181E7-7195-05D2-64CA-1B913CC470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93330" y="1825625"/>
            <a:ext cx="480533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7139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5873BB-4E74-4501-B682-B6E72433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EC15BB4A-51EE-F49C-EBFE-3F8FA878C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6626" y="1778253"/>
            <a:ext cx="6591639" cy="239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2630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FDE234-8EDC-93FD-0F3D-844B5872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「</a:t>
            </a:r>
            <a:r>
              <a:rPr lang="en-US" altLang="zh-CN" dirty="0"/>
              <a:t>HNOI2008</a:t>
            </a:r>
            <a:r>
              <a:rPr lang="zh-CN" altLang="en-US" dirty="0"/>
              <a:t>」玩具装箱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E54E85-FFA1-5CD3-09FC-9EC935707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/>
              </a:rPr>
              <a:t>Link</a:t>
            </a:r>
            <a:endParaRPr lang="en-US" altLang="zh-CN" dirty="0"/>
          </a:p>
          <a:p>
            <a:r>
              <a:rPr lang="zh-CN" altLang="en-US" dirty="0"/>
              <a:t>一边插入一边维护下凸壳和答案点即可，复杂度</a:t>
            </a:r>
            <a:r>
              <a:rPr lang="en-US" altLang="zh-CN" dirty="0"/>
              <a:t>O(n)</a:t>
            </a:r>
          </a:p>
          <a:p>
            <a:endParaRPr lang="en-US" altLang="zh-CN" dirty="0"/>
          </a:p>
          <a:p>
            <a:r>
              <a:rPr lang="zh-CN" altLang="en-US" dirty="0"/>
              <a:t>对于一般的情况，可以使用二分</a:t>
            </a:r>
            <a:r>
              <a:rPr lang="en-US" altLang="zh-CN" dirty="0"/>
              <a:t>+</a:t>
            </a:r>
            <a:r>
              <a:rPr lang="zh-CN" altLang="en-US" dirty="0"/>
              <a:t>数据结构维护，</a:t>
            </a:r>
            <a:r>
              <a:rPr lang="en-US" altLang="zh-CN" dirty="0"/>
              <a:t>O(</a:t>
            </a:r>
            <a:r>
              <a:rPr lang="en-US" altLang="zh-CN" dirty="0" err="1"/>
              <a:t>nlogn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一种更好写的方法：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D6C72C3E-4FBC-9547-8A1B-ECC9C1BFA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58" y="4341719"/>
            <a:ext cx="8706297" cy="1835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411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F5F30-70ED-94F1-96B9-15E2EB408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[NOI2019] </a:t>
            </a:r>
            <a:r>
              <a:rPr lang="zh-CN" altLang="en-US" dirty="0"/>
              <a:t>回家路线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140ED6-7555-2301-F94D-442C60700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hlinkClick r:id="rId2"/>
              </a:rPr>
              <a:t>Link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31122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F18B6D-6890-516A-5978-F018F85BA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[NOI2019] </a:t>
            </a:r>
            <a:r>
              <a:rPr lang="zh-CN" altLang="en-US" dirty="0"/>
              <a:t>回家路线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4682FA-8F5E-DBCF-F61D-C760506028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把列车按出发时间排序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设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  <a:r>
              <a:rPr lang="zh-CN" altLang="en-US" dirty="0"/>
              <a:t>是最后坐第 </a:t>
            </a:r>
            <a:r>
              <a:rPr lang="en-US" altLang="zh-CN" dirty="0" err="1"/>
              <a:t>i</a:t>
            </a:r>
            <a:r>
              <a:rPr lang="en-US" altLang="zh-CN" dirty="0"/>
              <a:t> </a:t>
            </a:r>
            <a:r>
              <a:rPr lang="zh-CN" altLang="en-US" dirty="0"/>
              <a:t>辆车， </a:t>
            </a:r>
            <a:r>
              <a:rPr lang="en-US" altLang="zh-CN" dirty="0"/>
              <a:t>q[</a:t>
            </a:r>
            <a:r>
              <a:rPr lang="en-US" altLang="zh-CN" dirty="0" err="1"/>
              <a:t>i</a:t>
            </a:r>
            <a:r>
              <a:rPr lang="en-US" altLang="zh-CN" dirty="0"/>
              <a:t>] </a:t>
            </a:r>
            <a:r>
              <a:rPr lang="zh-CN" altLang="en-US" dirty="0"/>
              <a:t>时的最小烦躁值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则 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]=min(f[j]+calc(</a:t>
            </a:r>
            <a:r>
              <a:rPr lang="en-US" altLang="zh-CN" dirty="0" err="1"/>
              <a:t>i,j</a:t>
            </a:r>
            <a:r>
              <a:rPr lang="en-US" altLang="zh-CN" dirty="0"/>
              <a:t>))</a:t>
            </a:r>
          </a:p>
          <a:p>
            <a:endParaRPr lang="en-US" altLang="zh-CN" dirty="0"/>
          </a:p>
          <a:p>
            <a:r>
              <a:rPr lang="zh-CN" altLang="en-US" dirty="0"/>
              <a:t>拆开</a:t>
            </a:r>
            <a:r>
              <a:rPr lang="en-US" altLang="zh-CN" dirty="0"/>
              <a:t>calc(</a:t>
            </a:r>
            <a:r>
              <a:rPr lang="en-US" altLang="zh-CN" dirty="0" err="1"/>
              <a:t>i,j</a:t>
            </a:r>
            <a:r>
              <a:rPr lang="en-US" altLang="zh-CN" dirty="0"/>
              <a:t>)</a:t>
            </a:r>
            <a:r>
              <a:rPr lang="zh-CN" altLang="en-US"/>
              <a:t>，斜率优化或者李超树均可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466696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9CF45479-E197-4334-8D64-1BAACB484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6000" dirty="0"/>
              <a:t>WQS</a:t>
            </a:r>
            <a:r>
              <a:rPr lang="zh-CN" altLang="en-US" sz="6000" dirty="0"/>
              <a:t>二分</a:t>
            </a:r>
            <a:r>
              <a:rPr lang="en-US" altLang="zh-CN" sz="6000" dirty="0"/>
              <a:t>/DP</a:t>
            </a:r>
            <a:r>
              <a:rPr lang="zh-CN" altLang="en-US" sz="6000" dirty="0"/>
              <a:t>凸优化</a:t>
            </a:r>
            <a:endParaRPr lang="zh-CN" altLang="en-US" dirty="0"/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82FE1B16-9942-E426-9985-DC752FAFA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864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C82F45-843B-801A-95C9-B2DABFE7F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经典题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876009-07F6-F4D0-9591-ABAA7FD36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800" dirty="0"/>
              <a:t>有一个带权无向图，每条边是黑色或白色。求恰好有 </a:t>
            </a:r>
            <a:r>
              <a:rPr lang="en-US" altLang="zh-CN" sz="2800" dirty="0"/>
              <a:t>k </a:t>
            </a:r>
            <a:r>
              <a:rPr lang="zh-CN" altLang="en-US" sz="2800" dirty="0"/>
              <a:t>条白边的最小生成树</a:t>
            </a:r>
            <a:endParaRPr lang="en-US" altLang="zh-CN" dirty="0"/>
          </a:p>
          <a:p>
            <a:endParaRPr lang="en-US" altLang="zh-CN" sz="2800" dirty="0"/>
          </a:p>
          <a:p>
            <a:r>
              <a:rPr lang="zh-CN" altLang="en-US" dirty="0"/>
              <a:t>至少需要一个</a:t>
            </a:r>
            <a:r>
              <a:rPr lang="en-US" altLang="zh-CN" dirty="0"/>
              <a:t>O(</a:t>
            </a:r>
            <a:r>
              <a:rPr lang="en-US" altLang="zh-CN" dirty="0" err="1"/>
              <a:t>mlogmlogw</a:t>
            </a:r>
            <a:r>
              <a:rPr lang="en-US" altLang="zh-CN" dirty="0"/>
              <a:t>)</a:t>
            </a:r>
            <a:r>
              <a:rPr lang="zh-CN" altLang="en-US" dirty="0"/>
              <a:t>的做法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4986369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D362364-E0C3-E29A-AAB9-DC9B2DDB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经典题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AD6FCE-072B-AC8E-94A3-223213659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这甚至不是个</a:t>
            </a:r>
            <a:r>
              <a:rPr lang="en-US" altLang="zh-CN" dirty="0"/>
              <a:t>DP</a:t>
            </a:r>
            <a:r>
              <a:rPr lang="zh-CN" altLang="en-US" dirty="0"/>
              <a:t>？</a:t>
            </a:r>
            <a:endParaRPr lang="en-US" altLang="zh-CN" dirty="0"/>
          </a:p>
          <a:p>
            <a:r>
              <a:rPr lang="zh-CN" altLang="en-US" dirty="0"/>
              <a:t>对，</a:t>
            </a:r>
            <a:r>
              <a:rPr lang="en-US" altLang="zh-CN" dirty="0"/>
              <a:t>WQS</a:t>
            </a:r>
            <a:r>
              <a:rPr lang="zh-CN" altLang="en-US" dirty="0"/>
              <a:t>二分在优化</a:t>
            </a:r>
            <a:r>
              <a:rPr lang="en-US" altLang="zh-CN" dirty="0"/>
              <a:t>DP</a:t>
            </a:r>
            <a:r>
              <a:rPr lang="zh-CN" altLang="en-US" dirty="0"/>
              <a:t>的时候叫做</a:t>
            </a:r>
            <a:r>
              <a:rPr lang="en-US" altLang="zh-CN" dirty="0"/>
              <a:t>DP</a:t>
            </a:r>
            <a:r>
              <a:rPr lang="zh-CN" altLang="en-US" dirty="0"/>
              <a:t>凸优化，但它不只能优化</a:t>
            </a:r>
            <a:r>
              <a:rPr lang="en-US" altLang="zh-CN" dirty="0"/>
              <a:t>DP</a:t>
            </a:r>
          </a:p>
          <a:p>
            <a:r>
              <a:rPr lang="zh-CN" altLang="en-US" dirty="0"/>
              <a:t>我们能求什么？</a:t>
            </a:r>
            <a:endParaRPr lang="en-US" altLang="zh-CN" dirty="0"/>
          </a:p>
          <a:p>
            <a:r>
              <a:rPr lang="zh-CN" altLang="en-US" dirty="0"/>
              <a:t>没有限制的最小生成树，没了。</a:t>
            </a:r>
            <a:endParaRPr lang="en-US" altLang="zh-CN" dirty="0"/>
          </a:p>
          <a:p>
            <a:r>
              <a:rPr lang="zh-CN" altLang="en-US" dirty="0"/>
              <a:t>我们还能发现什么？</a:t>
            </a:r>
            <a:endParaRPr lang="en-US" altLang="zh-CN" dirty="0"/>
          </a:p>
          <a:p>
            <a:r>
              <a:rPr lang="zh-CN" altLang="en-US" dirty="0"/>
              <a:t>容易感觉到白边太多或者太少都会让答案变大</a:t>
            </a:r>
            <a:endParaRPr lang="en-US" altLang="zh-CN" dirty="0"/>
          </a:p>
          <a:p>
            <a:r>
              <a:rPr lang="zh-CN" altLang="en-US" dirty="0"/>
              <a:t>打个表，发现答案随着</a:t>
            </a:r>
            <a:r>
              <a:rPr lang="en-US" altLang="zh-CN" dirty="0"/>
              <a:t> k </a:t>
            </a:r>
            <a:r>
              <a:rPr lang="zh-CN" altLang="en-US" dirty="0"/>
              <a:t>是下凸的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731808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3596DD-156A-473E-9BB3-C6A29F757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C46C4D6-C474-4E92-B52E-944C1118F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962785" cy="6858000"/>
          </a:xfrm>
          <a:custGeom>
            <a:avLst/>
            <a:gdLst>
              <a:gd name="connsiteX0" fmla="*/ 1044839 w 5962785"/>
              <a:gd name="connsiteY0" fmla="*/ 0 h 6858000"/>
              <a:gd name="connsiteX1" fmla="*/ 5962785 w 5962785"/>
              <a:gd name="connsiteY1" fmla="*/ 0 h 6858000"/>
              <a:gd name="connsiteX2" fmla="*/ 5962785 w 5962785"/>
              <a:gd name="connsiteY2" fmla="*/ 6858000 h 6858000"/>
              <a:gd name="connsiteX3" fmla="*/ 1469886 w 5962785"/>
              <a:gd name="connsiteY3" fmla="*/ 6858000 h 6858000"/>
              <a:gd name="connsiteX4" fmla="*/ 1416006 w 5962785"/>
              <a:gd name="connsiteY4" fmla="*/ 6823984 h 6858000"/>
              <a:gd name="connsiteX5" fmla="*/ 1232473 w 5962785"/>
              <a:gd name="connsiteY5" fmla="*/ 6733873 h 6858000"/>
              <a:gd name="connsiteX6" fmla="*/ 1075471 w 5962785"/>
              <a:gd name="connsiteY6" fmla="*/ 6503186 h 6858000"/>
              <a:gd name="connsiteX7" fmla="*/ 1020229 w 5962785"/>
              <a:gd name="connsiteY7" fmla="*/ 6438306 h 6858000"/>
              <a:gd name="connsiteX8" fmla="*/ 883579 w 5962785"/>
              <a:gd name="connsiteY8" fmla="*/ 6351798 h 6858000"/>
              <a:gd name="connsiteX9" fmla="*/ 645167 w 5962785"/>
              <a:gd name="connsiteY9" fmla="*/ 6167969 h 6858000"/>
              <a:gd name="connsiteX10" fmla="*/ 732391 w 5962785"/>
              <a:gd name="connsiteY10" fmla="*/ 6124716 h 6858000"/>
              <a:gd name="connsiteX11" fmla="*/ 985339 w 5962785"/>
              <a:gd name="connsiteY11" fmla="*/ 6236455 h 6858000"/>
              <a:gd name="connsiteX12" fmla="*/ 1168509 w 5962785"/>
              <a:gd name="connsiteY12" fmla="*/ 6265291 h 6858000"/>
              <a:gd name="connsiteX13" fmla="*/ 909746 w 5962785"/>
              <a:gd name="connsiteY13" fmla="*/ 6070649 h 6858000"/>
              <a:gd name="connsiteX14" fmla="*/ 659704 w 5962785"/>
              <a:gd name="connsiteY14" fmla="*/ 5818335 h 6858000"/>
              <a:gd name="connsiteX15" fmla="*/ 851597 w 5962785"/>
              <a:gd name="connsiteY15" fmla="*/ 5865193 h 6858000"/>
              <a:gd name="connsiteX16" fmla="*/ 860319 w 5962785"/>
              <a:gd name="connsiteY16" fmla="*/ 5832753 h 6858000"/>
              <a:gd name="connsiteX17" fmla="*/ 691686 w 5962785"/>
              <a:gd name="connsiteY17" fmla="*/ 5533581 h 6858000"/>
              <a:gd name="connsiteX18" fmla="*/ 610278 w 5962785"/>
              <a:gd name="connsiteY18" fmla="*/ 5411029 h 6858000"/>
              <a:gd name="connsiteX19" fmla="*/ 238123 w 5962785"/>
              <a:gd name="connsiteY19" fmla="*/ 5046976 h 6858000"/>
              <a:gd name="connsiteX20" fmla="*/ 592833 w 5962785"/>
              <a:gd name="connsiteY20" fmla="*/ 5209177 h 6858000"/>
              <a:gd name="connsiteX21" fmla="*/ 226494 w 5962785"/>
              <a:gd name="connsiteY21" fmla="*/ 4855939 h 6858000"/>
              <a:gd name="connsiteX22" fmla="*/ 49139 w 5962785"/>
              <a:gd name="connsiteY22" fmla="*/ 4726177 h 6858000"/>
              <a:gd name="connsiteX23" fmla="*/ 5527 w 5962785"/>
              <a:gd name="connsiteY23" fmla="*/ 4650483 h 6858000"/>
              <a:gd name="connsiteX24" fmla="*/ 84029 w 5962785"/>
              <a:gd name="connsiteY24" fmla="*/ 4632460 h 6858000"/>
              <a:gd name="connsiteX25" fmla="*/ 325347 w 5962785"/>
              <a:gd name="connsiteY25" fmla="*/ 4661296 h 6858000"/>
              <a:gd name="connsiteX26" fmla="*/ 25879 w 5962785"/>
              <a:gd name="connsiteY26" fmla="*/ 4423401 h 6858000"/>
              <a:gd name="connsiteX27" fmla="*/ 249753 w 5962785"/>
              <a:gd name="connsiteY27" fmla="*/ 4459446 h 6858000"/>
              <a:gd name="connsiteX28" fmla="*/ 313718 w 5962785"/>
              <a:gd name="connsiteY28" fmla="*/ 4365729 h 6858000"/>
              <a:gd name="connsiteX29" fmla="*/ 418386 w 5962785"/>
              <a:gd name="connsiteY29" fmla="*/ 4214341 h 6858000"/>
              <a:gd name="connsiteX30" fmla="*/ 491072 w 5962785"/>
              <a:gd name="connsiteY30" fmla="*/ 4131438 h 6858000"/>
              <a:gd name="connsiteX31" fmla="*/ 520147 w 5962785"/>
              <a:gd name="connsiteY31" fmla="*/ 3864706 h 6858000"/>
              <a:gd name="connsiteX32" fmla="*/ 459090 w 5962785"/>
              <a:gd name="connsiteY32" fmla="*/ 3572743 h 6858000"/>
              <a:gd name="connsiteX33" fmla="*/ 290458 w 5962785"/>
              <a:gd name="connsiteY33" fmla="*/ 3424959 h 6858000"/>
              <a:gd name="connsiteX34" fmla="*/ 339884 w 5962785"/>
              <a:gd name="connsiteY34" fmla="*/ 3259153 h 6858000"/>
              <a:gd name="connsiteX35" fmla="*/ 697501 w 5962785"/>
              <a:gd name="connsiteY35" fmla="*/ 3360078 h 6858000"/>
              <a:gd name="connsiteX36" fmla="*/ 165437 w 5962785"/>
              <a:gd name="connsiteY36" fmla="*/ 2967190 h 6858000"/>
              <a:gd name="connsiteX37" fmla="*/ 255568 w 5962785"/>
              <a:gd name="connsiteY37" fmla="*/ 2949167 h 6858000"/>
              <a:gd name="connsiteX38" fmla="*/ 578296 w 5962785"/>
              <a:gd name="connsiteY38" fmla="*/ 2725691 h 6858000"/>
              <a:gd name="connsiteX39" fmla="*/ 595740 w 5962785"/>
              <a:gd name="connsiteY39" fmla="*/ 2714876 h 6858000"/>
              <a:gd name="connsiteX40" fmla="*/ 650982 w 5962785"/>
              <a:gd name="connsiteY40" fmla="*/ 2574301 h 6858000"/>
              <a:gd name="connsiteX41" fmla="*/ 825429 w 5962785"/>
              <a:gd name="connsiteY41" fmla="*/ 2552674 h 6858000"/>
              <a:gd name="connsiteX42" fmla="*/ 970802 w 5962785"/>
              <a:gd name="connsiteY42" fmla="*/ 2585115 h 6858000"/>
              <a:gd name="connsiteX43" fmla="*/ 1127805 w 5962785"/>
              <a:gd name="connsiteY43" fmla="*/ 2545465 h 6858000"/>
              <a:gd name="connsiteX44" fmla="*/ 1267362 w 5962785"/>
              <a:gd name="connsiteY44" fmla="*/ 2563488 h 6858000"/>
              <a:gd name="connsiteX45" fmla="*/ 1386568 w 5962785"/>
              <a:gd name="connsiteY45" fmla="*/ 2538257 h 6858000"/>
              <a:gd name="connsiteX46" fmla="*/ 1270270 w 5962785"/>
              <a:gd name="connsiteY46" fmla="*/ 2419309 h 6858000"/>
              <a:gd name="connsiteX47" fmla="*/ 1107453 w 5962785"/>
              <a:gd name="connsiteY47" fmla="*/ 2419309 h 6858000"/>
              <a:gd name="connsiteX48" fmla="*/ 991154 w 5962785"/>
              <a:gd name="connsiteY48" fmla="*/ 2343615 h 6858000"/>
              <a:gd name="connsiteX49" fmla="*/ 880671 w 5962785"/>
              <a:gd name="connsiteY49" fmla="*/ 2206645 h 6858000"/>
              <a:gd name="connsiteX50" fmla="*/ 491072 w 5962785"/>
              <a:gd name="connsiteY50" fmla="*/ 1986771 h 6858000"/>
              <a:gd name="connsiteX51" fmla="*/ 421293 w 5962785"/>
              <a:gd name="connsiteY51" fmla="*/ 1903868 h 6858000"/>
              <a:gd name="connsiteX52" fmla="*/ 1531941 w 5962785"/>
              <a:gd name="connsiteY52" fmla="*/ 2224667 h 6858000"/>
              <a:gd name="connsiteX53" fmla="*/ 1188861 w 5962785"/>
              <a:gd name="connsiteY53" fmla="*/ 2091301 h 6858000"/>
              <a:gd name="connsiteX54" fmla="*/ 1421458 w 5962785"/>
              <a:gd name="connsiteY54" fmla="*/ 2116532 h 6858000"/>
              <a:gd name="connsiteX55" fmla="*/ 1549386 w 5962785"/>
              <a:gd name="connsiteY55" fmla="*/ 2026420 h 6858000"/>
              <a:gd name="connsiteX56" fmla="*/ 1549386 w 5962785"/>
              <a:gd name="connsiteY56" fmla="*/ 1997584 h 6858000"/>
              <a:gd name="connsiteX57" fmla="*/ 1453440 w 5962785"/>
              <a:gd name="connsiteY57" fmla="*/ 1914682 h 6858000"/>
              <a:gd name="connsiteX58" fmla="*/ 1398198 w 5962785"/>
              <a:gd name="connsiteY58" fmla="*/ 1860614 h 6858000"/>
              <a:gd name="connsiteX59" fmla="*/ 1247011 w 5962785"/>
              <a:gd name="connsiteY59" fmla="*/ 1665972 h 6858000"/>
              <a:gd name="connsiteX60" fmla="*/ 1354586 w 5962785"/>
              <a:gd name="connsiteY60" fmla="*/ 1644345 h 6858000"/>
              <a:gd name="connsiteX61" fmla="*/ 1395290 w 5962785"/>
              <a:gd name="connsiteY61" fmla="*/ 1604696 h 6858000"/>
              <a:gd name="connsiteX62" fmla="*/ 1366216 w 5962785"/>
              <a:gd name="connsiteY62" fmla="*/ 1547025 h 6858000"/>
              <a:gd name="connsiteX63" fmla="*/ 1031858 w 5962785"/>
              <a:gd name="connsiteY63" fmla="*/ 1370405 h 6858000"/>
              <a:gd name="connsiteX64" fmla="*/ 1005692 w 5962785"/>
              <a:gd name="connsiteY64" fmla="*/ 1233435 h 6858000"/>
              <a:gd name="connsiteX65" fmla="*/ 1069655 w 5962785"/>
              <a:gd name="connsiteY65" fmla="*/ 1211808 h 6858000"/>
              <a:gd name="connsiteX66" fmla="*/ 1142342 w 5962785"/>
              <a:gd name="connsiteY66" fmla="*/ 1222621 h 6858000"/>
              <a:gd name="connsiteX67" fmla="*/ 1084193 w 5962785"/>
              <a:gd name="connsiteY67" fmla="*/ 1114487 h 6858000"/>
              <a:gd name="connsiteX68" fmla="*/ 848689 w 5962785"/>
              <a:gd name="connsiteY68" fmla="*/ 1006353 h 6858000"/>
              <a:gd name="connsiteX69" fmla="*/ 805077 w 5962785"/>
              <a:gd name="connsiteY69" fmla="*/ 948681 h 6858000"/>
              <a:gd name="connsiteX70" fmla="*/ 863226 w 5962785"/>
              <a:gd name="connsiteY70" fmla="*/ 919844 h 6858000"/>
              <a:gd name="connsiteX71" fmla="*/ 906838 w 5962785"/>
              <a:gd name="connsiteY71" fmla="*/ 909031 h 6858000"/>
              <a:gd name="connsiteX72" fmla="*/ 5527 w 5962785"/>
              <a:gd name="connsiteY72" fmla="*/ 458471 h 6858000"/>
              <a:gd name="connsiteX73" fmla="*/ 209049 w 5962785"/>
              <a:gd name="connsiteY73" fmla="*/ 454867 h 6858000"/>
              <a:gd name="connsiteX74" fmla="*/ 409664 w 5962785"/>
              <a:gd name="connsiteY74" fmla="*/ 526956 h 6858000"/>
              <a:gd name="connsiteX75" fmla="*/ 621908 w 5962785"/>
              <a:gd name="connsiteY75" fmla="*/ 516143 h 6858000"/>
              <a:gd name="connsiteX76" fmla="*/ 822522 w 5962785"/>
              <a:gd name="connsiteY76" fmla="*/ 552188 h 6858000"/>
              <a:gd name="connsiteX77" fmla="*/ 996969 w 5962785"/>
              <a:gd name="connsiteY77" fmla="*/ 552188 h 6858000"/>
              <a:gd name="connsiteX78" fmla="*/ 834151 w 5962785"/>
              <a:gd name="connsiteY78" fmla="*/ 498120 h 6858000"/>
              <a:gd name="connsiteX79" fmla="*/ 773095 w 5962785"/>
              <a:gd name="connsiteY79" fmla="*/ 408008 h 6858000"/>
              <a:gd name="connsiteX80" fmla="*/ 793447 w 5962785"/>
              <a:gd name="connsiteY80" fmla="*/ 325106 h 6858000"/>
              <a:gd name="connsiteX81" fmla="*/ 860319 w 5962785"/>
              <a:gd name="connsiteY81" fmla="*/ 350336 h 6858000"/>
              <a:gd name="connsiteX82" fmla="*/ 938820 w 5962785"/>
              <a:gd name="connsiteY82" fmla="*/ 444054 h 6858000"/>
              <a:gd name="connsiteX83" fmla="*/ 956265 w 5962785"/>
              <a:gd name="connsiteY83" fmla="*/ 386381 h 6858000"/>
              <a:gd name="connsiteX84" fmla="*/ 1002784 w 5962785"/>
              <a:gd name="connsiteY84" fmla="*/ 343127 h 6858000"/>
              <a:gd name="connsiteX85" fmla="*/ 1270270 w 5962785"/>
              <a:gd name="connsiteY85" fmla="*/ 364755 h 6858000"/>
              <a:gd name="connsiteX86" fmla="*/ 1092915 w 5962785"/>
              <a:gd name="connsiteY86" fmla="*/ 180926 h 6858000"/>
              <a:gd name="connsiteX87" fmla="*/ 979525 w 5962785"/>
              <a:gd name="connsiteY87" fmla="*/ 152090 h 6858000"/>
              <a:gd name="connsiteX88" fmla="*/ 953358 w 5962785"/>
              <a:gd name="connsiteY88" fmla="*/ 76396 h 6858000"/>
              <a:gd name="connsiteX89" fmla="*/ 1005692 w 5962785"/>
              <a:gd name="connsiteY89" fmla="*/ 58373 h 6858000"/>
              <a:gd name="connsiteX90" fmla="*/ 1267362 w 5962785"/>
              <a:gd name="connsiteY90" fmla="*/ 123254 h 6858000"/>
              <a:gd name="connsiteX91" fmla="*/ 1310975 w 5962785"/>
              <a:gd name="connsiteY91" fmla="*/ 98023 h 6858000"/>
              <a:gd name="connsiteX92" fmla="*/ 1159787 w 5962785"/>
              <a:gd name="connsiteY92" fmla="*/ 43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F77C403-C136-27C9-6E39-5D0AAB404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643467"/>
            <a:ext cx="3888526" cy="1800526"/>
          </a:xfrm>
        </p:spPr>
        <p:txBody>
          <a:bodyPr>
            <a:normAutofit/>
          </a:bodyPr>
          <a:lstStyle/>
          <a:p>
            <a:r>
              <a:rPr lang="zh-CN" altLang="en-US" dirty="0"/>
              <a:t>经典题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D917A3-D8D4-AC0B-40A4-C3E874A84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623381"/>
            <a:ext cx="3888528" cy="3553581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但是这样我们只能求出来最低的那个点，比如说是 </a:t>
            </a:r>
            <a:r>
              <a:rPr lang="en-US" altLang="zh-CN" sz="2000" dirty="0"/>
              <a:t>k=4 </a:t>
            </a:r>
            <a:r>
              <a:rPr lang="zh-CN" altLang="en-US" sz="2000" dirty="0"/>
              <a:t>的那个点</a:t>
            </a:r>
            <a:endParaRPr lang="en-US" altLang="zh-CN" sz="2000" dirty="0"/>
          </a:p>
          <a:p>
            <a:r>
              <a:rPr lang="zh-CN" altLang="en-US" sz="2000" dirty="0"/>
              <a:t>如果我们要</a:t>
            </a:r>
            <a:r>
              <a:rPr lang="en-US" altLang="zh-CN" sz="2000" dirty="0"/>
              <a:t>k=5</a:t>
            </a:r>
            <a:r>
              <a:rPr lang="zh-CN" altLang="en-US" sz="2000" dirty="0"/>
              <a:t>怎么办？</a:t>
            </a:r>
            <a:endParaRPr lang="en-US" altLang="zh-CN" sz="2000" dirty="0"/>
          </a:p>
          <a:p>
            <a:r>
              <a:rPr lang="zh-CN" altLang="en-US" sz="2000" dirty="0"/>
              <a:t>有什么办法能够让最低点变成</a:t>
            </a:r>
            <a:r>
              <a:rPr lang="en-US" altLang="zh-CN" sz="2000" dirty="0"/>
              <a:t>5</a:t>
            </a:r>
            <a:r>
              <a:rPr lang="zh-CN" altLang="en-US" sz="2000" dirty="0"/>
              <a:t>，而且保留下凸性，还能还原答案？</a:t>
            </a:r>
            <a:endParaRPr lang="en-US" altLang="zh-CN" sz="2000" dirty="0"/>
          </a:p>
          <a:p>
            <a:r>
              <a:rPr lang="zh-CN" altLang="en-US" sz="2000" dirty="0"/>
              <a:t>给每个白边添</a:t>
            </a:r>
            <a:r>
              <a:rPr lang="en-US" altLang="zh-CN" sz="2000" dirty="0"/>
              <a:t>/</a:t>
            </a:r>
            <a:r>
              <a:rPr lang="zh-CN" altLang="en-US" sz="2000" dirty="0"/>
              <a:t>减代价！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AD5A275-409F-3181-82AE-FD9408E795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986" y="698925"/>
            <a:ext cx="4747547" cy="548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71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4DAC064-E53C-C45B-7089-A5AF38675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zh-CN" altLang="en-US" dirty="0"/>
              <a:t>经典题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ECE27E-B123-8550-D3C6-27B439209B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r>
              <a:rPr lang="zh-CN" altLang="en-US" sz="2000" dirty="0"/>
              <a:t>每个点下移</a:t>
            </a:r>
            <a:r>
              <a:rPr lang="en-US" altLang="zh-CN" sz="2000" dirty="0"/>
              <a:t>2x</a:t>
            </a:r>
            <a:r>
              <a:rPr lang="zh-CN" altLang="en-US" sz="2000" dirty="0"/>
              <a:t>后的结果</a:t>
            </a:r>
            <a:endParaRPr lang="en-US" altLang="zh-CN" sz="2000" dirty="0"/>
          </a:p>
          <a:p>
            <a:r>
              <a:rPr lang="zh-CN" altLang="en-US" sz="2000" dirty="0"/>
              <a:t>相当于给每个白边减了</a:t>
            </a:r>
            <a:r>
              <a:rPr lang="en-US" altLang="zh-CN" sz="2000" dirty="0"/>
              <a:t>2</a:t>
            </a:r>
            <a:r>
              <a:rPr lang="zh-CN" altLang="en-US" sz="2000" dirty="0"/>
              <a:t>的代价</a:t>
            </a:r>
            <a:endParaRPr lang="en-US" altLang="zh-CN" sz="2000" dirty="0"/>
          </a:p>
          <a:p>
            <a:r>
              <a:rPr lang="zh-CN" altLang="en-US" sz="2000" dirty="0"/>
              <a:t>这样我们求出来的答案就是 </a:t>
            </a:r>
            <a:r>
              <a:rPr lang="en-US" altLang="zh-CN" sz="2000" dirty="0"/>
              <a:t>k=5</a:t>
            </a:r>
            <a:r>
              <a:rPr lang="zh-CN" altLang="en-US" sz="2000" dirty="0"/>
              <a:t>的时候了！</a:t>
            </a:r>
            <a:endParaRPr lang="en-US" altLang="zh-CN" sz="2000" dirty="0"/>
          </a:p>
          <a:p>
            <a:r>
              <a:rPr lang="zh-CN" altLang="en-US" sz="2000" dirty="0"/>
              <a:t>那怎么调整成我们想要的</a:t>
            </a:r>
            <a:r>
              <a:rPr lang="en-US" altLang="zh-CN" sz="2000" dirty="0"/>
              <a:t>k</a:t>
            </a:r>
            <a:r>
              <a:rPr lang="zh-CN" altLang="en-US" sz="2000" dirty="0"/>
              <a:t>呢</a:t>
            </a:r>
            <a:endParaRPr lang="en-US" altLang="zh-CN" sz="2000" dirty="0"/>
          </a:p>
          <a:p>
            <a:r>
              <a:rPr lang="zh-CN" altLang="en-US" sz="2000" dirty="0"/>
              <a:t>二分！</a:t>
            </a:r>
            <a:endParaRPr lang="en-US" altLang="zh-CN" sz="2000" dirty="0"/>
          </a:p>
          <a:p>
            <a:r>
              <a:rPr lang="zh-CN" altLang="en-US" sz="2000" dirty="0"/>
              <a:t>做完了。</a:t>
            </a:r>
            <a:endParaRPr lang="en-US" altLang="zh-CN" sz="20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7EDAF5-65EC-9195-3869-5520C7CAF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8153" y="717012"/>
            <a:ext cx="3662563" cy="544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36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5D4A03-B5F2-753D-D748-F87C53099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实现细节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611747-0B47-3ED4-3285-6B3DFEBEF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对于整数二分的时候，对于一个斜率，有可能有一整段都是极值点</a:t>
            </a:r>
            <a:endParaRPr lang="en-US" altLang="zh-CN" dirty="0"/>
          </a:p>
          <a:p>
            <a:r>
              <a:rPr lang="zh-CN" altLang="en-US" dirty="0"/>
              <a:t>在需要判无解等情况，需要以选的最多</a:t>
            </a:r>
            <a:r>
              <a:rPr lang="en-US" altLang="zh-CN" dirty="0"/>
              <a:t>/</a:t>
            </a:r>
            <a:r>
              <a:rPr lang="zh-CN" altLang="en-US" dirty="0"/>
              <a:t>选的最少各算一遍，确定这个限制确实在极值点区间里</a:t>
            </a:r>
            <a:endParaRPr lang="en-US" altLang="zh-CN" dirty="0"/>
          </a:p>
          <a:p>
            <a:r>
              <a:rPr lang="zh-CN" altLang="en-US" dirty="0"/>
              <a:t>比如最小生成树题里，</a:t>
            </a:r>
            <a:r>
              <a:rPr lang="en-US" altLang="zh-CN" dirty="0"/>
              <a:t>Kruskal </a:t>
            </a:r>
            <a:r>
              <a:rPr lang="zh-CN" altLang="en-US" dirty="0"/>
              <a:t>算法时同边权优先选白边做一遍有 </a:t>
            </a:r>
            <a:r>
              <a:rPr lang="en-US" altLang="zh-CN" dirty="0"/>
              <a:t>r </a:t>
            </a:r>
            <a:r>
              <a:rPr lang="zh-CN" altLang="en-US" dirty="0"/>
              <a:t>条白边，优先选黑边有 </a:t>
            </a:r>
            <a:r>
              <a:rPr lang="en-US" altLang="zh-CN" dirty="0"/>
              <a:t>l </a:t>
            </a:r>
            <a:r>
              <a:rPr lang="zh-CN" altLang="en-US" dirty="0"/>
              <a:t>条，确认一下确实</a:t>
            </a:r>
            <a:r>
              <a:rPr lang="en-US" altLang="zh-CN" dirty="0"/>
              <a:t> l&lt;k&lt;r</a:t>
            </a:r>
          </a:p>
          <a:p>
            <a:r>
              <a:rPr lang="zh-CN" altLang="en-US" dirty="0"/>
              <a:t>在</a:t>
            </a:r>
            <a:r>
              <a:rPr lang="en-US" altLang="zh-CN" dirty="0"/>
              <a:t>WQS</a:t>
            </a:r>
            <a:r>
              <a:rPr lang="zh-CN" altLang="en-US" dirty="0"/>
              <a:t>二分的输出方案中，一般也需要用到这个以及后缀最大</a:t>
            </a:r>
            <a:r>
              <a:rPr lang="en-US" altLang="zh-CN" dirty="0"/>
              <a:t>/</a:t>
            </a:r>
            <a:r>
              <a:rPr lang="zh-CN" altLang="en-US" dirty="0"/>
              <a:t>小值，这个有兴趣者详见 </a:t>
            </a:r>
            <a:r>
              <a:rPr lang="en-US" altLang="zh-CN" dirty="0"/>
              <a:t>CF125E</a:t>
            </a:r>
            <a:r>
              <a:rPr lang="zh-CN" altLang="en-US" dirty="0"/>
              <a:t> </a:t>
            </a:r>
            <a:r>
              <a:rPr lang="en-US" altLang="zh-CN" dirty="0"/>
              <a:t>MST Company</a:t>
            </a:r>
          </a:p>
        </p:txBody>
      </p:sp>
    </p:spTree>
    <p:extLst>
      <p:ext uri="{BB962C8B-B14F-4D97-AF65-F5344CB8AC3E}">
        <p14:creationId xmlns:p14="http://schemas.microsoft.com/office/powerpoint/2010/main" val="27928671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FCCB79F-B857-3747-5382-096D9FCEF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effectLst/>
                <a:latin typeface="Lato" panose="020F0502020204030204" pitchFamily="34" charset="0"/>
              </a:rPr>
              <a:t>「九省联考 </a:t>
            </a:r>
            <a:r>
              <a:rPr lang="en-US" altLang="zh-CN" b="1" i="0" dirty="0">
                <a:effectLst/>
                <a:latin typeface="Lato" panose="020F0502020204030204" pitchFamily="34" charset="0"/>
              </a:rPr>
              <a:t>2018</a:t>
            </a:r>
            <a:r>
              <a:rPr lang="zh-CN" altLang="en-US" b="1" i="0" dirty="0">
                <a:effectLst/>
                <a:latin typeface="Lato" panose="020F0502020204030204" pitchFamily="34" charset="0"/>
              </a:rPr>
              <a:t>」林克卡特树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21E2B88A-7132-E590-D6C5-4B0A8CAF1E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081" y="1690688"/>
            <a:ext cx="8714789" cy="2853391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0F9FD09-10B9-D053-594F-2B822478F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6801" y="4849769"/>
            <a:ext cx="8140259" cy="112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382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C813E6-F94D-4A38-3C46-076567A9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effectLst/>
                <a:latin typeface="Lato" panose="020F0502020204030204" pitchFamily="34" charset="0"/>
              </a:rPr>
              <a:t>「九省联考 </a:t>
            </a:r>
            <a:r>
              <a:rPr lang="en-US" altLang="zh-CN" b="1" i="0" dirty="0">
                <a:effectLst/>
                <a:latin typeface="Lato" panose="020F0502020204030204" pitchFamily="34" charset="0"/>
              </a:rPr>
              <a:t>2018</a:t>
            </a:r>
            <a:r>
              <a:rPr lang="zh-CN" altLang="en-US" b="1" i="0" dirty="0">
                <a:effectLst/>
                <a:latin typeface="Lato" panose="020F0502020204030204" pitchFamily="34" charset="0"/>
              </a:rPr>
              <a:t>」林克卡特树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B00AA3C-9C9E-8545-6598-D7A84F2B9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显然切完 </a:t>
            </a:r>
            <a:r>
              <a:rPr lang="en-US" altLang="zh-CN" dirty="0"/>
              <a:t>k </a:t>
            </a:r>
            <a:r>
              <a:rPr lang="zh-CN" altLang="en-US" dirty="0"/>
              <a:t>条边后那 </a:t>
            </a:r>
            <a:r>
              <a:rPr lang="en-US" altLang="zh-CN" dirty="0"/>
              <a:t>k+1 </a:t>
            </a:r>
            <a:r>
              <a:rPr lang="zh-CN" altLang="en-US" dirty="0"/>
              <a:t>个连通块的直径和就是答案</a:t>
            </a:r>
            <a:endParaRPr lang="en-US" altLang="zh-CN" dirty="0"/>
          </a:p>
          <a:p>
            <a:r>
              <a:rPr lang="zh-CN" altLang="en-US" dirty="0"/>
              <a:t>也就是转化为在树上选 </a:t>
            </a:r>
            <a:r>
              <a:rPr lang="en-US" altLang="zh-CN" dirty="0"/>
              <a:t>k+1 </a:t>
            </a:r>
            <a:r>
              <a:rPr lang="zh-CN" altLang="en-US" dirty="0"/>
              <a:t>条点不交的路径，最大化权值和</a:t>
            </a:r>
            <a:endParaRPr lang="en-US" altLang="zh-CN" dirty="0"/>
          </a:p>
          <a:p>
            <a:r>
              <a:rPr lang="zh-CN" altLang="en-US" dirty="0"/>
              <a:t>这是一个树形 </a:t>
            </a:r>
            <a:r>
              <a:rPr lang="en-US" altLang="zh-CN" dirty="0"/>
              <a:t>DP </a:t>
            </a:r>
            <a:r>
              <a:rPr lang="zh-CN" altLang="en-US" dirty="0"/>
              <a:t>实例，具体在此不表</a:t>
            </a:r>
            <a:endParaRPr lang="en-US" altLang="zh-CN" dirty="0"/>
          </a:p>
          <a:p>
            <a:r>
              <a:rPr lang="zh-CN" altLang="en-US" dirty="0"/>
              <a:t>这个函数是凸的，所以可以</a:t>
            </a:r>
            <a:r>
              <a:rPr lang="en-US" altLang="zh-CN" dirty="0"/>
              <a:t> WQS </a:t>
            </a:r>
            <a:r>
              <a:rPr lang="zh-CN" altLang="en-US" dirty="0"/>
              <a:t>二分（给每选一条链加一个代价，去掉一维）</a:t>
            </a:r>
            <a:endParaRPr lang="en-US" altLang="zh-CN" dirty="0"/>
          </a:p>
          <a:p>
            <a:r>
              <a:rPr lang="zh-CN" altLang="en-US" b="1" i="0" dirty="0">
                <a:effectLst/>
                <a:latin typeface="Lato" panose="020F0502020204030204" pitchFamily="34" charset="0"/>
              </a:rPr>
              <a:t>「</a:t>
            </a:r>
            <a:r>
              <a:rPr lang="zh-CN" altLang="en-US" dirty="0"/>
              <a:t>反正闲着也是闲着，我把 </a:t>
            </a:r>
            <a:r>
              <a:rPr lang="en-US" altLang="zh-CN" dirty="0"/>
              <a:t>DP </a:t>
            </a:r>
            <a:r>
              <a:rPr lang="zh-CN" altLang="en-US" dirty="0"/>
              <a:t>数组打印出来吧！</a:t>
            </a:r>
            <a:endParaRPr lang="en-US" altLang="zh-CN" dirty="0"/>
          </a:p>
          <a:p>
            <a:pPr lvl="1"/>
            <a:r>
              <a:rPr lang="zh-CN" altLang="en-US" dirty="0"/>
              <a:t>你很快写了个暴力，把 </a:t>
            </a:r>
            <a:r>
              <a:rPr lang="en-US" altLang="zh-CN" dirty="0"/>
              <a:t>best[k] </a:t>
            </a:r>
            <a:r>
              <a:rPr lang="zh-CN" altLang="en-US" dirty="0"/>
              <a:t>（表示选了 </a:t>
            </a:r>
            <a:r>
              <a:rPr lang="en-US" altLang="zh-CN" dirty="0"/>
              <a:t>k </a:t>
            </a:r>
            <a:r>
              <a:rPr lang="zh-CN" altLang="en-US" dirty="0"/>
              <a:t>条链的最优解）打了出来</a:t>
            </a:r>
            <a:endParaRPr lang="en-US" altLang="zh-CN" dirty="0"/>
          </a:p>
          <a:p>
            <a:r>
              <a:rPr lang="zh-CN" altLang="en-US" dirty="0"/>
              <a:t>唔这个 </a:t>
            </a:r>
            <a:r>
              <a:rPr lang="en-US" altLang="zh-CN" dirty="0"/>
              <a:t>DP </a:t>
            </a:r>
            <a:r>
              <a:rPr lang="zh-CN" altLang="en-US" dirty="0"/>
              <a:t>数组好难看啊，我来把它差分一下！</a:t>
            </a:r>
            <a:endParaRPr lang="en-US" altLang="zh-CN" dirty="0"/>
          </a:p>
          <a:p>
            <a:r>
              <a:rPr lang="zh-CN" altLang="en-US" dirty="0"/>
              <a:t>哎</a:t>
            </a:r>
            <a:r>
              <a:rPr lang="en-US" altLang="zh-CN" dirty="0"/>
              <a:t>…</a:t>
            </a:r>
            <a:r>
              <a:rPr lang="zh-CN" altLang="en-US" dirty="0"/>
              <a:t>我发现了什么了不得了的规律</a:t>
            </a:r>
            <a:endParaRPr lang="en-US" altLang="zh-CN" dirty="0"/>
          </a:p>
          <a:p>
            <a:pPr lvl="1"/>
            <a:r>
              <a:rPr lang="zh-CN" altLang="en-US" dirty="0"/>
              <a:t>似乎差分之后的数组是递减的哎？</a:t>
            </a:r>
            <a:r>
              <a:rPr lang="zh-CN" altLang="en-US" b="1" i="0" dirty="0">
                <a:effectLst/>
                <a:latin typeface="Lato" panose="020F0502020204030204" pitchFamily="34" charset="0"/>
              </a:rPr>
              <a:t> 」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8098047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C84E96FE-85F9-343A-707D-63E6167B4D7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20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A981BA9-F7C2-C5D4-9662-F550C0CFE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7200" dirty="0"/>
              <a:t>决策单调性优化</a:t>
            </a:r>
            <a:endParaRPr lang="zh-CN" altLang="en-US" sz="4400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9E0E038-004B-007B-66DC-C2F7D77C6F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2400" dirty="0"/>
              <a:t>基于</a:t>
            </a:r>
            <a:r>
              <a:rPr lang="en-US" altLang="zh-CN"/>
              <a:t>Itst</a:t>
            </a:r>
            <a:r>
              <a:rPr lang="en-US" altLang="zh-CN" sz="2400"/>
              <a:t> </a:t>
            </a:r>
            <a:r>
              <a:rPr lang="en-US" altLang="zh-CN" sz="2400" dirty="0"/>
              <a:t>APIO2021</a:t>
            </a:r>
            <a:r>
              <a:rPr lang="zh-CN" altLang="en-US" sz="2400" dirty="0"/>
              <a:t>课件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72469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9B5EB7-F51C-33B3-1DE2-32EFB3D6E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820BF83-BD12-3C26-3164-7745D44D51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820" y="1735388"/>
            <a:ext cx="10722980" cy="4351338"/>
          </a:xfrm>
        </p:spPr>
        <p:txBody>
          <a:bodyPr/>
          <a:lstStyle/>
          <a:p>
            <a:r>
              <a:rPr lang="zh-CN" altLang="en-US" dirty="0"/>
              <a:t>决策单调性，就是对于最优化</a:t>
            </a:r>
            <a:r>
              <a:rPr lang="en-US" altLang="zh-CN" dirty="0"/>
              <a:t>DP</a:t>
            </a:r>
            <a:r>
              <a:rPr lang="zh-CN" altLang="en-US" dirty="0"/>
              <a:t>，把取到那个点作为决策点，那么随着</a:t>
            </a:r>
            <a:r>
              <a:rPr lang="en-US" altLang="zh-CN" dirty="0" err="1"/>
              <a:t>i</a:t>
            </a:r>
            <a:r>
              <a:rPr lang="zh-CN" altLang="en-US" dirty="0"/>
              <a:t>增大，</a:t>
            </a:r>
            <a:r>
              <a:rPr lang="en-US" altLang="zh-CN" dirty="0" err="1"/>
              <a:t>dp</a:t>
            </a:r>
            <a:r>
              <a:rPr lang="en-US" altLang="zh-CN" dirty="0"/>
              <a:t>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  <a:r>
              <a:rPr lang="zh-CN" altLang="en-US" dirty="0"/>
              <a:t>的决策点是不降的</a:t>
            </a:r>
            <a:endParaRPr lang="en-US" altLang="zh-CN" dirty="0"/>
          </a:p>
          <a:p>
            <a:r>
              <a:rPr lang="zh-CN" altLang="en-US" dirty="0"/>
              <a:t>理论上应该用四边形不等式发现，实践中一般靠打表发现</a:t>
            </a:r>
            <a:endParaRPr lang="en-US" altLang="zh-CN" dirty="0"/>
          </a:p>
          <a:p>
            <a:r>
              <a:rPr lang="zh-CN" altLang="en-US" dirty="0"/>
              <a:t>有两类：</a:t>
            </a:r>
            <a:endParaRPr lang="en-US" altLang="zh-CN" dirty="0"/>
          </a:p>
          <a:p>
            <a:r>
              <a:rPr lang="zh-CN" altLang="en-US" dirty="0"/>
              <a:t>第一类，从上一层转移到这一层，比如说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][j]=min(f[i-1][k]+g(</a:t>
            </a:r>
            <a:r>
              <a:rPr lang="en-US" altLang="zh-CN" dirty="0" err="1"/>
              <a:t>j,k</a:t>
            </a:r>
            <a:r>
              <a:rPr lang="en-US" altLang="zh-CN" dirty="0"/>
              <a:t>))</a:t>
            </a:r>
            <a:r>
              <a:rPr lang="zh-CN" altLang="en-US" dirty="0"/>
              <a:t>，随着</a:t>
            </a:r>
            <a:r>
              <a:rPr lang="en-US" altLang="zh-CN" dirty="0"/>
              <a:t>j</a:t>
            </a:r>
            <a:r>
              <a:rPr lang="zh-CN" altLang="en-US" dirty="0"/>
              <a:t>增大</a:t>
            </a:r>
            <a:r>
              <a:rPr lang="en-US" altLang="zh-CN" dirty="0"/>
              <a:t>k</a:t>
            </a:r>
            <a:r>
              <a:rPr lang="zh-CN" altLang="en-US" dirty="0"/>
              <a:t>不降</a:t>
            </a:r>
            <a:endParaRPr lang="en-US" altLang="zh-CN" dirty="0"/>
          </a:p>
          <a:p>
            <a:r>
              <a:rPr lang="zh-CN" altLang="en-US" dirty="0"/>
              <a:t>第二类，从本层前面转移到后面，比如说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]=min(f[j]+g(</a:t>
            </a:r>
            <a:r>
              <a:rPr lang="en-US" altLang="zh-CN" dirty="0" err="1"/>
              <a:t>i,j</a:t>
            </a:r>
            <a:r>
              <a:rPr lang="en-US" altLang="zh-CN" dirty="0"/>
              <a:t>))</a:t>
            </a:r>
          </a:p>
          <a:p>
            <a:r>
              <a:rPr lang="zh-CN" altLang="en-US" dirty="0"/>
              <a:t>我们把第一类叫做离线，第二类叫做在线</a:t>
            </a:r>
          </a:p>
        </p:txBody>
      </p:sp>
    </p:spTree>
    <p:extLst>
      <p:ext uri="{BB962C8B-B14F-4D97-AF65-F5344CB8AC3E}">
        <p14:creationId xmlns:p14="http://schemas.microsoft.com/office/powerpoint/2010/main" val="24934178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231F62-D756-6362-35F9-05A41F167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2F9B2A-B404-37FF-8C16-492A2B11E0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我们将问题标准化一下：</a:t>
            </a:r>
            <a:endParaRPr lang="en-US" altLang="zh-CN" dirty="0"/>
          </a:p>
          <a:p>
            <a:r>
              <a:rPr lang="zh-CN" altLang="en-US" dirty="0"/>
              <a:t>考虑一个</a:t>
            </a:r>
            <a:r>
              <a:rPr lang="en-US" altLang="zh-CN" dirty="0"/>
              <a:t>n*n</a:t>
            </a:r>
            <a:r>
              <a:rPr lang="zh-CN" altLang="en-US" dirty="0"/>
              <a:t>的矩阵，我们规定第</a:t>
            </a:r>
            <a:r>
              <a:rPr lang="en-US" altLang="zh-CN" dirty="0" err="1"/>
              <a:t>i</a:t>
            </a:r>
            <a:r>
              <a:rPr lang="zh-CN" altLang="en-US" dirty="0"/>
              <a:t>行第</a:t>
            </a:r>
            <a:r>
              <a:rPr lang="en-US" altLang="zh-CN" dirty="0"/>
              <a:t>j</a:t>
            </a:r>
            <a:r>
              <a:rPr lang="zh-CN" altLang="en-US" dirty="0"/>
              <a:t>列是从选择从</a:t>
            </a:r>
            <a:r>
              <a:rPr lang="en-US" altLang="zh-CN" dirty="0" err="1"/>
              <a:t>i</a:t>
            </a:r>
            <a:r>
              <a:rPr lang="zh-CN" altLang="en-US" dirty="0"/>
              <a:t>转移到</a:t>
            </a:r>
            <a:r>
              <a:rPr lang="en-US" altLang="zh-CN" dirty="0"/>
              <a:t>j</a:t>
            </a:r>
            <a:r>
              <a:rPr lang="zh-CN" altLang="en-US" dirty="0"/>
              <a:t>位置时的值</a:t>
            </a:r>
            <a:endParaRPr lang="en-US" altLang="zh-CN" dirty="0"/>
          </a:p>
          <a:p>
            <a:r>
              <a:rPr lang="zh-CN" altLang="en-US" dirty="0"/>
              <a:t>比如离线时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][j]</a:t>
            </a:r>
            <a:r>
              <a:rPr lang="zh-CN" altLang="en-US" dirty="0"/>
              <a:t>就是</a:t>
            </a:r>
            <a:r>
              <a:rPr lang="en-US" altLang="zh-CN" dirty="0"/>
              <a:t>f[n-1][</a:t>
            </a:r>
            <a:r>
              <a:rPr lang="en-US" altLang="zh-CN" dirty="0" err="1"/>
              <a:t>i</a:t>
            </a:r>
            <a:r>
              <a:rPr lang="en-US" altLang="zh-CN" dirty="0"/>
              <a:t>]+calc(</a:t>
            </a:r>
            <a:r>
              <a:rPr lang="en-US" altLang="zh-CN" dirty="0" err="1"/>
              <a:t>i,j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在线时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][j]</a:t>
            </a:r>
            <a:r>
              <a:rPr lang="zh-CN" altLang="en-US" dirty="0"/>
              <a:t>就是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]+calc(</a:t>
            </a:r>
            <a:r>
              <a:rPr lang="en-US" altLang="zh-CN" dirty="0" err="1"/>
              <a:t>i,j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那么每一行的最小值点单调不降</a:t>
            </a:r>
            <a:endParaRPr lang="en-US" altLang="zh-CN" dirty="0"/>
          </a:p>
          <a:p>
            <a:r>
              <a:rPr lang="zh-CN" altLang="en-US" dirty="0"/>
              <a:t>对于离线，可以随意快速求矩阵任何一个值</a:t>
            </a:r>
            <a:endParaRPr lang="en-US" altLang="zh-CN" dirty="0"/>
          </a:p>
          <a:p>
            <a:r>
              <a:rPr lang="zh-CN" altLang="en-US" dirty="0"/>
              <a:t>对于在线，只有求出第</a:t>
            </a:r>
            <a:r>
              <a:rPr lang="en-US" altLang="zh-CN" dirty="0" err="1"/>
              <a:t>i</a:t>
            </a:r>
            <a:r>
              <a:rPr lang="zh-CN" altLang="en-US" dirty="0"/>
              <a:t>行的最小值即</a:t>
            </a:r>
            <a:r>
              <a:rPr lang="en-US" altLang="zh-CN" dirty="0"/>
              <a:t>f[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  <a:r>
              <a:rPr lang="zh-CN" altLang="en-US" dirty="0"/>
              <a:t>，才能快速求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][*]</a:t>
            </a:r>
          </a:p>
        </p:txBody>
      </p:sp>
    </p:spTree>
    <p:extLst>
      <p:ext uri="{BB962C8B-B14F-4D97-AF65-F5344CB8AC3E}">
        <p14:creationId xmlns:p14="http://schemas.microsoft.com/office/powerpoint/2010/main" val="14252566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FF0D83-3BB5-954E-0FCB-E1CD3493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F3BE76B-2E6B-2BF8-83C6-4BF081087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有一个性质：如果只考虑前几个时，后面所有的决策也是单调的</a:t>
            </a:r>
            <a:endParaRPr lang="en-US" altLang="zh-CN" dirty="0"/>
          </a:p>
          <a:p>
            <a:r>
              <a:rPr lang="zh-CN" altLang="en-US" dirty="0"/>
              <a:t>反映到矩阵上：任一个子矩阵都有和主矩阵一样的单调性质</a:t>
            </a:r>
            <a:endParaRPr lang="en-US" altLang="zh-CN" dirty="0"/>
          </a:p>
          <a:p>
            <a:r>
              <a:rPr lang="zh-CN" altLang="en-US" dirty="0"/>
              <a:t>理论上这个也可以用四边形不等式推，实践中与前面一样，都是写完再看对不对</a:t>
            </a:r>
          </a:p>
          <a:p>
            <a:pPr marL="0" indent="0">
              <a:buNone/>
            </a:pP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068883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1B6C3A-2041-5D5B-612A-2D71B321B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FD91EA-6594-53F4-F86A-189662AB6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经典离线做法：分治</a:t>
            </a:r>
            <a:endParaRPr lang="en-US" altLang="zh-CN" dirty="0"/>
          </a:p>
          <a:p>
            <a:r>
              <a:rPr lang="zh-CN" altLang="en-US" dirty="0"/>
              <a:t>找中间一行，算出最小值点，两边分下去就行</a:t>
            </a:r>
            <a:endParaRPr lang="en-US" altLang="zh-CN" dirty="0"/>
          </a:p>
          <a:p>
            <a:r>
              <a:rPr lang="en-US" altLang="zh-CN" dirty="0"/>
              <a:t>O(</a:t>
            </a:r>
            <a:r>
              <a:rPr lang="en-US" altLang="zh-CN" dirty="0" err="1"/>
              <a:t>nlogn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注：与原课件不同，这里我们不区分</a:t>
            </a:r>
            <a:r>
              <a:rPr lang="en-US" altLang="zh-CN" dirty="0"/>
              <a:t>n</a:t>
            </a:r>
            <a:r>
              <a:rPr lang="zh-CN" altLang="en-US" dirty="0"/>
              <a:t>和</a:t>
            </a:r>
            <a:r>
              <a:rPr lang="en-US" altLang="zh-CN" dirty="0"/>
              <a:t>m</a:t>
            </a:r>
          </a:p>
          <a:p>
            <a:r>
              <a:rPr lang="zh-CN" altLang="en-US" dirty="0"/>
              <a:t>分治做法还有一个额外的好处：解决某些</a:t>
            </a:r>
            <a:r>
              <a:rPr lang="en-US" altLang="zh-CN" dirty="0"/>
              <a:t>calc</a:t>
            </a:r>
            <a:r>
              <a:rPr lang="zh-CN" altLang="en-US" dirty="0"/>
              <a:t>难以计算的问题</a:t>
            </a:r>
            <a:endParaRPr lang="en-US" altLang="zh-CN" dirty="0"/>
          </a:p>
          <a:p>
            <a:r>
              <a:rPr lang="zh-CN" altLang="en-US" dirty="0"/>
              <a:t>例：</a:t>
            </a:r>
            <a:r>
              <a:rPr lang="en-US" altLang="zh-CN" dirty="0"/>
              <a:t>CF868F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8913168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BE95E4-5E1B-5871-4193-D022BE665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A2ABAB-DF6D-4F98-948B-E4B0AD129A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例：</a:t>
            </a:r>
            <a:r>
              <a:rPr lang="en-US" altLang="zh-CN" dirty="0"/>
              <a:t>CF868F</a:t>
            </a:r>
            <a:endParaRPr lang="zh-CN" altLang="en-US" dirty="0"/>
          </a:p>
          <a:p>
            <a:r>
              <a:rPr lang="en-US" altLang="zh-CN" dirty="0"/>
              <a:t>Calc(</a:t>
            </a:r>
            <a:r>
              <a:rPr lang="en-US" altLang="zh-CN" dirty="0" err="1"/>
              <a:t>i,j</a:t>
            </a:r>
            <a:r>
              <a:rPr lang="en-US" altLang="zh-CN" dirty="0"/>
              <a:t>)</a:t>
            </a:r>
            <a:r>
              <a:rPr lang="zh-CN" altLang="en-US" dirty="0"/>
              <a:t>是</a:t>
            </a:r>
            <a:r>
              <a:rPr lang="en-US" altLang="zh-CN" dirty="0" err="1"/>
              <a:t>i~j</a:t>
            </a:r>
            <a:r>
              <a:rPr lang="zh-CN" altLang="en-US" dirty="0"/>
              <a:t>的相等数对数量，没法快速直接求，但是支持快速插入删除，也即：可以在矩阵上快速四连通移动</a:t>
            </a:r>
            <a:endParaRPr lang="en-US" altLang="zh-CN" dirty="0"/>
          </a:p>
          <a:p>
            <a:r>
              <a:rPr lang="zh-CN" altLang="en-US" dirty="0"/>
              <a:t>则每一层分治时，由于决策点单调，所求点会单调的向下、向右移动，求出该层分治所有答案需要时间为</a:t>
            </a:r>
            <a:r>
              <a:rPr lang="en-US" altLang="zh-CN" dirty="0"/>
              <a:t>O(n)</a:t>
            </a:r>
          </a:p>
          <a:p>
            <a:r>
              <a:rPr lang="zh-CN" altLang="en-US" dirty="0"/>
              <a:t>因此可在</a:t>
            </a:r>
            <a:r>
              <a:rPr lang="en-US" altLang="zh-CN" dirty="0"/>
              <a:t>O(</a:t>
            </a:r>
            <a:r>
              <a:rPr lang="en-US" altLang="zh-CN" dirty="0" err="1"/>
              <a:t>knlogn</a:t>
            </a:r>
            <a:r>
              <a:rPr lang="en-US" altLang="zh-CN" dirty="0"/>
              <a:t>)</a:t>
            </a:r>
            <a:r>
              <a:rPr lang="zh-CN" altLang="en-US" dirty="0"/>
              <a:t>解决此题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22038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E7A905-863D-2F46-555B-69B162DE2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F065FFA-B9C9-D74C-2690-741783C83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经典在线做法：单调栈二分</a:t>
            </a:r>
            <a:endParaRPr lang="en-US" altLang="zh-CN" dirty="0"/>
          </a:p>
          <a:p>
            <a:r>
              <a:rPr lang="zh-CN" altLang="en-US" dirty="0"/>
              <a:t>因此我们维护每行目前的最小值点，形如</a:t>
            </a:r>
            <a:r>
              <a:rPr lang="en-US" altLang="zh-CN" dirty="0"/>
              <a:t>112222334</a:t>
            </a:r>
            <a:r>
              <a:rPr lang="zh-CN" altLang="en-US" dirty="0"/>
              <a:t>这样</a:t>
            </a:r>
            <a:endParaRPr lang="en-US" altLang="zh-CN" dirty="0"/>
          </a:p>
          <a:p>
            <a:r>
              <a:rPr lang="zh-CN" altLang="en-US" dirty="0"/>
              <a:t>用单调栈存储最小值点相同的区间</a:t>
            </a:r>
            <a:endParaRPr lang="en-US" altLang="zh-CN" dirty="0"/>
          </a:p>
          <a:p>
            <a:r>
              <a:rPr lang="zh-CN" altLang="en-US" dirty="0"/>
              <a:t>每次加入一个新行时一定更新的是一段后缀</a:t>
            </a:r>
            <a:endParaRPr lang="en-US" altLang="zh-CN" dirty="0"/>
          </a:p>
          <a:p>
            <a:r>
              <a:rPr lang="zh-CN" altLang="en-US" dirty="0"/>
              <a:t>因此弹栈到临界区间后，在临界区间内二分</a:t>
            </a:r>
            <a:endParaRPr lang="en-US" altLang="zh-CN" dirty="0"/>
          </a:p>
          <a:p>
            <a:r>
              <a:rPr lang="zh-CN" altLang="en-US" dirty="0"/>
              <a:t>每个区间入栈一次、出栈一次、入栈时有一个区间被二分</a:t>
            </a:r>
            <a:endParaRPr lang="en-US" altLang="zh-CN" dirty="0"/>
          </a:p>
          <a:p>
            <a:r>
              <a:rPr lang="en-US" altLang="zh-CN" dirty="0"/>
              <a:t>O(</a:t>
            </a:r>
            <a:r>
              <a:rPr lang="en-US" altLang="zh-CN" dirty="0" err="1"/>
              <a:t>nlogn</a:t>
            </a:r>
            <a:r>
              <a:rPr lang="en-US" altLang="zh-CN" dirty="0"/>
              <a:t>)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91359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972A17-67C0-AD4A-40EC-88CF18B88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C56D6EC-62F3-CDB1-8667-23110DAEF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zh-CN" altLang="en-US" dirty="0"/>
              <a:t>有没有线性做法呢？</a:t>
            </a:r>
            <a:r>
              <a:rPr lang="en-US" altLang="zh-CN" dirty="0"/>
              <a:t>SAMWK</a:t>
            </a:r>
          </a:p>
          <a:p>
            <a:r>
              <a:rPr lang="zh-CN" altLang="en-US" dirty="0"/>
              <a:t>有一个想法：如果我们能够知道所有偶数行的最小值点，只要扫一遍就知道所有奇数行的最小值点了（前提：这是个离线算法）</a:t>
            </a:r>
            <a:endParaRPr lang="en-US" altLang="zh-CN" dirty="0"/>
          </a:p>
          <a:p>
            <a:r>
              <a:rPr lang="zh-CN" altLang="en-US" dirty="0"/>
              <a:t>但是这样还是</a:t>
            </a:r>
            <a:r>
              <a:rPr lang="en-US" altLang="zh-CN" dirty="0" err="1"/>
              <a:t>nlogn</a:t>
            </a:r>
            <a:r>
              <a:rPr lang="zh-CN" altLang="en-US" dirty="0"/>
              <a:t>啊</a:t>
            </a:r>
            <a:endParaRPr lang="en-US" altLang="zh-CN" dirty="0"/>
          </a:p>
          <a:p>
            <a:r>
              <a:rPr lang="zh-CN" altLang="en-US" dirty="0"/>
              <a:t>咋办呢？注意到一个事情，递归到下面的时候，列数没变，列数远远高于行数，扫一遍很浪费</a:t>
            </a:r>
            <a:endParaRPr lang="en-US" altLang="zh-CN" dirty="0"/>
          </a:p>
          <a:p>
            <a:r>
              <a:rPr lang="zh-CN" altLang="en-US" dirty="0"/>
              <a:t>引入</a:t>
            </a:r>
            <a:r>
              <a:rPr lang="en-US" altLang="zh-CN" dirty="0"/>
              <a:t>reduce</a:t>
            </a:r>
            <a:r>
              <a:rPr lang="zh-CN" altLang="en-US" dirty="0"/>
              <a:t>操作，在</a:t>
            </a:r>
            <a:r>
              <a:rPr lang="en-US" altLang="zh-CN" dirty="0"/>
              <a:t>O(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  <a:r>
              <a:rPr lang="zh-CN" altLang="en-US" dirty="0"/>
              <a:t>时间内把</a:t>
            </a:r>
            <a:r>
              <a:rPr lang="en-US" altLang="zh-CN" dirty="0"/>
              <a:t>n*m</a:t>
            </a:r>
            <a:r>
              <a:rPr lang="zh-CN" altLang="en-US" dirty="0"/>
              <a:t>矩阵重整为</a:t>
            </a:r>
            <a:r>
              <a:rPr lang="en-US" altLang="zh-CN" dirty="0"/>
              <a:t>n*n</a:t>
            </a:r>
            <a:r>
              <a:rPr lang="zh-CN" altLang="en-US" dirty="0"/>
              <a:t>方阵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390085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85B8FF-C709-6CB6-C58F-3BB551F6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78D156-7535-D76B-6272-3E66A8AF04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基本思想：删除不可能成为最小值点的列</a:t>
            </a:r>
            <a:endParaRPr lang="en-US" altLang="zh-CN" dirty="0"/>
          </a:p>
          <a:p>
            <a:r>
              <a:rPr lang="zh-CN" altLang="en-US" dirty="0"/>
              <a:t>算法过程：维护前</a:t>
            </a:r>
            <a:r>
              <a:rPr lang="en-US" altLang="zh-CN" dirty="0"/>
              <a:t>k</a:t>
            </a:r>
            <a:r>
              <a:rPr lang="zh-CN" altLang="en-US" dirty="0"/>
              <a:t>行中可能的列位置</a:t>
            </a:r>
            <a:endParaRPr lang="en-US" altLang="zh-CN" dirty="0"/>
          </a:p>
          <a:p>
            <a:r>
              <a:rPr lang="zh-CN" altLang="en-US" dirty="0"/>
              <a:t>首先令</a:t>
            </a:r>
            <a:r>
              <a:rPr lang="en-US" altLang="zh-CN" dirty="0"/>
              <a:t>k=1</a:t>
            </a:r>
          </a:p>
          <a:p>
            <a:r>
              <a:rPr lang="zh-CN" altLang="en-US" dirty="0"/>
              <a:t>如果</a:t>
            </a:r>
            <a:r>
              <a:rPr lang="en-US" altLang="zh-CN" dirty="0"/>
              <a:t>a[k][k]&gt;a[k][k+1]</a:t>
            </a:r>
            <a:r>
              <a:rPr lang="zh-CN" altLang="en-US" dirty="0"/>
              <a:t>，删除第</a:t>
            </a:r>
            <a:r>
              <a:rPr lang="en-US" altLang="zh-CN" dirty="0"/>
              <a:t>k</a:t>
            </a:r>
            <a:r>
              <a:rPr lang="zh-CN" altLang="en-US" dirty="0"/>
              <a:t>列，</a:t>
            </a:r>
            <a:r>
              <a:rPr lang="en-US" altLang="zh-CN" dirty="0"/>
              <a:t>k</a:t>
            </a:r>
            <a:r>
              <a:rPr lang="zh-CN" altLang="en-US" dirty="0"/>
              <a:t>向上退一行</a:t>
            </a:r>
            <a:endParaRPr lang="en-US" altLang="zh-CN" dirty="0"/>
          </a:p>
          <a:p>
            <a:r>
              <a:rPr lang="zh-CN" altLang="en-US" dirty="0"/>
              <a:t>如果</a:t>
            </a:r>
            <a:r>
              <a:rPr lang="en-US" altLang="zh-CN" dirty="0"/>
              <a:t>a[k][k]&lt;a[k][k+1]</a:t>
            </a:r>
            <a:r>
              <a:rPr lang="zh-CN" altLang="en-US" dirty="0"/>
              <a:t>，要是</a:t>
            </a:r>
            <a:r>
              <a:rPr lang="en-US" altLang="zh-CN" dirty="0"/>
              <a:t>k=n</a:t>
            </a:r>
            <a:r>
              <a:rPr lang="zh-CN" altLang="en-US" dirty="0"/>
              <a:t>就删除第</a:t>
            </a:r>
            <a:r>
              <a:rPr lang="en-US" altLang="zh-CN" dirty="0"/>
              <a:t>k+1</a:t>
            </a:r>
            <a:r>
              <a:rPr lang="zh-CN" altLang="en-US" dirty="0"/>
              <a:t>列，否则</a:t>
            </a:r>
            <a:r>
              <a:rPr lang="en-US" altLang="zh-CN" dirty="0"/>
              <a:t>k</a:t>
            </a:r>
            <a:r>
              <a:rPr lang="zh-CN" altLang="en-US" dirty="0"/>
              <a:t>向下进一行</a:t>
            </a:r>
            <a:endParaRPr lang="en-US" altLang="zh-CN" dirty="0"/>
          </a:p>
          <a:p>
            <a:r>
              <a:rPr lang="en-US" altLang="zh-CN" dirty="0"/>
              <a:t>k</a:t>
            </a:r>
            <a:r>
              <a:rPr lang="zh-CN" altLang="en-US" dirty="0"/>
              <a:t>最大是</a:t>
            </a:r>
            <a:r>
              <a:rPr lang="en-US" altLang="zh-CN" dirty="0"/>
              <a:t>n</a:t>
            </a:r>
            <a:r>
              <a:rPr lang="zh-CN" altLang="en-US" dirty="0"/>
              <a:t>，</a:t>
            </a:r>
            <a:r>
              <a:rPr lang="en-US" altLang="zh-CN" dirty="0"/>
              <a:t>k</a:t>
            </a:r>
            <a:r>
              <a:rPr lang="zh-CN" altLang="en-US" dirty="0"/>
              <a:t>每次减一的代价都是删一列，时间复杂度</a:t>
            </a:r>
            <a:r>
              <a:rPr lang="en-US" altLang="zh-CN" dirty="0"/>
              <a:t>O(</a:t>
            </a:r>
            <a:r>
              <a:rPr lang="en-US" altLang="zh-CN" dirty="0" err="1"/>
              <a:t>n+m</a:t>
            </a:r>
            <a:r>
              <a:rPr lang="en-US" altLang="zh-CN" dirty="0"/>
              <a:t>)</a:t>
            </a:r>
          </a:p>
          <a:p>
            <a:r>
              <a:rPr lang="zh-CN" altLang="en-US" dirty="0"/>
              <a:t>正确性？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564511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0F8AE9-895D-4FDB-F85F-A0CEC87C0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DEFCC5-BC5B-DED4-E6F9-014F0CEBFA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k&gt;1</a:t>
            </a:r>
            <a:r>
              <a:rPr lang="zh-CN" altLang="en-US" dirty="0"/>
              <a:t>时，对每个</a:t>
            </a:r>
            <a:r>
              <a:rPr lang="en-US" altLang="zh-CN" dirty="0"/>
              <a:t>1~k-1</a:t>
            </a:r>
            <a:r>
              <a:rPr lang="zh-CN" altLang="en-US" dirty="0"/>
              <a:t>的</a:t>
            </a:r>
            <a:r>
              <a:rPr lang="en-US" altLang="zh-CN" dirty="0" err="1"/>
              <a:t>i</a:t>
            </a:r>
            <a:r>
              <a:rPr lang="zh-CN" altLang="en-US" dirty="0"/>
              <a:t>，</a:t>
            </a:r>
            <a:r>
              <a:rPr lang="en-US" altLang="zh-CN" dirty="0"/>
              <a:t>a[</a:t>
            </a:r>
            <a:r>
              <a:rPr lang="en-US" altLang="zh-CN" dirty="0" err="1"/>
              <a:t>i</a:t>
            </a:r>
            <a:r>
              <a:rPr lang="en-US" altLang="zh-CN" dirty="0"/>
              <a:t>][i+1]&gt;a[</a:t>
            </a:r>
            <a:r>
              <a:rPr lang="en-US" altLang="zh-CN" dirty="0" err="1"/>
              <a:t>i</a:t>
            </a:r>
            <a:r>
              <a:rPr lang="en-US" altLang="zh-CN" dirty="0"/>
              <a:t>][</a:t>
            </a:r>
            <a:r>
              <a:rPr lang="en-US" altLang="zh-CN" dirty="0" err="1"/>
              <a:t>i</a:t>
            </a:r>
            <a:r>
              <a:rPr lang="en-US" altLang="zh-CN" dirty="0"/>
              <a:t>]</a:t>
            </a:r>
          </a:p>
          <a:p>
            <a:r>
              <a:rPr lang="zh-CN" altLang="en-US" dirty="0"/>
              <a:t>当</a:t>
            </a:r>
            <a:r>
              <a:rPr lang="en-US" altLang="zh-CN" dirty="0"/>
              <a:t>a[k][k]&gt;a[k][k+1]</a:t>
            </a:r>
            <a:r>
              <a:rPr lang="zh-CN" altLang="en-US" dirty="0"/>
              <a:t>时：</a:t>
            </a:r>
            <a:endParaRPr lang="en-US" altLang="zh-CN" dirty="0"/>
          </a:p>
          <a:p>
            <a:r>
              <a:rPr lang="zh-CN" altLang="en-US" dirty="0"/>
              <a:t>如果前面有一行最小值点是</a:t>
            </a:r>
            <a:r>
              <a:rPr lang="en-US" altLang="zh-CN" dirty="0"/>
              <a:t>k</a:t>
            </a:r>
            <a:r>
              <a:rPr lang="zh-CN" altLang="en-US" dirty="0"/>
              <a:t>，那么取前</a:t>
            </a:r>
            <a:r>
              <a:rPr lang="en-US" altLang="zh-CN" dirty="0"/>
              <a:t>k</a:t>
            </a:r>
            <a:r>
              <a:rPr lang="zh-CN" altLang="en-US" dirty="0"/>
              <a:t>列的子矩阵，根据单调性可得第</a:t>
            </a:r>
            <a:r>
              <a:rPr lang="en-US" altLang="zh-CN" dirty="0"/>
              <a:t>k-1</a:t>
            </a:r>
            <a:r>
              <a:rPr lang="zh-CN" altLang="en-US" dirty="0"/>
              <a:t>行最小值点也是</a:t>
            </a:r>
            <a:r>
              <a:rPr lang="en-US" altLang="zh-CN" dirty="0"/>
              <a:t>k</a:t>
            </a:r>
            <a:r>
              <a:rPr lang="zh-CN" altLang="en-US" dirty="0"/>
              <a:t>，与</a:t>
            </a:r>
            <a:r>
              <a:rPr lang="en-US" altLang="zh-CN" dirty="0"/>
              <a:t>a[k-1][k]&gt;a[k-1][k-1]</a:t>
            </a:r>
            <a:r>
              <a:rPr lang="zh-CN" altLang="en-US" dirty="0"/>
              <a:t>矛盾</a:t>
            </a:r>
            <a:endParaRPr lang="en-US" altLang="zh-CN" dirty="0"/>
          </a:p>
          <a:p>
            <a:r>
              <a:rPr lang="zh-CN" altLang="en-US" dirty="0"/>
              <a:t>删掉第</a:t>
            </a:r>
            <a:r>
              <a:rPr lang="en-US" altLang="zh-CN" dirty="0"/>
              <a:t>k</a:t>
            </a:r>
            <a:r>
              <a:rPr lang="zh-CN" altLang="en-US" dirty="0"/>
              <a:t>列后不一定有</a:t>
            </a:r>
            <a:r>
              <a:rPr lang="en-US" altLang="zh-CN" dirty="0"/>
              <a:t>a[k-1][k]&gt;a[k-1][k-1]</a:t>
            </a:r>
            <a:r>
              <a:rPr lang="zh-CN" altLang="en-US" dirty="0"/>
              <a:t>了，因此</a:t>
            </a:r>
            <a:r>
              <a:rPr lang="en-US" altLang="zh-CN" dirty="0"/>
              <a:t>k</a:t>
            </a:r>
            <a:r>
              <a:rPr lang="zh-CN" altLang="en-US" dirty="0"/>
              <a:t>要向上退一行</a:t>
            </a:r>
            <a:endParaRPr lang="en-US" altLang="zh-CN" dirty="0"/>
          </a:p>
          <a:p>
            <a:r>
              <a:rPr lang="zh-CN" altLang="en-US" dirty="0"/>
              <a:t>当</a:t>
            </a:r>
            <a:r>
              <a:rPr lang="en-US" altLang="zh-CN" dirty="0"/>
              <a:t>a[k][k]&lt;a[k][k+1]</a:t>
            </a:r>
            <a:r>
              <a:rPr lang="zh-CN" altLang="en-US" dirty="0"/>
              <a:t>时，自然可以往后进一行</a:t>
            </a:r>
            <a:r>
              <a:rPr lang="en-US" altLang="zh-CN" dirty="0"/>
              <a:t>/</a:t>
            </a:r>
            <a:r>
              <a:rPr lang="zh-CN" altLang="en-US" dirty="0"/>
              <a:t>进到底就删掉第</a:t>
            </a:r>
            <a:r>
              <a:rPr lang="en-US" altLang="zh-CN" dirty="0"/>
              <a:t>k+1</a:t>
            </a:r>
            <a:r>
              <a:rPr lang="zh-CN" altLang="en-US" dirty="0"/>
              <a:t>列</a:t>
            </a:r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00891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5364E3-8E54-1810-CC9A-BC7856FE1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30220FD-D885-052B-3C72-FCCE8F5B5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能不能在线呢？</a:t>
            </a:r>
            <a:endParaRPr lang="en-US" altLang="zh-CN" dirty="0"/>
          </a:p>
          <a:p>
            <a:r>
              <a:rPr lang="en-US" altLang="zh-CN" dirty="0" err="1"/>
              <a:t>Wilber&amp;Eppstein</a:t>
            </a:r>
            <a:endParaRPr lang="en-US" altLang="zh-CN" dirty="0"/>
          </a:p>
          <a:p>
            <a:r>
              <a:rPr lang="zh-CN" altLang="en-US" dirty="0"/>
              <a:t>略过不表（我不会</a:t>
            </a:r>
            <a:r>
              <a:rPr lang="en-US" altLang="zh-CN" dirty="0"/>
              <a:t>x</a:t>
            </a:r>
            <a:r>
              <a:rPr lang="zh-CN" altLang="en-US" dirty="0"/>
              <a:t>）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914919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21245E-1917-EC9B-CA59-81C1D5E6D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3825AF1-5118-5885-7B77-CA04181E5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2D-1D</a:t>
            </a:r>
            <a:r>
              <a:rPr lang="zh-CN" altLang="en-US" dirty="0"/>
              <a:t>中的应用</a:t>
            </a:r>
          </a:p>
          <a:p>
            <a:r>
              <a:rPr lang="en-US" altLang="zh-CN" dirty="0"/>
              <a:t>w</a:t>
            </a:r>
            <a:r>
              <a:rPr lang="zh-CN" altLang="en-US" dirty="0"/>
              <a:t>的交叉优于包含或包含优于交叉</a:t>
            </a:r>
            <a:r>
              <a:rPr lang="en-US" altLang="zh-CN" dirty="0"/>
              <a:t>+w</a:t>
            </a:r>
            <a:r>
              <a:rPr lang="zh-CN" altLang="en-US" dirty="0"/>
              <a:t>的四边形不等式可以推出</a:t>
            </a:r>
            <a:r>
              <a:rPr lang="en-US" altLang="zh-CN" dirty="0"/>
              <a:t>f</a:t>
            </a:r>
            <a:r>
              <a:rPr lang="zh-CN" altLang="en-US" dirty="0"/>
              <a:t>的决策单调性</a:t>
            </a:r>
            <a:endParaRPr lang="en-US" altLang="zh-CN" dirty="0"/>
          </a:p>
          <a:p>
            <a:r>
              <a:rPr lang="zh-CN" altLang="en-US" dirty="0"/>
              <a:t>实践中，建议发现第一点后直接打表</a:t>
            </a:r>
            <a:endParaRPr lang="en-US" altLang="zh-CN" dirty="0"/>
          </a:p>
          <a:p>
            <a:r>
              <a:rPr lang="zh-CN" altLang="en-US" dirty="0"/>
              <a:t>推出</a:t>
            </a:r>
            <a:r>
              <a:rPr lang="en-US" altLang="zh-CN" dirty="0"/>
              <a:t>f</a:t>
            </a:r>
            <a:r>
              <a:rPr lang="zh-CN" altLang="en-US" dirty="0"/>
              <a:t>的决策单调性后的优化是</a:t>
            </a:r>
            <a:r>
              <a:rPr lang="en-US" altLang="zh-CN" dirty="0"/>
              <a:t>trivial</a:t>
            </a:r>
            <a:r>
              <a:rPr lang="zh-CN" altLang="en-US" dirty="0"/>
              <a:t>的</a:t>
            </a:r>
          </a:p>
        </p:txBody>
      </p:sp>
    </p:spTree>
    <p:extLst>
      <p:ext uri="{BB962C8B-B14F-4D97-AF65-F5344CB8AC3E}">
        <p14:creationId xmlns:p14="http://schemas.microsoft.com/office/powerpoint/2010/main" val="9779026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54DA5C-CCA4-DE21-C6EE-7E05965B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决策单调性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71BCB6-FCBF-169A-B3E8-C8EF488F18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关于决策单调性优化的更多应用，有兴趣者可参阅彭斯进于</a:t>
            </a:r>
            <a:r>
              <a:rPr lang="en-US" altLang="zh-CN" dirty="0"/>
              <a:t>APIO2021《</a:t>
            </a:r>
            <a:r>
              <a:rPr lang="zh-CN" altLang="en-US" dirty="0"/>
              <a:t>决策单调性与四边形不等式</a:t>
            </a:r>
            <a:r>
              <a:rPr lang="en-US" altLang="zh-CN" dirty="0"/>
              <a:t>》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0924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80DDAE-85EC-1517-2ECA-C1A0F849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effectLst/>
                <a:latin typeface="Lato" panose="020F0502020204030203" pitchFamily="34" charset="0"/>
              </a:rPr>
              <a:t>「雅礼集训 </a:t>
            </a:r>
            <a:r>
              <a:rPr lang="en-US" altLang="zh-CN" b="1" i="0" dirty="0">
                <a:effectLst/>
                <a:latin typeface="Lato" panose="020F0502020204030203" pitchFamily="34" charset="0"/>
              </a:rPr>
              <a:t>2017 Day5</a:t>
            </a:r>
            <a:r>
              <a:rPr lang="zh-CN" altLang="en-US" b="1" i="0" dirty="0">
                <a:effectLst/>
                <a:latin typeface="Lato" panose="020F0502020204030203" pitchFamily="34" charset="0"/>
              </a:rPr>
              <a:t>」珠宝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0E64D95-3C01-BED5-CF8A-1E3E7460E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141" y="3742142"/>
            <a:ext cx="8826828" cy="170091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ECB8260-B090-B8C7-E91D-B0471A2FF24C}"/>
                  </a:ext>
                </a:extLst>
              </p:cNvPr>
              <p:cNvSpPr txBox="1"/>
              <p:nvPr/>
            </p:nvSpPr>
            <p:spPr>
              <a:xfrm>
                <a:off x="1347752" y="2052599"/>
                <a:ext cx="857802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200" dirty="0"/>
                  <a:t>01</a:t>
                </a:r>
                <a:r>
                  <a:rPr lang="zh-CN" altLang="en-US" sz="3200" dirty="0"/>
                  <a:t>背包，</a:t>
                </a:r>
                <a:r>
                  <a:rPr lang="en-US" altLang="zh-CN" sz="3200" dirty="0"/>
                  <a:t>N</a:t>
                </a:r>
                <a:r>
                  <a:rPr lang="zh-CN" altLang="en-US" sz="3200" dirty="0"/>
                  <a:t>个物品，体积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/>
                  <a:t>，价值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32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altLang="zh-CN" sz="32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3200" dirty="0"/>
                  <a:t>，对容量</a:t>
                </a:r>
                <a:r>
                  <a:rPr lang="en-US" altLang="zh-CN" sz="3200" dirty="0"/>
                  <a:t>1~K</a:t>
                </a:r>
                <a:r>
                  <a:rPr lang="zh-CN" altLang="en-US" sz="3200" dirty="0"/>
                  <a:t>分别求解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3ECB8260-B090-B8C7-E91D-B0471A2FF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7752" y="2052599"/>
                <a:ext cx="8578026" cy="1077218"/>
              </a:xfrm>
              <a:prstGeom prst="rect">
                <a:avLst/>
              </a:prstGeom>
              <a:blipFill>
                <a:blip r:embed="rId3"/>
                <a:stretch>
                  <a:fillRect l="-1777" t="-7386" b="-181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923456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77D09A5-F229-BD10-9B00-722531008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dirty="0">
                <a:effectLst/>
                <a:latin typeface="Lato" panose="020F0502020204030203" pitchFamily="34" charset="0"/>
              </a:rPr>
              <a:t>「雅礼集训 </a:t>
            </a:r>
            <a:r>
              <a:rPr lang="en-US" altLang="zh-CN" b="1" i="0" dirty="0">
                <a:effectLst/>
                <a:latin typeface="Lato" panose="020F0502020204030203" pitchFamily="34" charset="0"/>
              </a:rPr>
              <a:t>2017 Day5</a:t>
            </a:r>
            <a:r>
              <a:rPr lang="zh-CN" altLang="en-US" b="1" i="0" dirty="0">
                <a:effectLst/>
                <a:latin typeface="Lato" panose="020F0502020204030203" pitchFamily="34" charset="0"/>
              </a:rPr>
              <a:t>」珠宝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327E5DA-A844-F06E-6BA4-329F6EC99E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5625"/>
            <a:ext cx="10515600" cy="344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3781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EF2BAC-D4C2-8C15-C6C9-BC1D1063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6000" dirty="0"/>
              <a:t>矩乘优化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0CE6E5D-F21F-BBA8-8BDC-695E25D443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760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EBE12F-1684-9736-5D1D-A6A332E8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[SDOI2015]</a:t>
            </a:r>
            <a:r>
              <a:rPr lang="zh-CN" altLang="en-US" dirty="0"/>
              <a:t>序列统计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2BD85FC-1C4A-DA3F-6AFE-EBED2B6A2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224" y="1791407"/>
            <a:ext cx="8309062" cy="335654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4DB5796-F8B6-493E-646D-10664626E3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224" y="5337950"/>
            <a:ext cx="8758513" cy="104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488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F629B4-2FB2-ECB0-44D0-854DD3A3E3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[SDOI2015]</a:t>
            </a:r>
            <a:r>
              <a:rPr lang="zh-CN" altLang="en-US" dirty="0"/>
              <a:t>序列统计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EC72EA-42B6-6657-85F5-F0DE215E2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SDOI</a:t>
            </a:r>
            <a:r>
              <a:rPr lang="zh-CN" altLang="en-US" dirty="0"/>
              <a:t>怎么会这么良心？哦原来这是一轮</a:t>
            </a:r>
            <a:r>
              <a:rPr lang="en-US" altLang="zh-CN" dirty="0"/>
              <a:t>Day1</a:t>
            </a:r>
            <a:r>
              <a:rPr lang="zh-CN" altLang="en-US" dirty="0"/>
              <a:t>（</a:t>
            </a:r>
            <a:r>
              <a:rPr lang="en-US" altLang="zh-CN" dirty="0"/>
              <a:t>x</a:t>
            </a:r>
          </a:p>
          <a:p>
            <a:r>
              <a:rPr lang="zh-CN" altLang="en-US" dirty="0"/>
              <a:t>先求原根和离散对数把题目变成模意义背包</a:t>
            </a:r>
            <a:endParaRPr lang="en-US" altLang="zh-CN" dirty="0"/>
          </a:p>
          <a:p>
            <a:r>
              <a:rPr lang="zh-CN" altLang="en-US" dirty="0"/>
              <a:t>因为每个数都是同样在</a:t>
            </a:r>
            <a:r>
              <a:rPr lang="en-US" altLang="zh-CN" dirty="0"/>
              <a:t>S</a:t>
            </a:r>
            <a:r>
              <a:rPr lang="zh-CN" altLang="en-US" dirty="0"/>
              <a:t>内任选的，这就是</a:t>
            </a:r>
            <a:r>
              <a:rPr lang="en-US" altLang="zh-CN" dirty="0"/>
              <a:t>S</a:t>
            </a:r>
            <a:r>
              <a:rPr lang="zh-CN" altLang="en-US" dirty="0"/>
              <a:t>所对应多项式的</a:t>
            </a:r>
            <a:r>
              <a:rPr lang="en-US" altLang="zh-CN" dirty="0"/>
              <a:t>n</a:t>
            </a:r>
            <a:r>
              <a:rPr lang="zh-CN" altLang="en-US" dirty="0"/>
              <a:t>次幂</a:t>
            </a:r>
            <a:endParaRPr lang="en-US" altLang="zh-CN" dirty="0"/>
          </a:p>
          <a:p>
            <a:r>
              <a:rPr lang="zh-CN" altLang="en-US" dirty="0"/>
              <a:t>用</a:t>
            </a:r>
            <a:r>
              <a:rPr lang="en-US" altLang="zh-CN" dirty="0" err="1"/>
              <a:t>ln&amp;exp</a:t>
            </a:r>
            <a:r>
              <a:rPr lang="zh-CN" altLang="en-US" dirty="0"/>
              <a:t>实现多项式快速幂即可</a:t>
            </a:r>
          </a:p>
        </p:txBody>
      </p:sp>
    </p:spTree>
    <p:extLst>
      <p:ext uri="{BB962C8B-B14F-4D97-AF65-F5344CB8AC3E}">
        <p14:creationId xmlns:p14="http://schemas.microsoft.com/office/powerpoint/2010/main" val="41845594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1B6E917-8D18-7547-5AC0-9CA5C8AC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美食家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F7457F3-EF23-0E6D-32E1-79E87742E4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题面太长辣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en-US" altLang="zh-CN" dirty="0">
                    <a:hlinkClick r:id="rId2"/>
                  </a:rPr>
                  <a:t>Link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注意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5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EF7457F3-EF23-0E6D-32E1-79E87742E4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043" t="-25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7988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51C280-B861-B50A-1B86-36A4C199C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美食家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DB957D9-38D0-E0B5-7D51-749739823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首先注意到可以把点权放到入边里</a:t>
            </a:r>
            <a:endParaRPr lang="en-US" altLang="zh-CN" dirty="0"/>
          </a:p>
          <a:p>
            <a:r>
              <a:rPr lang="zh-CN" altLang="en-US" dirty="0"/>
              <a:t>如果边权都是</a:t>
            </a:r>
            <a:r>
              <a:rPr lang="en-US" altLang="zh-CN" dirty="0"/>
              <a:t>1</a:t>
            </a:r>
            <a:r>
              <a:rPr lang="zh-CN" altLang="en-US" dirty="0"/>
              <a:t>，没有美食节怎么做？</a:t>
            </a:r>
            <a:endParaRPr lang="en-US" altLang="zh-CN" dirty="0"/>
          </a:p>
          <a:p>
            <a:r>
              <a:rPr lang="zh-CN" altLang="en-US" dirty="0"/>
              <a:t>边权矩阵做</a:t>
            </a:r>
            <a:r>
              <a:rPr lang="en-US" altLang="zh-CN" dirty="0"/>
              <a:t>(+,max)</a:t>
            </a:r>
            <a:r>
              <a:rPr lang="zh-CN" altLang="en-US" dirty="0"/>
              <a:t>乘法就是走一步！</a:t>
            </a:r>
            <a:endParaRPr lang="en-US" altLang="zh-CN" dirty="0"/>
          </a:p>
          <a:p>
            <a:r>
              <a:rPr lang="zh-CN" altLang="en-US" dirty="0"/>
              <a:t>因此矩阵快速幂即可。</a:t>
            </a:r>
            <a:endParaRPr lang="en-US" altLang="zh-CN" dirty="0"/>
          </a:p>
          <a:p>
            <a:r>
              <a:rPr lang="zh-CN" altLang="en-US" dirty="0"/>
              <a:t>但是现在边权是</a:t>
            </a:r>
            <a:r>
              <a:rPr lang="en-US" altLang="zh-CN" dirty="0"/>
              <a:t>5</a:t>
            </a:r>
            <a:r>
              <a:rPr lang="zh-CN" altLang="en-US" dirty="0"/>
              <a:t>不是</a:t>
            </a:r>
            <a:r>
              <a:rPr lang="en-US" altLang="zh-CN" dirty="0"/>
              <a:t>1</a:t>
            </a:r>
            <a:r>
              <a:rPr lang="zh-CN" altLang="en-US" dirty="0"/>
              <a:t>怎么办？</a:t>
            </a:r>
            <a:endParaRPr lang="en-US" altLang="zh-CN" dirty="0"/>
          </a:p>
          <a:p>
            <a:r>
              <a:rPr lang="zh-CN" altLang="en-US" dirty="0"/>
              <a:t>拆边？会拆出来</a:t>
            </a:r>
            <a:r>
              <a:rPr lang="en-US" altLang="zh-CN" dirty="0"/>
              <a:t>n+4m</a:t>
            </a:r>
            <a:r>
              <a:rPr lang="zh-CN" altLang="en-US" dirty="0"/>
              <a:t>个点，寄了</a:t>
            </a:r>
            <a:endParaRPr lang="en-US" altLang="zh-CN" dirty="0"/>
          </a:p>
          <a:p>
            <a:r>
              <a:rPr lang="zh-CN" altLang="en-US" dirty="0"/>
              <a:t>拆点！把每个点搞成五个点的链，最后一个点是真点就行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56041542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6C6D752-4BD7-0110-9349-A098BB6F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[NOI2020] </a:t>
            </a:r>
            <a:r>
              <a:rPr lang="zh-CN" altLang="en-US" dirty="0"/>
              <a:t>美食家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07FD659-CC1E-DD74-2E97-F135035623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但是还有美食节怎么办？</a:t>
                </a:r>
                <a:endParaRPr lang="en-US" altLang="zh-CN" dirty="0"/>
              </a:p>
              <a:p>
                <a:r>
                  <a:rPr lang="zh-CN" altLang="en-US" dirty="0"/>
                  <a:t>注意到美食节只有</a:t>
                </a:r>
                <a:r>
                  <a:rPr lang="en-US" altLang="zh-CN" dirty="0"/>
                  <a:t>200</a:t>
                </a:r>
                <a:r>
                  <a:rPr lang="zh-CN" altLang="en-US" dirty="0"/>
                  <a:t>次，按段计算之后每次特殊处理？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𝑙𝑜𝑔𝑇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，寄了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经典</a:t>
                </a:r>
                <a:r>
                  <a:rPr lang="en-US" altLang="zh-CN" dirty="0"/>
                  <a:t>trick</a:t>
                </a:r>
                <a:r>
                  <a:rPr lang="zh-CN" altLang="en-US" dirty="0"/>
                  <a:t>：我们只需要每个时刻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号点到每个点的答案！</a:t>
                </a:r>
                <a:endParaRPr lang="en-US" altLang="zh-CN" dirty="0"/>
              </a:p>
              <a:p>
                <a:r>
                  <a:rPr lang="zh-CN" altLang="en-US" dirty="0"/>
                  <a:t>因此只需要维护一个</a:t>
                </a:r>
                <a:r>
                  <a:rPr lang="en-US" altLang="zh-CN" dirty="0"/>
                  <a:t>1*5n</a:t>
                </a:r>
                <a:r>
                  <a:rPr lang="zh-CN" altLang="en-US" dirty="0"/>
                  <a:t>的向量</a:t>
                </a:r>
                <a:endParaRPr lang="en-US" altLang="zh-CN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𝑙𝑜𝑔𝑇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的处理出转移矩阵，每一段用目前答案向量乘过去，后半部分就是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O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𝑙𝑜𝑔𝑇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了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07FD659-CC1E-DD74-2E97-F135035623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521" r="-45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4008927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909C8D04-1364-AB1A-EB33-0792B77E43B1}"/>
              </a:ext>
            </a:extLst>
          </p:cNvPr>
          <p:cNvSpPr txBox="1">
            <a:spLocks/>
          </p:cNvSpPr>
          <p:nvPr/>
        </p:nvSpPr>
        <p:spPr>
          <a:xfrm>
            <a:off x="1524000" y="2235200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6000" dirty="0"/>
              <a:t>完结撒花！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21329741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11666</TotalTime>
  <Words>2179</Words>
  <Application>Microsoft Office PowerPoint</Application>
  <PresentationFormat>宽屏</PresentationFormat>
  <Paragraphs>198</Paragraphs>
  <Slides>59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0" baseType="lpstr">
      <vt:lpstr>Office 主题​​</vt:lpstr>
      <vt:lpstr>DP及优化</vt:lpstr>
      <vt:lpstr>写在前面</vt:lpstr>
      <vt:lpstr>状态设计优化</vt:lpstr>
      <vt:lpstr>HDU6327 Random Sequence</vt:lpstr>
      <vt:lpstr>HDU6327 Random Sequence</vt:lpstr>
      <vt:lpstr>[2021山东省队集训]button</vt:lpstr>
      <vt:lpstr>[2021山东省队集训]button</vt:lpstr>
      <vt:lpstr>单调队列优化</vt:lpstr>
      <vt:lpstr>经典题：多重背包</vt:lpstr>
      <vt:lpstr>Luogu P5858 「SWTR-03」Golden Sword </vt:lpstr>
      <vt:lpstr>Luogu P5858 「SWTR-03」Golden Sword </vt:lpstr>
      <vt:lpstr>「SCOI2010」股票交易</vt:lpstr>
      <vt:lpstr>「SCOI2010」股票交易</vt:lpstr>
      <vt:lpstr>数据结构优化</vt:lpstr>
      <vt:lpstr>CF1479B Painting the ArrayArray I</vt:lpstr>
      <vt:lpstr>CF1479B Painting the ArrayArray I</vt:lpstr>
      <vt:lpstr>[NOI2020] 命运</vt:lpstr>
      <vt:lpstr>[NOI2020] 命运</vt:lpstr>
      <vt:lpstr>[NOI2020] 命运</vt:lpstr>
      <vt:lpstr>[NOI2020] 命运</vt:lpstr>
      <vt:lpstr>斜率优化</vt:lpstr>
      <vt:lpstr>「HNOI2008」玩具装箱</vt:lpstr>
      <vt:lpstr>「HNOI2008」玩具装箱</vt:lpstr>
      <vt:lpstr>「HNOI2008」玩具装箱</vt:lpstr>
      <vt:lpstr>「HNOI2008」玩具装箱</vt:lpstr>
      <vt:lpstr>「HNOI2008」玩具装箱</vt:lpstr>
      <vt:lpstr>「HNOI2008」玩具装箱</vt:lpstr>
      <vt:lpstr>[NOI2019] 回家路线</vt:lpstr>
      <vt:lpstr>[NOI2019] 回家路线</vt:lpstr>
      <vt:lpstr>WQS二分/DP凸优化</vt:lpstr>
      <vt:lpstr>经典题</vt:lpstr>
      <vt:lpstr>经典题</vt:lpstr>
      <vt:lpstr>经典题</vt:lpstr>
      <vt:lpstr>经典题</vt:lpstr>
      <vt:lpstr>实现细节</vt:lpstr>
      <vt:lpstr>「九省联考 2018」林克卡特树</vt:lpstr>
      <vt:lpstr>「九省联考 2018」林克卡特树</vt:lpstr>
      <vt:lpstr>决策单调性优化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决策单调性</vt:lpstr>
      <vt:lpstr>「雅礼集训 2017 Day5」珠宝</vt:lpstr>
      <vt:lpstr>「雅礼集训 2017 Day5」珠宝</vt:lpstr>
      <vt:lpstr>矩乘优化</vt:lpstr>
      <vt:lpstr>[SDOI2015]序列统计</vt:lpstr>
      <vt:lpstr>[SDOI2015]序列统计</vt:lpstr>
      <vt:lpstr>[NOI2020] 美食家</vt:lpstr>
      <vt:lpstr>[NOI2020] 美食家</vt:lpstr>
      <vt:lpstr>[NOI2020] 美食家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DP及优化</dc:title>
  <dc:creator>zm wang</dc:creator>
  <cp:lastModifiedBy>zm wang</cp:lastModifiedBy>
  <cp:revision>3</cp:revision>
  <dcterms:created xsi:type="dcterms:W3CDTF">2023-07-06T14:15:30Z</dcterms:created>
  <dcterms:modified xsi:type="dcterms:W3CDTF">2023-07-17T00:04:57Z</dcterms:modified>
</cp:coreProperties>
</file>